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2" r:id="rId2"/>
    <p:sldMasterId id="2147483666" r:id="rId3"/>
  </p:sldMasterIdLst>
  <p:notesMasterIdLst>
    <p:notesMasterId r:id="rId14"/>
  </p:notesMasterIdLst>
  <p:sldIdLst>
    <p:sldId id="303" r:id="rId4"/>
    <p:sldId id="304" r:id="rId5"/>
    <p:sldId id="305" r:id="rId6"/>
    <p:sldId id="306" r:id="rId7"/>
    <p:sldId id="308" r:id="rId8"/>
    <p:sldId id="307" r:id="rId9"/>
    <p:sldId id="309" r:id="rId10"/>
    <p:sldId id="310" r:id="rId11"/>
    <p:sldId id="279" r:id="rId12"/>
    <p:sldId id="289" r:id="rId13"/>
  </p:sldIdLst>
  <p:sldSz cx="9144000" cy="6858000" type="screen4x3"/>
  <p:notesSz cx="6797675" cy="98742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8E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2500" autoAdjust="0"/>
    <p:restoredTop sz="94660"/>
  </p:normalViewPr>
  <p:slideViewPr>
    <p:cSldViewPr snapToGrid="0">
      <p:cViewPr varScale="1">
        <p:scale>
          <a:sx n="80" d="100"/>
          <a:sy n="80" d="100"/>
        </p:scale>
        <p:origin x="-1301" y="-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presProps" Target="pres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69EA9C-E014-4689-A33C-560795715A62}" type="datetimeFigureOut">
              <a:rPr lang="ru-RU" smtClean="0"/>
              <a:t>02.06.2016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31863" y="741363"/>
            <a:ext cx="4933950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A4F7DE-A503-47A1-AE37-7947B39439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47097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2DE57-B996-4141-BF59-C74E6D9FC553}" type="datetime1">
              <a:rPr lang="ru-RU" smtClean="0"/>
              <a:pPr/>
              <a:t>02.06.2016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B76B2-54C3-4C1F-97B9-70D4B9D418B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2152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2DE57-B996-4141-BF59-C74E6D9FC553}" type="datetime1">
              <a:rPr lang="ru-RU" smtClean="0"/>
              <a:pPr/>
              <a:t>02.06.2016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B76B2-54C3-4C1F-97B9-70D4B9D418B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60602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2DE57-B996-4141-BF59-C74E6D9FC553}" type="datetime1">
              <a:rPr lang="ru-RU" smtClean="0"/>
              <a:pPr/>
              <a:t>02.06.2016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B76B2-54C3-4C1F-97B9-70D4B9D418B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86014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43824" y="274638"/>
            <a:ext cx="5842991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68761"/>
            <a:ext cx="8229600" cy="48574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8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00285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21E637D9-B0C0-458D-9251-F568AA076468}" type="datetime1">
              <a:rPr lang="ru-RU" smtClean="0"/>
              <a:pPr/>
              <a:t>02.06.2016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8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00285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847431" y="635638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0285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BDB76B2-54C3-4C1F-97B9-70D4B9D418B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8194" name="Picture 2" descr="C:\Users\Loginov\Desktop\ncr-new-logo-pres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927" y="429695"/>
            <a:ext cx="2248378" cy="61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53533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1800" kern="1200">
          <a:solidFill>
            <a:srgbClr val="002856"/>
          </a:solidFill>
          <a:latin typeface="Intro" pitchFamily="50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Wingdings" panose="05000000000000000000" pitchFamily="2" charset="2"/>
        <a:buChar char="§"/>
        <a:defRPr sz="3200" kern="1200">
          <a:solidFill>
            <a:srgbClr val="002856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rgbClr val="002856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Wingdings" panose="05000000000000000000" pitchFamily="2" charset="2"/>
        <a:buChar char="§"/>
        <a:defRPr sz="2400" kern="1200">
          <a:solidFill>
            <a:srgbClr val="002856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rgbClr val="002856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rgbClr val="002856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43820" y="274638"/>
            <a:ext cx="5842991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68761"/>
            <a:ext cx="8229600" cy="48574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00285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21E637D9-B0C0-458D-9251-F568AA076468}" type="datetime1">
              <a:rPr lang="ru-RU" smtClean="0"/>
              <a:pPr/>
              <a:t>02.06.2016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76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00285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847431" y="63563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0285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BDB76B2-54C3-4C1F-97B9-70D4B9D418B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8194" name="Picture 2" descr="C:\Users\Loginov\Desktop\ncr-new-logo-pres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927" y="429695"/>
            <a:ext cx="2248378" cy="61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4645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1800" kern="1200">
          <a:solidFill>
            <a:srgbClr val="002856"/>
          </a:solidFill>
          <a:latin typeface="Intro" pitchFamily="50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Wingdings" panose="05000000000000000000" pitchFamily="2" charset="2"/>
        <a:buChar char="§"/>
        <a:defRPr sz="3200" kern="1200">
          <a:solidFill>
            <a:srgbClr val="002856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rgbClr val="002856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Wingdings" panose="05000000000000000000" pitchFamily="2" charset="2"/>
        <a:buChar char="§"/>
        <a:defRPr sz="2400" kern="1200">
          <a:solidFill>
            <a:srgbClr val="002856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rgbClr val="002856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rgbClr val="002856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43826" y="274638"/>
            <a:ext cx="5842991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68761"/>
            <a:ext cx="8229600" cy="48574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8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00285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21E637D9-B0C0-458D-9251-F568AA076468}" type="datetime1">
              <a:rPr lang="ru-RU" smtClean="0"/>
              <a:pPr/>
              <a:t>02.06.2016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88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00285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847431" y="635638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0285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BDB76B2-54C3-4C1F-97B9-70D4B9D418B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8194" name="Picture 2" descr="C:\Users\Loginov\Desktop\ncr-new-logo-pres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927" y="429695"/>
            <a:ext cx="2248378" cy="61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56912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1800" kern="1200">
          <a:solidFill>
            <a:srgbClr val="002856"/>
          </a:solidFill>
          <a:latin typeface="Intro" pitchFamily="50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Wingdings" panose="05000000000000000000" pitchFamily="2" charset="2"/>
        <a:buChar char="§"/>
        <a:defRPr sz="3200" kern="1200">
          <a:solidFill>
            <a:srgbClr val="002856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rgbClr val="002856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Wingdings" panose="05000000000000000000" pitchFamily="2" charset="2"/>
        <a:buChar char="§"/>
        <a:defRPr sz="2400" kern="1200">
          <a:solidFill>
            <a:srgbClr val="002856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rgbClr val="002856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rgbClr val="002856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GIF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jpeg"/><Relationship Id="rId7" Type="http://schemas.openxmlformats.org/officeDocument/2006/relationships/image" Target="../media/image23.GIF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10" Type="http://schemas.openxmlformats.org/officeDocument/2006/relationships/image" Target="../media/image26.GIF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17.GI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B76B2-54C3-4C1F-97B9-70D4B9D418B4}" type="slidenum">
              <a:rPr lang="ru-RU" smtClean="0"/>
              <a:pPr/>
              <a:t>1</a:t>
            </a:fld>
            <a:endParaRPr lang="ru-RU"/>
          </a:p>
        </p:txBody>
      </p:sp>
      <p:pic>
        <p:nvPicPr>
          <p:cNvPr id="6" name="Изображение 1"/>
          <p:cNvPicPr>
            <a:picLocks noChangeAspect="1"/>
          </p:cNvPicPr>
          <p:nvPr/>
        </p:nvPicPr>
        <p:blipFill rotWithShape="1">
          <a:blip r:embed="rId2"/>
          <a:srcRect l="1165" r="7133" b="1741"/>
          <a:stretch/>
        </p:blipFill>
        <p:spPr>
          <a:xfrm>
            <a:off x="-90096" y="-45180"/>
            <a:ext cx="10627656" cy="7606444"/>
          </a:xfrm>
          <a:prstGeom prst="rect">
            <a:avLst/>
          </a:prstGeom>
        </p:spPr>
      </p:pic>
      <p:sp>
        <p:nvSpPr>
          <p:cNvPr id="7" name="Название 3"/>
          <p:cNvSpPr txBox="1">
            <a:spLocks/>
          </p:cNvSpPr>
          <p:nvPr/>
        </p:nvSpPr>
        <p:spPr>
          <a:xfrm>
            <a:off x="2340174" y="325117"/>
            <a:ext cx="8204595" cy="800219"/>
          </a:xfrm>
          <a:prstGeom prst="rect">
            <a:avLst/>
          </a:prstGeom>
          <a:solidFill>
            <a:schemeClr val="bg1">
              <a:alpha val="70000"/>
            </a:schemeClr>
          </a:solidFill>
        </p:spPr>
        <p:txBody>
          <a:bodyPr vert="horz" lIns="102870" tIns="51435" rIns="102870" bIns="51435" rtlCol="0" anchor="ctr">
            <a:normAutofit/>
          </a:bodyPr>
          <a:lstStyle>
            <a:lvl1pPr algn="l" defTabSz="514350" rtl="0" eaLnBrk="1" latinLnBrk="0" hangingPunct="1">
              <a:spcBef>
                <a:spcPct val="0"/>
              </a:spcBef>
              <a:buNone/>
              <a:defRPr sz="5000" kern="1200">
                <a:solidFill>
                  <a:srgbClr val="274679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>
                <a:solidFill>
                  <a:srgbClr val="002060"/>
                </a:solidFill>
              </a:rPr>
              <a:t>Апробация модульной программы по физкультуре </a:t>
            </a:r>
            <a:br>
              <a:rPr lang="ru-RU" sz="1800" b="1" dirty="0">
                <a:solidFill>
                  <a:srgbClr val="002060"/>
                </a:solidFill>
              </a:rPr>
            </a:br>
            <a:r>
              <a:rPr lang="ru-RU" sz="1800" b="1" dirty="0">
                <a:solidFill>
                  <a:srgbClr val="002060"/>
                </a:solidFill>
              </a:rPr>
              <a:t>на основе горнолыжного спорта </a:t>
            </a:r>
            <a:r>
              <a:rPr lang="ru-RU" sz="1800" b="1" dirty="0" smtClean="0">
                <a:solidFill>
                  <a:srgbClr val="002060"/>
                </a:solidFill>
              </a:rPr>
              <a:t>в </a:t>
            </a:r>
            <a:r>
              <a:rPr lang="ru-RU" sz="1800" b="1" dirty="0">
                <a:solidFill>
                  <a:srgbClr val="002060"/>
                </a:solidFill>
              </a:rPr>
              <a:t>ВТРК «Архыз»</a:t>
            </a:r>
          </a:p>
        </p:txBody>
      </p:sp>
      <p:sp>
        <p:nvSpPr>
          <p:cNvPr id="9" name="Название 3"/>
          <p:cNvSpPr txBox="1">
            <a:spLocks/>
          </p:cNvSpPr>
          <p:nvPr/>
        </p:nvSpPr>
        <p:spPr>
          <a:xfrm>
            <a:off x="-79364" y="325117"/>
            <a:ext cx="2419538" cy="800219"/>
          </a:xfrm>
          <a:prstGeom prst="rect">
            <a:avLst/>
          </a:prstGeom>
          <a:solidFill>
            <a:schemeClr val="bg1">
              <a:alpha val="70000"/>
            </a:schemeClr>
          </a:solidFill>
        </p:spPr>
        <p:txBody>
          <a:bodyPr vert="horz" lIns="102870" tIns="51435" rIns="102870" bIns="51435" rtlCol="0" anchor="ctr">
            <a:normAutofit/>
          </a:bodyPr>
          <a:lstStyle>
            <a:lvl1pPr algn="l" defTabSz="514350" rtl="0" eaLnBrk="1" latinLnBrk="0" hangingPunct="1">
              <a:spcBef>
                <a:spcPct val="0"/>
              </a:spcBef>
              <a:buNone/>
              <a:defRPr sz="5000" kern="1200">
                <a:solidFill>
                  <a:srgbClr val="274679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1600" b="1" dirty="0">
              <a:solidFill>
                <a:srgbClr val="002060"/>
              </a:solidFill>
            </a:endParaRPr>
          </a:p>
        </p:txBody>
      </p:sp>
      <p:pic>
        <p:nvPicPr>
          <p:cNvPr id="10" name="Picture 2" descr="X:\Департамент по связям с общественностью\Дизайн\Логотипы\КСК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939" y="540271"/>
            <a:ext cx="1980220" cy="420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Прямая соединительная линия 10"/>
          <p:cNvCxnSpPr/>
          <p:nvPr/>
        </p:nvCxnSpPr>
        <p:spPr>
          <a:xfrm flipV="1">
            <a:off x="2340174" y="405258"/>
            <a:ext cx="0" cy="630068"/>
          </a:xfrm>
          <a:prstGeom prst="line">
            <a:avLst/>
          </a:prstGeom>
          <a:ln>
            <a:solidFill>
              <a:srgbClr val="1A163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Подзаголовок 2"/>
          <p:cNvSpPr txBox="1">
            <a:spLocks/>
          </p:cNvSpPr>
          <p:nvPr/>
        </p:nvSpPr>
        <p:spPr>
          <a:xfrm>
            <a:off x="1063589" y="5589240"/>
            <a:ext cx="7016824" cy="98566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b="1" dirty="0" smtClean="0">
              <a:solidFill>
                <a:srgbClr val="002060"/>
              </a:solidFill>
            </a:endParaRPr>
          </a:p>
        </p:txBody>
      </p:sp>
      <p:sp>
        <p:nvSpPr>
          <p:cNvPr id="13" name="Название 3"/>
          <p:cNvSpPr txBox="1">
            <a:spLocks/>
          </p:cNvSpPr>
          <p:nvPr/>
        </p:nvSpPr>
        <p:spPr>
          <a:xfrm>
            <a:off x="3995936" y="6381329"/>
            <a:ext cx="1614392" cy="648072"/>
          </a:xfrm>
          <a:prstGeom prst="rect">
            <a:avLst/>
          </a:prstGeom>
          <a:solidFill>
            <a:schemeClr val="bg1">
              <a:alpha val="70000"/>
            </a:schemeClr>
          </a:solidFill>
        </p:spPr>
        <p:txBody>
          <a:bodyPr vert="horz" lIns="102870" tIns="51435" rIns="102870" bIns="51435" rtlCol="0" anchor="ctr">
            <a:normAutofit/>
          </a:bodyPr>
          <a:lstStyle>
            <a:lvl1pPr algn="l" defTabSz="514350" rtl="0" eaLnBrk="1" latinLnBrk="0" hangingPunct="1">
              <a:spcBef>
                <a:spcPct val="0"/>
              </a:spcBef>
              <a:buNone/>
              <a:defRPr sz="5000" kern="1200">
                <a:solidFill>
                  <a:srgbClr val="274679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b="1" dirty="0">
                <a:solidFill>
                  <a:srgbClr val="002060"/>
                </a:solidFill>
              </a:rPr>
              <a:t>2016 г.</a:t>
            </a:r>
          </a:p>
        </p:txBody>
      </p:sp>
    </p:spTree>
    <p:extLst>
      <p:ext uri="{BB962C8B-B14F-4D97-AF65-F5344CB8AC3E}">
        <p14:creationId xmlns:p14="http://schemas.microsoft.com/office/powerpoint/2010/main" val="99645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Рисунок 2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4789" y="5133975"/>
            <a:ext cx="2249212" cy="142350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  <a:latin typeface="Arial"/>
                <a:ea typeface="+mn-ea"/>
                <a:cs typeface="+mn-cs"/>
              </a:rPr>
              <a:t>Модульная программа </a:t>
            </a:r>
            <a:r>
              <a:rPr lang="ru-RU" sz="2000" b="1" dirty="0">
                <a:solidFill>
                  <a:srgbClr val="002060"/>
                </a:solidFill>
                <a:latin typeface="Arial"/>
                <a:ea typeface="+mn-ea"/>
                <a:cs typeface="+mn-cs"/>
              </a:rPr>
              <a:t>по физкультуре </a:t>
            </a:r>
            <a:br>
              <a:rPr lang="ru-RU" sz="2000" b="1" dirty="0">
                <a:solidFill>
                  <a:srgbClr val="002060"/>
                </a:solidFill>
                <a:latin typeface="Arial"/>
                <a:ea typeface="+mn-ea"/>
                <a:cs typeface="+mn-cs"/>
              </a:rPr>
            </a:br>
            <a:r>
              <a:rPr lang="ru-RU" sz="2000" b="1" dirty="0">
                <a:solidFill>
                  <a:srgbClr val="002060"/>
                </a:solidFill>
                <a:latin typeface="Arial"/>
                <a:ea typeface="+mn-ea"/>
                <a:cs typeface="+mn-cs"/>
              </a:rPr>
              <a:t>на основе горнолыжного спорта</a:t>
            </a:r>
            <a:endParaRPr lang="ru-RU" sz="20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B76B2-54C3-4C1F-97B9-70D4B9D418B4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5" name="Объект 4"/>
          <p:cNvSpPr txBox="1">
            <a:spLocks noGrp="1"/>
          </p:cNvSpPr>
          <p:nvPr>
            <p:ph idx="1"/>
          </p:nvPr>
        </p:nvSpPr>
        <p:spPr>
          <a:xfrm>
            <a:off x="251520" y="1480266"/>
            <a:ext cx="7355160" cy="31454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ru-RU" sz="1600" u="sng" dirty="0" smtClean="0"/>
              <a:t>Разработана:</a:t>
            </a:r>
          </a:p>
          <a:p>
            <a:r>
              <a:rPr lang="ru-RU" sz="1600" dirty="0" smtClean="0"/>
              <a:t>Негосударственной </a:t>
            </a:r>
            <a:r>
              <a:rPr lang="ru-RU" sz="1600" dirty="0"/>
              <a:t>некоммерческой организацией «Ассоциация предприятий спортивной индустрии</a:t>
            </a:r>
            <a:r>
              <a:rPr lang="ru-RU" sz="1600" dirty="0" smtClean="0"/>
              <a:t>»</a:t>
            </a:r>
          </a:p>
          <a:p>
            <a:pPr marL="0" indent="0">
              <a:buNone/>
            </a:pPr>
            <a:endParaRPr lang="ru-RU" sz="1600" dirty="0" smtClean="0"/>
          </a:p>
          <a:p>
            <a:pPr marL="0" indent="0">
              <a:buNone/>
            </a:pPr>
            <a:r>
              <a:rPr lang="ru-RU" sz="1600" u="sng" dirty="0" smtClean="0"/>
              <a:t>При поддержке:</a:t>
            </a:r>
          </a:p>
          <a:p>
            <a:r>
              <a:rPr lang="ru-RU" sz="1600" dirty="0" smtClean="0"/>
              <a:t>Общероссийской общественной организации «Объединение </a:t>
            </a:r>
            <a:r>
              <a:rPr lang="ru-RU" sz="1600" dirty="0"/>
              <a:t>учителей физической культуры </a:t>
            </a:r>
            <a:r>
              <a:rPr lang="ru-RU" sz="1600" dirty="0" smtClean="0"/>
              <a:t>России»</a:t>
            </a:r>
          </a:p>
          <a:p>
            <a:pPr marL="0" indent="0">
              <a:buNone/>
            </a:pPr>
            <a:endParaRPr lang="ru-RU" sz="1600" dirty="0" smtClean="0"/>
          </a:p>
          <a:p>
            <a:pPr marL="0" indent="0">
              <a:buNone/>
            </a:pPr>
            <a:r>
              <a:rPr lang="ru-RU" sz="1600" u="sng" dirty="0" smtClean="0"/>
              <a:t>Согласована:</a:t>
            </a:r>
          </a:p>
          <a:p>
            <a:r>
              <a:rPr lang="ru-RU" sz="1600" dirty="0" smtClean="0"/>
              <a:t>Общероссийской </a:t>
            </a:r>
            <a:r>
              <a:rPr lang="ru-RU" sz="1600" dirty="0"/>
              <a:t>общественной организацией «</a:t>
            </a:r>
            <a:r>
              <a:rPr lang="ru-RU" sz="1600" dirty="0" smtClean="0"/>
              <a:t>Федерация горнолыжного спорта </a:t>
            </a:r>
            <a:r>
              <a:rPr lang="ru-RU" sz="1600" dirty="0"/>
              <a:t>и </a:t>
            </a:r>
            <a:r>
              <a:rPr lang="ru-RU" sz="1600" dirty="0" smtClean="0"/>
              <a:t>сноуборда </a:t>
            </a:r>
            <a:r>
              <a:rPr lang="ru-RU" sz="1600" dirty="0"/>
              <a:t>России</a:t>
            </a:r>
            <a:r>
              <a:rPr lang="ru-RU" sz="1600" dirty="0" smtClean="0"/>
              <a:t>»</a:t>
            </a:r>
            <a:endParaRPr lang="ru-RU" sz="16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328" y="1394481"/>
            <a:ext cx="936104" cy="95439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3224" y="2654742"/>
            <a:ext cx="1763272" cy="84626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328" y="3801298"/>
            <a:ext cx="1067862" cy="1067862"/>
          </a:xfrm>
          <a:prstGeom prst="rect">
            <a:avLst/>
          </a:prstGeom>
        </p:spPr>
      </p:pic>
      <p:cxnSp>
        <p:nvCxnSpPr>
          <p:cNvPr id="12" name="Прямая соединительная линия 11"/>
          <p:cNvCxnSpPr/>
          <p:nvPr/>
        </p:nvCxnSpPr>
        <p:spPr>
          <a:xfrm>
            <a:off x="229419" y="4678660"/>
            <a:ext cx="3627424" cy="48389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 flipH="1">
            <a:off x="3857625" y="4688185"/>
            <a:ext cx="3513162" cy="48389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Прямоугольник 21"/>
          <p:cNvSpPr/>
          <p:nvPr/>
        </p:nvSpPr>
        <p:spPr>
          <a:xfrm>
            <a:off x="333375" y="5402957"/>
            <a:ext cx="704693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/>
              <a:t>Предложена к апробации экспертным советом </a:t>
            </a:r>
            <a:r>
              <a:rPr lang="ru-RU" sz="1600" dirty="0"/>
              <a:t>Министерства образования и науки Российской Федерации </a:t>
            </a:r>
            <a:br>
              <a:rPr lang="ru-RU" sz="1600" dirty="0"/>
            </a:br>
            <a:r>
              <a:rPr lang="ru-RU" sz="1600" dirty="0"/>
              <a:t>по совершенствованию системы физического воспитания в образовательных учреждениях Российской Федерации</a:t>
            </a:r>
          </a:p>
        </p:txBody>
      </p:sp>
      <p:sp>
        <p:nvSpPr>
          <p:cNvPr id="28" name="Стрелка вниз 27"/>
          <p:cNvSpPr/>
          <p:nvPr/>
        </p:nvSpPr>
        <p:spPr>
          <a:xfrm>
            <a:off x="3590925" y="5096817"/>
            <a:ext cx="628650" cy="226715"/>
          </a:xfrm>
          <a:prstGeom prst="down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3682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b="1" dirty="0" smtClean="0">
                <a:latin typeface="+mn-lt"/>
              </a:rPr>
              <a:t>Цели и задачи апробации модульной</a:t>
            </a:r>
            <a:br>
              <a:rPr lang="ru-RU" sz="2000" b="1" dirty="0" smtClean="0">
                <a:latin typeface="+mn-lt"/>
              </a:rPr>
            </a:br>
            <a:r>
              <a:rPr lang="ru-RU" sz="2000" b="1" dirty="0" smtClean="0">
                <a:latin typeface="+mn-lt"/>
              </a:rPr>
              <a:t>программы</a:t>
            </a:r>
            <a:r>
              <a:rPr lang="ru-RU" sz="2000" b="1" dirty="0">
                <a:latin typeface="+mn-lt"/>
              </a:rPr>
              <a:t> </a:t>
            </a:r>
            <a:r>
              <a:rPr lang="ru-RU" sz="2000" b="1" dirty="0" smtClean="0">
                <a:latin typeface="+mn-lt"/>
              </a:rPr>
              <a:t>в ВТРК «Архыз»</a:t>
            </a:r>
            <a:endParaRPr lang="ru-RU" sz="2000" b="1" dirty="0">
              <a:latin typeface="+mn-lt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B76B2-54C3-4C1F-97B9-70D4B9D418B4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539554" y="1469926"/>
            <a:ext cx="7128791" cy="584775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Akzidenz-Grotesk Pro Bold" pitchFamily="50" charset="0"/>
              </a:rPr>
              <a:t>Цель: популяризация занятий горнолыжным спортом среди подрастающего поколения Карачаево-Черкесской Республики</a:t>
            </a:r>
            <a:endParaRPr lang="ru-RU" sz="1600" dirty="0">
              <a:latin typeface="Akzidenz-Grotesk Pro Bold" pitchFamily="50" charset="0"/>
            </a:endParaRPr>
          </a:p>
        </p:txBody>
      </p:sp>
      <p:pic>
        <p:nvPicPr>
          <p:cNvPr id="7" name="Picture 3" descr="C:\Users\Loginov\Desktop\033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1354" y="1267204"/>
            <a:ext cx="1037846" cy="1037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539553" y="2247900"/>
            <a:ext cx="695662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/>
              <a:t>Задачи:</a:t>
            </a:r>
          </a:p>
          <a:p>
            <a:endParaRPr lang="ru-RU" sz="1600" b="1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u="sng" dirty="0" smtClean="0"/>
              <a:t>Образование </a:t>
            </a:r>
          </a:p>
          <a:p>
            <a:r>
              <a:rPr lang="ru-RU" sz="1600" dirty="0" smtClean="0"/>
              <a:t>Обучение базовым навыкам техники катания на горных лыжах</a:t>
            </a:r>
          </a:p>
          <a:p>
            <a:endParaRPr lang="ru-RU" sz="1600" dirty="0" smtClean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250"/>
          <a:stretch/>
        </p:blipFill>
        <p:spPr>
          <a:xfrm>
            <a:off x="4819650" y="3383470"/>
            <a:ext cx="4164944" cy="326253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39554" y="3581400"/>
            <a:ext cx="416579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u="sng" dirty="0"/>
              <a:t>Оздоровление</a:t>
            </a:r>
          </a:p>
          <a:p>
            <a:r>
              <a:rPr lang="ru-RU" sz="1600" dirty="0"/>
              <a:t>Укрепление здоровья за счет занятий спортом на свежем воздухе</a:t>
            </a:r>
          </a:p>
          <a:p>
            <a:endParaRPr lang="ru-RU" sz="16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u="sng" dirty="0" smtClean="0"/>
              <a:t>Развитие</a:t>
            </a:r>
            <a:endParaRPr lang="ru-RU" sz="1600" u="sng" dirty="0"/>
          </a:p>
          <a:p>
            <a:r>
              <a:rPr lang="ru-RU" sz="1600" dirty="0"/>
              <a:t>Развитие координации движений, а также знаний о горнолыжном спорте</a:t>
            </a:r>
          </a:p>
        </p:txBody>
      </p:sp>
    </p:spTree>
    <p:extLst>
      <p:ext uri="{BB962C8B-B14F-4D97-AF65-F5344CB8AC3E}">
        <p14:creationId xmlns:p14="http://schemas.microsoft.com/office/powerpoint/2010/main" val="2007997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62870" y="398462"/>
            <a:ext cx="5842991" cy="1200787"/>
          </a:xfrm>
        </p:spPr>
        <p:txBody>
          <a:bodyPr>
            <a:noAutofit/>
          </a:bodyPr>
          <a:lstStyle/>
          <a:p>
            <a:r>
              <a:rPr lang="ru-RU" sz="2000" dirty="0" smtClean="0"/>
              <a:t>Организационно-методическая база, разработанная для проведения апробации программы </a:t>
            </a:r>
            <a:br>
              <a:rPr lang="ru-RU" sz="2000" dirty="0" smtClean="0"/>
            </a:br>
            <a:r>
              <a:rPr lang="ru-RU" sz="2000" dirty="0" smtClean="0"/>
              <a:t>в ВТРК «Архыз»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14800" y="2142176"/>
            <a:ext cx="4438650" cy="2239324"/>
          </a:xfrm>
        </p:spPr>
        <p:txBody>
          <a:bodyPr>
            <a:noAutofit/>
          </a:bodyPr>
          <a:lstStyle/>
          <a:p>
            <a:pPr>
              <a:lnSpc>
                <a:spcPct val="114000"/>
              </a:lnSpc>
              <a:buFont typeface="Wingdings" panose="05000000000000000000" pitchFamily="2" charset="2"/>
              <a:buChar char="ü"/>
            </a:pPr>
            <a:r>
              <a:rPr lang="ru-RU" sz="1600" dirty="0" smtClean="0"/>
              <a:t>Методические рекомендаций по </a:t>
            </a:r>
            <a:r>
              <a:rPr lang="ru-RU" sz="1600" dirty="0"/>
              <a:t>подготовке и проведению занятий с обучающимися общеобразовательных организаций по горнолыжному спорту </a:t>
            </a:r>
          </a:p>
          <a:p>
            <a:pPr>
              <a:lnSpc>
                <a:spcPct val="114000"/>
              </a:lnSpc>
            </a:pPr>
            <a:endParaRPr lang="ru-RU" sz="1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B76B2-54C3-4C1F-97B9-70D4B9D418B4}" type="slidenum">
              <a:rPr lang="ru-RU" smtClean="0"/>
              <a:pPr/>
              <a:t>4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2228" y="1999300"/>
            <a:ext cx="1067862" cy="106786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478" y="2018350"/>
            <a:ext cx="936104" cy="95439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785" y="3124200"/>
            <a:ext cx="2883115" cy="733425"/>
          </a:xfrm>
          <a:prstGeom prst="rect">
            <a:avLst/>
          </a:prstGeom>
        </p:spPr>
      </p:pic>
      <p:sp>
        <p:nvSpPr>
          <p:cNvPr id="8" name="Левая фигурная скобка 7"/>
          <p:cNvSpPr/>
          <p:nvPr/>
        </p:nvSpPr>
        <p:spPr>
          <a:xfrm>
            <a:off x="3590925" y="1980250"/>
            <a:ext cx="381000" cy="1839275"/>
          </a:xfrm>
          <a:prstGeom prst="leftBrace">
            <a:avLst/>
          </a:prstGeom>
          <a:ln w="12700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10" name="Левая фигурная скобка 9"/>
          <p:cNvSpPr/>
          <p:nvPr/>
        </p:nvSpPr>
        <p:spPr>
          <a:xfrm>
            <a:off x="3600450" y="4181475"/>
            <a:ext cx="381000" cy="2209845"/>
          </a:xfrm>
          <a:prstGeom prst="leftBrac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4133851" y="4114800"/>
            <a:ext cx="4733924" cy="21275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14000"/>
              </a:lnSpc>
              <a:buFont typeface="Wingdings" panose="05000000000000000000" pitchFamily="2" charset="2"/>
              <a:buChar char="ü"/>
            </a:pPr>
            <a:r>
              <a:rPr lang="ru-RU" sz="1600" dirty="0" smtClean="0"/>
              <a:t>Памятка </a:t>
            </a:r>
            <a:r>
              <a:rPr lang="ru-RU" sz="1600" dirty="0"/>
              <a:t>для руководителей </a:t>
            </a:r>
            <a:r>
              <a:rPr lang="ru-RU" sz="1600" dirty="0" smtClean="0"/>
              <a:t>групп</a:t>
            </a:r>
          </a:p>
          <a:p>
            <a:pPr marL="285750" indent="-285750">
              <a:lnSpc>
                <a:spcPct val="114000"/>
              </a:lnSpc>
              <a:buFont typeface="Wingdings" panose="05000000000000000000" pitchFamily="2" charset="2"/>
              <a:buChar char="ü"/>
            </a:pPr>
            <a:r>
              <a:rPr lang="ru-RU" sz="1600" dirty="0"/>
              <a:t>И</a:t>
            </a:r>
            <a:r>
              <a:rPr lang="ru-RU" sz="1600" dirty="0" smtClean="0"/>
              <a:t>нструктаж </a:t>
            </a:r>
            <a:r>
              <a:rPr lang="ru-RU" sz="1600" dirty="0"/>
              <a:t>по технике безопасности для руководителей </a:t>
            </a:r>
            <a:r>
              <a:rPr lang="ru-RU" sz="1600" dirty="0" smtClean="0"/>
              <a:t>групп, </a:t>
            </a:r>
            <a:r>
              <a:rPr lang="ru-RU" sz="1600" dirty="0"/>
              <a:t>назначенных ответственными по сопровождению </a:t>
            </a:r>
            <a:r>
              <a:rPr lang="ru-RU" sz="1600" dirty="0" smtClean="0"/>
              <a:t>обучающихся</a:t>
            </a:r>
          </a:p>
          <a:p>
            <a:pPr marL="285750" indent="-285750">
              <a:lnSpc>
                <a:spcPct val="114000"/>
              </a:lnSpc>
              <a:buFont typeface="Wingdings" panose="05000000000000000000" pitchFamily="2" charset="2"/>
              <a:buChar char="ü"/>
            </a:pPr>
            <a:r>
              <a:rPr lang="ru-RU" sz="1600" dirty="0" smtClean="0"/>
              <a:t>Памятка </a:t>
            </a:r>
            <a:r>
              <a:rPr lang="ru-RU" sz="1600" dirty="0"/>
              <a:t>для родителей </a:t>
            </a:r>
            <a:r>
              <a:rPr lang="ru-RU" sz="1600" dirty="0" smtClean="0"/>
              <a:t>обучающегося</a:t>
            </a:r>
          </a:p>
          <a:p>
            <a:pPr marL="285750" indent="-285750">
              <a:lnSpc>
                <a:spcPct val="114000"/>
              </a:lnSpc>
              <a:buFont typeface="Wingdings" panose="05000000000000000000" pitchFamily="2" charset="2"/>
              <a:buChar char="ü"/>
            </a:pPr>
            <a:r>
              <a:rPr lang="ru-RU" sz="1600" dirty="0" smtClean="0"/>
              <a:t>Памятка для </a:t>
            </a:r>
            <a:r>
              <a:rPr lang="ru-RU" sz="1600" dirty="0"/>
              <a:t>школьников</a:t>
            </a:r>
          </a:p>
        </p:txBody>
      </p:sp>
      <p:pic>
        <p:nvPicPr>
          <p:cNvPr id="12" name="Picture 2" descr="C:\Users\Sevostyanova\КСК\КСК_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671" y="4788533"/>
            <a:ext cx="2956094" cy="810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6832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000" dirty="0" smtClean="0"/>
              <a:t>Организационные мероприятия по подготовке к проведению апробации модульной программы в ВТРК «Архыз»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6475" y="1209675"/>
            <a:ext cx="4714676" cy="12680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600" dirty="0" smtClean="0"/>
              <a:t>Отбор Министерством образования Карачаево-Черкесской Республики </a:t>
            </a:r>
            <a:r>
              <a:rPr lang="ru-RU" sz="1600" b="1" dirty="0" smtClean="0"/>
              <a:t>шести</a:t>
            </a:r>
            <a:r>
              <a:rPr lang="ru-RU" sz="1600" dirty="0" smtClean="0"/>
              <a:t> школ для участия в апробации модульной программы в ВТРК «Архыз» в зимнем сезоне 2016 г.</a:t>
            </a:r>
          </a:p>
          <a:p>
            <a:endParaRPr lang="ru-RU" sz="1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B76B2-54C3-4C1F-97B9-70D4B9D418B4}" type="slidenum">
              <a:rPr lang="ru-RU" smtClean="0"/>
              <a:pPr/>
              <a:t>5</a:t>
            </a:fld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50" y="3871913"/>
            <a:ext cx="3714750" cy="278606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3075" y="1152525"/>
            <a:ext cx="3457575" cy="262002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762500" y="4100512"/>
            <a:ext cx="403859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Обязательное оформление страхового свидетельства для каждого участника апробации модульной программы 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>в ВТРК </a:t>
            </a:r>
            <a:r>
              <a:rPr lang="ru-RU" sz="1600" dirty="0"/>
              <a:t>«Архыз</a:t>
            </a:r>
            <a:r>
              <a:rPr lang="ru-RU" sz="1600" dirty="0" smtClean="0"/>
              <a:t>»</a:t>
            </a:r>
            <a:endParaRPr lang="ru-RU" sz="1600" dirty="0"/>
          </a:p>
        </p:txBody>
      </p:sp>
      <p:pic>
        <p:nvPicPr>
          <p:cNvPr id="10" name="Picture 4" descr="C:\Users\Loginov\Desktop\03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5275" y="4100512"/>
            <a:ext cx="657225" cy="657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57425" y="2449115"/>
            <a:ext cx="5029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Проведение установочного совещания с руководством отобранных школ, учителями физкультуры и руководителями детских групп по организационным вопросам проведения апробации модульной программы в ВТРК «Архыз»</a:t>
            </a:r>
            <a:endParaRPr lang="ru-RU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4838700" y="5486400"/>
            <a:ext cx="40957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Составление графика проведения уроков по физкультуре на основе горнолыжного спорта в ВТРК «Архыз» для каждой школы</a:t>
            </a:r>
            <a:endParaRPr lang="ru-RU" sz="1600" dirty="0"/>
          </a:p>
        </p:txBody>
      </p:sp>
      <p:pic>
        <p:nvPicPr>
          <p:cNvPr id="13" name="Picture 18" descr="D:\обмен\team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794" y="2507582"/>
            <a:ext cx="504952" cy="504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794" y="1250308"/>
            <a:ext cx="494528" cy="5341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5275" y="5539392"/>
            <a:ext cx="781049" cy="553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2447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Необходимые элементы для проведения апробации программы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B76B2-54C3-4C1F-97B9-70D4B9D418B4}" type="slidenum">
              <a:rPr lang="ru-RU" smtClean="0"/>
              <a:pPr/>
              <a:t>6</a:t>
            </a:fld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823" y="3573722"/>
            <a:ext cx="3358751" cy="3198552"/>
          </a:xfrm>
          <a:prstGeom prst="rect">
            <a:avLst/>
          </a:prstGeom>
        </p:spPr>
      </p:pic>
      <p:pic>
        <p:nvPicPr>
          <p:cNvPr id="11" name="Объект 10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316"/>
          <a:stretch/>
        </p:blipFill>
        <p:spPr>
          <a:xfrm>
            <a:off x="6342462" y="1211687"/>
            <a:ext cx="2592923" cy="2962275"/>
          </a:xfrm>
        </p:spPr>
      </p:pic>
      <p:sp>
        <p:nvSpPr>
          <p:cNvPr id="12" name="TextBox 11"/>
          <p:cNvSpPr txBox="1"/>
          <p:nvPr/>
        </p:nvSpPr>
        <p:spPr>
          <a:xfrm>
            <a:off x="4514850" y="3951211"/>
            <a:ext cx="4914371" cy="456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dirty="0" smtClean="0"/>
              <a:t>Учебная трасса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4546876" y="4614475"/>
            <a:ext cx="4391025" cy="381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ru-RU" dirty="0" smtClean="0"/>
              <a:t>Услуги инструкторской службы</a:t>
            </a:r>
          </a:p>
        </p:txBody>
      </p:sp>
      <p:pic>
        <p:nvPicPr>
          <p:cNvPr id="14" name="Picture 2" descr="D:\icon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070" y="2866103"/>
            <a:ext cx="565409" cy="565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118" y="2172929"/>
            <a:ext cx="565408" cy="565408"/>
          </a:xfrm>
          <a:prstGeom prst="rect">
            <a:avLst/>
          </a:prstGeom>
        </p:spPr>
      </p:pic>
      <p:pic>
        <p:nvPicPr>
          <p:cNvPr id="17" name="Picture 3" descr="D:\icon2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5086" y="3951211"/>
            <a:ext cx="425455" cy="425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3714750" y="1228725"/>
            <a:ext cx="1819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800629" y="1476375"/>
            <a:ext cx="35337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Автобусный трансфер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8187" y="2112803"/>
            <a:ext cx="56257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Прокат комплекта горнолыжного снаряжения (горные лыжи, ботинки, шлемы, защитные </a:t>
            </a:r>
            <a:r>
              <a:rPr lang="ru-RU" dirty="0" smtClean="0"/>
              <a:t>очки, манишки)</a:t>
            </a:r>
            <a:endParaRPr lang="ru-RU" dirty="0"/>
          </a:p>
        </p:txBody>
      </p:sp>
      <p:sp>
        <p:nvSpPr>
          <p:cNvPr id="21" name="TextBox 20"/>
          <p:cNvSpPr txBox="1"/>
          <p:nvPr/>
        </p:nvSpPr>
        <p:spPr>
          <a:xfrm>
            <a:off x="771526" y="2991251"/>
            <a:ext cx="3581399" cy="456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dirty="0" err="1"/>
              <a:t>Ски</a:t>
            </a:r>
            <a:r>
              <a:rPr lang="ru-RU" dirty="0"/>
              <a:t>-пасс и подъемник</a:t>
            </a: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41" y="1451491"/>
            <a:ext cx="725510" cy="45183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4629150" y="5387157"/>
            <a:ext cx="3629025" cy="4081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ru-RU" dirty="0"/>
              <a:t>Комплексный обед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672014" y="6057226"/>
            <a:ext cx="4471986" cy="72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ru-RU" dirty="0"/>
              <a:t>Медицинское обеспечение на территории ГЛК</a:t>
            </a:r>
          </a:p>
        </p:txBody>
      </p:sp>
      <p:pic>
        <p:nvPicPr>
          <p:cNvPr id="25" name="Picture 3" descr="C:\Users\Sevostyanova\Фото Медведев Кисловодск\Desktop\peopl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5087" y="4606373"/>
            <a:ext cx="511789" cy="513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6" descr="C:\Users\Sevostyanova\Фото Медведев Кисловодск\Desktop\icons\meal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4976" y="5319478"/>
            <a:ext cx="469874" cy="661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7214" y="6161666"/>
            <a:ext cx="777661" cy="648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2607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000" dirty="0" smtClean="0"/>
              <a:t>График проведения Школьных уроков </a:t>
            </a:r>
            <a:br>
              <a:rPr lang="ru-RU" sz="2000" dirty="0" smtClean="0"/>
            </a:br>
            <a:r>
              <a:rPr lang="ru-RU" sz="2000" dirty="0" smtClean="0"/>
              <a:t>на территории ВТРК «Архыз»</a:t>
            </a:r>
            <a:endParaRPr lang="ru-RU" sz="20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B76B2-54C3-4C1F-97B9-70D4B9D418B4}" type="slidenum">
              <a:rPr lang="ru-RU" smtClean="0"/>
              <a:pPr/>
              <a:t>7</a:t>
            </a:fld>
            <a:endParaRPr lang="ru-RU"/>
          </a:p>
        </p:txBody>
      </p:sp>
      <p:grpSp>
        <p:nvGrpSpPr>
          <p:cNvPr id="5" name="Группа 4"/>
          <p:cNvGrpSpPr/>
          <p:nvPr/>
        </p:nvGrpSpPr>
        <p:grpSpPr>
          <a:xfrm rot="16200000">
            <a:off x="3469012" y="2594424"/>
            <a:ext cx="2828925" cy="478526"/>
            <a:chOff x="869919" y="2480194"/>
            <a:chExt cx="1722451" cy="394574"/>
          </a:xfrm>
        </p:grpSpPr>
        <p:cxnSp>
          <p:nvCxnSpPr>
            <p:cNvPr id="6" name="Прямая соединительная линия 5"/>
            <p:cNvCxnSpPr/>
            <p:nvPr/>
          </p:nvCxnSpPr>
          <p:spPr>
            <a:xfrm flipV="1">
              <a:off x="1760506" y="2515884"/>
              <a:ext cx="831864" cy="358884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Прямая соединительная линия 6"/>
            <p:cNvCxnSpPr/>
            <p:nvPr/>
          </p:nvCxnSpPr>
          <p:spPr>
            <a:xfrm>
              <a:off x="869919" y="2480194"/>
              <a:ext cx="890587" cy="394574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Прямоугольник 8"/>
          <p:cNvSpPr/>
          <p:nvPr/>
        </p:nvSpPr>
        <p:spPr>
          <a:xfrm>
            <a:off x="1171574" y="1524000"/>
            <a:ext cx="3343275" cy="1247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rgbClr val="002856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rtlCol="0" anchor="ctr"/>
          <a:lstStyle/>
          <a:p>
            <a:pPr lvl="0">
              <a:spcBef>
                <a:spcPct val="20000"/>
              </a:spcBef>
            </a:pPr>
            <a:r>
              <a:rPr lang="ru-RU" sz="1600" dirty="0">
                <a:solidFill>
                  <a:srgbClr val="0028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График проведения занятий в ВТРК «Архыз» </a:t>
            </a:r>
            <a:r>
              <a:rPr lang="ru-RU" sz="1600" dirty="0" smtClean="0">
                <a:solidFill>
                  <a:srgbClr val="0028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был составлен </a:t>
            </a:r>
            <a:r>
              <a:rPr lang="ru-RU" sz="1600" dirty="0">
                <a:solidFill>
                  <a:srgbClr val="0028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учетом степени загрузки </a:t>
            </a:r>
            <a:r>
              <a:rPr lang="ru-RU" sz="1600" dirty="0" smtClean="0">
                <a:solidFill>
                  <a:srgbClr val="0028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курорта</a:t>
            </a:r>
            <a:endParaRPr lang="ru-RU" sz="1600" dirty="0">
              <a:solidFill>
                <a:srgbClr val="00285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171575" y="2924176"/>
            <a:ext cx="3343275" cy="104775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rgbClr val="002856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rtlCol="0" anchor="ctr"/>
          <a:lstStyle/>
          <a:p>
            <a:pPr lvl="0"/>
            <a:r>
              <a:rPr lang="ru-RU" sz="1600" dirty="0">
                <a:solidFill>
                  <a:srgbClr val="002856"/>
                </a:solidFill>
              </a:rPr>
              <a:t>Занятия проводились в будние дни </a:t>
            </a:r>
            <a:r>
              <a:rPr lang="ru-RU" sz="1600" dirty="0" smtClean="0">
                <a:solidFill>
                  <a:srgbClr val="002856"/>
                </a:solidFill>
              </a:rPr>
              <a:t>(по вторникам и четвергам)</a:t>
            </a:r>
            <a:endParaRPr lang="ru-RU" sz="1600" dirty="0">
              <a:solidFill>
                <a:srgbClr val="002856"/>
              </a:solidFill>
            </a:endParaRPr>
          </a:p>
        </p:txBody>
      </p:sp>
      <p:sp>
        <p:nvSpPr>
          <p:cNvPr id="11" name="Стрелка вправо 10"/>
          <p:cNvSpPr/>
          <p:nvPr/>
        </p:nvSpPr>
        <p:spPr>
          <a:xfrm>
            <a:off x="5094162" y="2600325"/>
            <a:ext cx="192213" cy="457200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5743575" y="1587994"/>
            <a:ext cx="3124200" cy="102869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rgbClr val="002856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rtlCol="0" anchor="ctr"/>
          <a:lstStyle/>
          <a:p>
            <a:pPr lvl="0">
              <a:spcBef>
                <a:spcPct val="20000"/>
              </a:spcBef>
            </a:pPr>
            <a:r>
              <a:rPr lang="ru-RU" sz="1600" dirty="0" smtClean="0">
                <a:solidFill>
                  <a:srgbClr val="0028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Дополнительная загрузка курорта в </a:t>
            </a:r>
            <a:r>
              <a:rPr lang="ru-RU" sz="1600" dirty="0">
                <a:solidFill>
                  <a:srgbClr val="0028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sz="1600" dirty="0" smtClean="0">
                <a:solidFill>
                  <a:srgbClr val="0028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низкие» периоды</a:t>
            </a:r>
            <a:endParaRPr lang="ru-RU" sz="1600" dirty="0">
              <a:solidFill>
                <a:srgbClr val="00285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743575" y="3002457"/>
            <a:ext cx="3124200" cy="111234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rgbClr val="002856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rtlCol="0" anchor="ctr"/>
          <a:lstStyle/>
          <a:p>
            <a:pPr lvl="0">
              <a:spcBef>
                <a:spcPct val="20000"/>
              </a:spcBef>
            </a:pPr>
            <a:r>
              <a:rPr lang="ru-RU" sz="1600" dirty="0">
                <a:solidFill>
                  <a:srgbClr val="0028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</a:t>
            </a:r>
            <a:r>
              <a:rPr lang="ru-RU" sz="1600" dirty="0" smtClean="0">
                <a:solidFill>
                  <a:srgbClr val="0028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оличество людей на горнолыжных склонах меньше, чем в выходные и праздничные дни</a:t>
            </a:r>
            <a:endParaRPr lang="ru-RU" sz="1600" dirty="0">
              <a:solidFill>
                <a:srgbClr val="00285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Picture 19" descr="C:\Users\Loginov\Desktop\02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2738" y="1803012"/>
            <a:ext cx="514264" cy="514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2" descr="C:\Users\Loginov\Desktop\007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2738" y="3300806"/>
            <a:ext cx="595637" cy="595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7" descr="C:\Users\Loginov\Desktop\01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76" y="3208771"/>
            <a:ext cx="568682" cy="616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4293" y="4343784"/>
            <a:ext cx="3017838" cy="2190366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7002" y="4343784"/>
            <a:ext cx="2983985" cy="2237990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6" y="1773621"/>
            <a:ext cx="854602" cy="605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529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Итоги проведения апробации модульной программы в ВТРК «Архыз»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24100" y="1386933"/>
            <a:ext cx="5781675" cy="88388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600" dirty="0" smtClean="0"/>
              <a:t>уроков горнолыжного спорта проведено </a:t>
            </a:r>
            <a:br>
              <a:rPr lang="ru-RU" sz="1600" dirty="0" smtClean="0"/>
            </a:br>
            <a:r>
              <a:rPr lang="ru-RU" sz="1600" dirty="0" smtClean="0"/>
              <a:t>для СОШ Карачаево-Черкеской Республики</a:t>
            </a:r>
            <a:endParaRPr lang="ru-RU" sz="1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B76B2-54C3-4C1F-97B9-70D4B9D418B4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1400175" y="1438275"/>
            <a:ext cx="800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/>
              <a:t>28</a:t>
            </a:r>
            <a:endParaRPr lang="ru-RU" sz="3600" dirty="0"/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2324100" y="2306986"/>
            <a:ext cx="5781675" cy="8838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§"/>
              <a:defRPr sz="3200" kern="1200">
                <a:solidFill>
                  <a:srgbClr val="00285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rgbClr val="00285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§"/>
              <a:defRPr sz="2400" kern="1200">
                <a:solidFill>
                  <a:srgbClr val="00285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rgbClr val="00285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rgbClr val="00285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anose="05000000000000000000" pitchFamily="2" charset="2"/>
              <a:buNone/>
            </a:pPr>
            <a:r>
              <a:rPr lang="ru-RU" sz="1600" dirty="0" smtClean="0"/>
              <a:t>ребенка приняли участие в апробации модульной программы в ВТРК «Архыз»</a:t>
            </a:r>
            <a:endParaRPr lang="ru-RU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1333500" y="2335561"/>
            <a:ext cx="10096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/>
              <a:t>3</a:t>
            </a:r>
            <a:r>
              <a:rPr lang="en-US" sz="3600" b="1" dirty="0"/>
              <a:t>8</a:t>
            </a:r>
            <a:r>
              <a:rPr lang="ru-RU" sz="3600" b="1" dirty="0" smtClean="0"/>
              <a:t>3</a:t>
            </a:r>
            <a:endParaRPr lang="ru-RU" sz="3600" dirty="0"/>
          </a:p>
        </p:txBody>
      </p:sp>
      <p:sp>
        <p:nvSpPr>
          <p:cNvPr id="8" name="Объект 2"/>
          <p:cNvSpPr txBox="1">
            <a:spLocks/>
          </p:cNvSpPr>
          <p:nvPr/>
        </p:nvSpPr>
        <p:spPr>
          <a:xfrm>
            <a:off x="2400299" y="3190875"/>
            <a:ext cx="5781675" cy="8838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§"/>
              <a:defRPr sz="3200" kern="1200">
                <a:solidFill>
                  <a:srgbClr val="00285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rgbClr val="00285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§"/>
              <a:defRPr sz="2400" kern="1200">
                <a:solidFill>
                  <a:srgbClr val="00285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rgbClr val="00285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rgbClr val="00285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anose="05000000000000000000" pitchFamily="2" charset="2"/>
              <a:buNone/>
            </a:pPr>
            <a:r>
              <a:rPr lang="ru-RU" sz="1600" dirty="0" smtClean="0"/>
              <a:t>урока проведены для </a:t>
            </a:r>
            <a:r>
              <a:rPr lang="ru-RU" sz="1600" b="1" dirty="0" smtClean="0"/>
              <a:t>40</a:t>
            </a:r>
            <a:r>
              <a:rPr lang="ru-RU" sz="1600" dirty="0" smtClean="0"/>
              <a:t> детей из подшефного </a:t>
            </a:r>
            <a:br>
              <a:rPr lang="ru-RU" sz="1600" dirty="0" smtClean="0"/>
            </a:br>
            <a:r>
              <a:rPr lang="ru-RU" sz="1600" dirty="0" smtClean="0"/>
              <a:t>АО «КСК» детского дома пос. </a:t>
            </a:r>
            <a:r>
              <a:rPr lang="ru-RU" sz="1600" dirty="0" err="1" smtClean="0"/>
              <a:t>Усть-Джегута</a:t>
            </a:r>
            <a:endParaRPr lang="ru-RU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1633538" y="3183286"/>
            <a:ext cx="5143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/>
              <a:t>2</a:t>
            </a:r>
            <a:endParaRPr lang="ru-RU" sz="3600" b="1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75" t="11528" r="12500" b="4306"/>
          <a:stretch/>
        </p:blipFill>
        <p:spPr>
          <a:xfrm>
            <a:off x="5038726" y="3851077"/>
            <a:ext cx="3757612" cy="2966885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" b="22214"/>
          <a:stretch/>
        </p:blipFill>
        <p:spPr>
          <a:xfrm>
            <a:off x="257175" y="3851077"/>
            <a:ext cx="4667250" cy="2820141"/>
          </a:xfrm>
          <a:prstGeom prst="rect">
            <a:avLst/>
          </a:prstGeom>
        </p:spPr>
      </p:pic>
      <p:pic>
        <p:nvPicPr>
          <p:cNvPr id="14" name="Picture 18" descr="D:\обмен\team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498" y="2425300"/>
            <a:ext cx="504952" cy="504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784" y="1571624"/>
            <a:ext cx="512981" cy="5129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6" descr="C:\Users\Loginov\Desktop\039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150" y="3162866"/>
            <a:ext cx="539025" cy="539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597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B76B2-54C3-4C1F-97B9-70D4B9D418B4}" type="slidenum">
              <a:rPr lang="ru-RU" smtClean="0"/>
              <a:pPr/>
              <a:t>9</a:t>
            </a:fld>
            <a:endParaRPr lang="ru-RU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Уроки горнолыжного спорта </a:t>
            </a:r>
            <a:br>
              <a:rPr lang="ru-RU" dirty="0" smtClean="0"/>
            </a:br>
            <a:r>
              <a:rPr lang="ru-RU" dirty="0" smtClean="0"/>
              <a:t>в ВТРК «Архыз»</a:t>
            </a:r>
            <a:endParaRPr lang="ru-RU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198" y="1245392"/>
            <a:ext cx="3762377" cy="2821783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1546" y="1245392"/>
            <a:ext cx="3762378" cy="2821783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869"/>
          <a:stretch/>
        </p:blipFill>
        <p:spPr>
          <a:xfrm>
            <a:off x="665162" y="4263706"/>
            <a:ext cx="3681413" cy="2460945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361"/>
          <a:stretch/>
        </p:blipFill>
        <p:spPr>
          <a:xfrm>
            <a:off x="4781546" y="4199201"/>
            <a:ext cx="3286128" cy="2525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46313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B76B2-54C3-4C1F-97B9-70D4B9D418B4}" type="slidenum">
              <a:rPr lang="ru-RU" smtClean="0"/>
              <a:pPr/>
              <a:t>10</a:t>
            </a:fld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2589" y="2995615"/>
            <a:ext cx="3298825" cy="871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6945" y="1628800"/>
            <a:ext cx="2695575" cy="409575"/>
          </a:xfrm>
          <a:prstGeom prst="rect">
            <a:avLst/>
          </a:prstGeom>
        </p:spPr>
      </p:pic>
      <p:pic>
        <p:nvPicPr>
          <p:cNvPr id="8" name="Picture 2" descr="F:\картинки\IMG_039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534" y="1268760"/>
            <a:ext cx="9152534" cy="5616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2771800" y="338099"/>
            <a:ext cx="5842991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1800" kern="1200">
                <a:solidFill>
                  <a:srgbClr val="002856"/>
                </a:solidFill>
                <a:latin typeface="Intro" pitchFamily="50" charset="0"/>
                <a:ea typeface="+mj-ea"/>
                <a:cs typeface="+mj-cs"/>
              </a:defRPr>
            </a:lvl1pPr>
          </a:lstStyle>
          <a:p>
            <a:pPr algn="ctr"/>
            <a:r>
              <a:rPr lang="ru-RU" sz="2000" b="1" dirty="0">
                <a:latin typeface="+mn-lt"/>
              </a:rPr>
              <a:t>СПАСИБО </a:t>
            </a:r>
            <a:r>
              <a:rPr lang="ru-RU" sz="2000" b="1" dirty="0" smtClean="0">
                <a:latin typeface="+mn-lt"/>
              </a:rPr>
              <a:t>ЗА ВНИМАНИЕ!</a:t>
            </a:r>
            <a:endParaRPr lang="ru-RU" sz="20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23588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NCR Theme">
      <a:dk1>
        <a:srgbClr val="002856"/>
      </a:dk1>
      <a:lt1>
        <a:sysClr val="window" lastClr="FFFFFF"/>
      </a:lt1>
      <a:dk2>
        <a:srgbClr val="002856"/>
      </a:dk2>
      <a:lt2>
        <a:srgbClr val="FFFFFF"/>
      </a:lt2>
      <a:accent1>
        <a:srgbClr val="00B050"/>
      </a:accent1>
      <a:accent2>
        <a:srgbClr val="FF0000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NCR Fonts">
      <a:majorFont>
        <a:latin typeface="Intro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Тема Office">
  <a:themeElements>
    <a:clrScheme name="NCR Theme">
      <a:dk1>
        <a:srgbClr val="002856"/>
      </a:dk1>
      <a:lt1>
        <a:sysClr val="window" lastClr="FFFFFF"/>
      </a:lt1>
      <a:dk2>
        <a:srgbClr val="002856"/>
      </a:dk2>
      <a:lt2>
        <a:srgbClr val="FFFFFF"/>
      </a:lt2>
      <a:accent1>
        <a:srgbClr val="00B050"/>
      </a:accent1>
      <a:accent2>
        <a:srgbClr val="FF0000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NCR Fonts">
      <a:majorFont>
        <a:latin typeface="Intro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4_Тема Office">
  <a:themeElements>
    <a:clrScheme name="NCR Theme">
      <a:dk1>
        <a:srgbClr val="002856"/>
      </a:dk1>
      <a:lt1>
        <a:sysClr val="window" lastClr="FFFFFF"/>
      </a:lt1>
      <a:dk2>
        <a:srgbClr val="002856"/>
      </a:dk2>
      <a:lt2>
        <a:srgbClr val="FFFFFF"/>
      </a:lt2>
      <a:accent1>
        <a:srgbClr val="00B050"/>
      </a:accent1>
      <a:accent2>
        <a:srgbClr val="FF0000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NCR Fonts">
      <a:majorFont>
        <a:latin typeface="Intro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NCR Theme">
    <a:dk1>
      <a:srgbClr val="002856"/>
    </a:dk1>
    <a:lt1>
      <a:sysClr val="window" lastClr="FFFFFF"/>
    </a:lt1>
    <a:dk2>
      <a:srgbClr val="002856"/>
    </a:dk2>
    <a:lt2>
      <a:srgbClr val="FFFFFF"/>
    </a:lt2>
    <a:accent1>
      <a:srgbClr val="00B050"/>
    </a:accent1>
    <a:accent2>
      <a:srgbClr val="FF0000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1601</TotalTime>
  <Words>392</Words>
  <Application>Microsoft Office PowerPoint</Application>
  <PresentationFormat>Экран (4:3)</PresentationFormat>
  <Paragraphs>66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10</vt:i4>
      </vt:variant>
    </vt:vector>
  </HeadingPairs>
  <TitlesOfParts>
    <vt:vector size="13" baseType="lpstr">
      <vt:lpstr>1_Тема Office</vt:lpstr>
      <vt:lpstr>2_Тема Office</vt:lpstr>
      <vt:lpstr>4_Тема Office</vt:lpstr>
      <vt:lpstr>Презентация PowerPoint</vt:lpstr>
      <vt:lpstr>Модульная программа по физкультуре  на основе горнолыжного спорта</vt:lpstr>
      <vt:lpstr>Цели и задачи апробации модульной программы в ВТРК «Архыз»</vt:lpstr>
      <vt:lpstr>Организационно-методическая база, разработанная для проведения апробации программы  в ВТРК «Архыз»</vt:lpstr>
      <vt:lpstr>Организационные мероприятия по подготовке к проведению апробации модульной программы в ВТРК «Архыз»</vt:lpstr>
      <vt:lpstr>Необходимые элементы для проведения апробации программы</vt:lpstr>
      <vt:lpstr>График проведения Школьных уроков  на территории ВТРК «Архыз»</vt:lpstr>
      <vt:lpstr>Итоги проведения апробации модульной программы в ВТРК «Архыз»</vt:lpstr>
      <vt:lpstr>Уроки горнолыжного спорта  в ВТРК «Архыз»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Marianna Sevostyanova</dc:creator>
  <cp:lastModifiedBy>Marianna Sevostyanova</cp:lastModifiedBy>
  <cp:revision>128</cp:revision>
  <cp:lastPrinted>2015-02-10T10:43:25Z</cp:lastPrinted>
  <dcterms:created xsi:type="dcterms:W3CDTF">2014-12-04T07:43:57Z</dcterms:created>
  <dcterms:modified xsi:type="dcterms:W3CDTF">2016-06-02T14:54:18Z</dcterms:modified>
</cp:coreProperties>
</file>