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57" r:id="rId2"/>
    <p:sldId id="309" r:id="rId3"/>
    <p:sldId id="267" r:id="rId4"/>
    <p:sldId id="303" r:id="rId5"/>
    <p:sldId id="330" r:id="rId6"/>
    <p:sldId id="406" r:id="rId7"/>
    <p:sldId id="396" r:id="rId8"/>
    <p:sldId id="388" r:id="rId9"/>
    <p:sldId id="385" r:id="rId10"/>
    <p:sldId id="394" r:id="rId11"/>
    <p:sldId id="331" r:id="rId12"/>
    <p:sldId id="377" r:id="rId13"/>
    <p:sldId id="271" r:id="rId14"/>
    <p:sldId id="477" r:id="rId15"/>
    <p:sldId id="306" r:id="rId16"/>
    <p:sldId id="462" r:id="rId17"/>
    <p:sldId id="404" r:id="rId18"/>
    <p:sldId id="395" r:id="rId19"/>
    <p:sldId id="407" r:id="rId20"/>
    <p:sldId id="260" r:id="rId21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74" userDrawn="1">
          <p15:clr>
            <a:srgbClr val="A4A3A4"/>
          </p15:clr>
        </p15:guide>
        <p15:guide id="2" pos="504" userDrawn="1">
          <p15:clr>
            <a:srgbClr val="A4A3A4"/>
          </p15:clr>
        </p15:guide>
        <p15:guide id="3" pos="5256" userDrawn="1">
          <p15:clr>
            <a:srgbClr val="A4A3A4"/>
          </p15:clr>
        </p15:guide>
        <p15:guide id="4" orient="horz" pos="756" userDrawn="1">
          <p15:clr>
            <a:srgbClr val="A4A3A4"/>
          </p15:clr>
        </p15:guide>
        <p15:guide id="5" orient="horz" pos="3824">
          <p15:clr>
            <a:srgbClr val="A4A3A4"/>
          </p15:clr>
        </p15:guide>
        <p15:guide id="6" orient="horz" pos="2592" userDrawn="1">
          <p15:clr>
            <a:srgbClr val="A4A3A4"/>
          </p15:clr>
        </p15:guide>
        <p15:guide id="7" pos="546">
          <p15:clr>
            <a:srgbClr val="A4A3A4"/>
          </p15:clr>
        </p15:guide>
        <p15:guide id="8" pos="56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0B9"/>
    <a:srgbClr val="09292D"/>
    <a:srgbClr val="FFC215"/>
    <a:srgbClr val="4B321D"/>
    <a:srgbClr val="FFCB57"/>
    <a:srgbClr val="F9B945"/>
    <a:srgbClr val="9ED6FC"/>
    <a:srgbClr val="92D1FC"/>
    <a:srgbClr val="E5F8FF"/>
    <a:srgbClr val="CDF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6" autoAdjust="0"/>
    <p:restoredTop sz="94533" autoAdjust="0"/>
  </p:normalViewPr>
  <p:slideViewPr>
    <p:cSldViewPr>
      <p:cViewPr varScale="1">
        <p:scale>
          <a:sx n="105" d="100"/>
          <a:sy n="105" d="100"/>
        </p:scale>
        <p:origin x="-84" y="-120"/>
      </p:cViewPr>
      <p:guideLst>
        <p:guide orient="horz" pos="2074"/>
        <p:guide orient="horz" pos="756"/>
        <p:guide orient="horz" pos="3824"/>
        <p:guide orient="horz" pos="2592"/>
        <p:guide pos="504"/>
        <p:guide pos="5256"/>
        <p:guide pos="546"/>
        <p:guide pos="5694"/>
      </p:guideLst>
    </p:cSldViewPr>
  </p:slideViewPr>
  <p:outlineViewPr>
    <p:cViewPr>
      <p:scale>
        <a:sx n="33" d="100"/>
        <a:sy n="33" d="100"/>
      </p:scale>
      <p:origin x="0" y="58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790" y="42"/>
      </p:cViewPr>
      <p:guideLst>
        <p:guide orient="horz" pos="2880"/>
        <p:guide pos="2160"/>
      </p:guideLst>
    </p:cSldViewPr>
  </p:notesViewPr>
  <p:gridSpacing cx="140452475" cy="1404524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BF54B-5D48-4E96-A0ED-31F50D845189}" type="datetimeFigureOut">
              <a:rPr lang="en-US" smtClean="0"/>
              <a:pPr/>
              <a:t>6/3/2016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90648-2B14-4050-A7BC-9BAB2E7CBB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0051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C4B0C-BF20-41C9-B751-DBB26EF44490}" type="datetimeFigureOut">
              <a:rPr lang="en-US" smtClean="0"/>
              <a:pPr/>
              <a:t>6/3/2016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E36C1-A8C7-4C53-BE55-58C5E3535E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051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3318498" y="1965949"/>
            <a:ext cx="3186308" cy="4001120"/>
          </a:xfrm>
          <a:custGeom>
            <a:avLst/>
            <a:gdLst/>
            <a:ahLst/>
            <a:cxnLst/>
            <a:rect l="l" t="t" r="r" b="b"/>
            <a:pathLst>
              <a:path w="7513412" h="7665746">
                <a:moveTo>
                  <a:pt x="3756706" y="0"/>
                </a:moveTo>
                <a:cubicBezTo>
                  <a:pt x="4550623" y="0"/>
                  <a:pt x="5288171" y="241318"/>
                  <a:pt x="5899981" y="654595"/>
                </a:cubicBezTo>
                <a:lnTo>
                  <a:pt x="6053244" y="769188"/>
                </a:lnTo>
                <a:lnTo>
                  <a:pt x="6020915" y="795862"/>
                </a:lnTo>
                <a:cubicBezTo>
                  <a:pt x="5873416" y="943360"/>
                  <a:pt x="5782187" y="1147127"/>
                  <a:pt x="5782187" y="1372202"/>
                </a:cubicBezTo>
                <a:cubicBezTo>
                  <a:pt x="5782187" y="1822352"/>
                  <a:pt x="6147105" y="2187270"/>
                  <a:pt x="6597255" y="2187270"/>
                </a:cubicBezTo>
                <a:lnTo>
                  <a:pt x="6597471" y="2187270"/>
                </a:lnTo>
                <a:cubicBezTo>
                  <a:pt x="6766277" y="2187270"/>
                  <a:pt x="6923098" y="2135954"/>
                  <a:pt x="7053183" y="2048070"/>
                </a:cubicBezTo>
                <a:lnTo>
                  <a:pt x="7119972" y="1992964"/>
                </a:lnTo>
                <a:lnTo>
                  <a:pt x="7127411" y="2005898"/>
                </a:lnTo>
                <a:cubicBezTo>
                  <a:pt x="7274943" y="2277445"/>
                  <a:pt x="7390610" y="2568811"/>
                  <a:pt x="7469393" y="2874979"/>
                </a:cubicBezTo>
                <a:lnTo>
                  <a:pt x="7513412" y="3071289"/>
                </a:lnTo>
                <a:lnTo>
                  <a:pt x="7506634" y="3071631"/>
                </a:lnTo>
                <a:cubicBezTo>
                  <a:pt x="7095631" y="3113371"/>
                  <a:pt x="6774902" y="3460476"/>
                  <a:pt x="6774902" y="3882491"/>
                </a:cubicBezTo>
                <a:cubicBezTo>
                  <a:pt x="6774902" y="4276372"/>
                  <a:pt x="7054292" y="4604998"/>
                  <a:pt x="7425705" y="4681000"/>
                </a:cubicBezTo>
                <a:lnTo>
                  <a:pt x="7492382" y="4691176"/>
                </a:lnTo>
                <a:lnTo>
                  <a:pt x="7469393" y="4790768"/>
                </a:lnTo>
                <a:cubicBezTo>
                  <a:pt x="7389624" y="5100763"/>
                  <a:pt x="7272045" y="5395584"/>
                  <a:pt x="7121863" y="5670022"/>
                </a:cubicBezTo>
                <a:lnTo>
                  <a:pt x="7041188" y="5804158"/>
                </a:lnTo>
                <a:lnTo>
                  <a:pt x="7040483" y="5803577"/>
                </a:lnTo>
                <a:cubicBezTo>
                  <a:pt x="6910398" y="5715693"/>
                  <a:pt x="6753577" y="5664376"/>
                  <a:pt x="6584771" y="5664376"/>
                </a:cubicBezTo>
                <a:lnTo>
                  <a:pt x="6584555" y="5664376"/>
                </a:lnTo>
                <a:cubicBezTo>
                  <a:pt x="6134405" y="5664376"/>
                  <a:pt x="5769487" y="6029294"/>
                  <a:pt x="5769487" y="6479444"/>
                </a:cubicBezTo>
                <a:cubicBezTo>
                  <a:pt x="5769487" y="6648250"/>
                  <a:pt x="5820804" y="6805071"/>
                  <a:pt x="5908688" y="6935157"/>
                </a:cubicBezTo>
                <a:lnTo>
                  <a:pt x="5943930" y="6977870"/>
                </a:lnTo>
                <a:lnTo>
                  <a:pt x="5871210" y="7030398"/>
                </a:lnTo>
                <a:cubicBezTo>
                  <a:pt x="5265109" y="7431911"/>
                  <a:pt x="4538218" y="7665746"/>
                  <a:pt x="3756706" y="7665746"/>
                </a:cubicBezTo>
                <a:cubicBezTo>
                  <a:pt x="2975194" y="7665746"/>
                  <a:pt x="2248303" y="7431911"/>
                  <a:pt x="1642202" y="7030398"/>
                </a:cubicBezTo>
                <a:lnTo>
                  <a:pt x="1627312" y="7019642"/>
                </a:lnTo>
                <a:lnTo>
                  <a:pt x="1697019" y="6935157"/>
                </a:lnTo>
                <a:cubicBezTo>
                  <a:pt x="1784903" y="6805071"/>
                  <a:pt x="1836220" y="6648250"/>
                  <a:pt x="1836220" y="6479444"/>
                </a:cubicBezTo>
                <a:cubicBezTo>
                  <a:pt x="1836220" y="6029294"/>
                  <a:pt x="1471302" y="5664376"/>
                  <a:pt x="1021152" y="5664376"/>
                </a:cubicBezTo>
                <a:lnTo>
                  <a:pt x="1020936" y="5664376"/>
                </a:lnTo>
                <a:cubicBezTo>
                  <a:pt x="852130" y="5664376"/>
                  <a:pt x="695309" y="5715693"/>
                  <a:pt x="565223" y="5803577"/>
                </a:cubicBezTo>
                <a:lnTo>
                  <a:pt x="502834" y="5855053"/>
                </a:lnTo>
                <a:lnTo>
                  <a:pt x="391549" y="5670022"/>
                </a:lnTo>
                <a:cubicBezTo>
                  <a:pt x="241367" y="5395584"/>
                  <a:pt x="123788" y="5100763"/>
                  <a:pt x="44019" y="4790768"/>
                </a:cubicBezTo>
                <a:lnTo>
                  <a:pt x="21030" y="4691176"/>
                </a:lnTo>
                <a:lnTo>
                  <a:pt x="87707" y="4681000"/>
                </a:lnTo>
                <a:cubicBezTo>
                  <a:pt x="459120" y="4604998"/>
                  <a:pt x="738510" y="4276372"/>
                  <a:pt x="738510" y="3882491"/>
                </a:cubicBezTo>
                <a:cubicBezTo>
                  <a:pt x="738510" y="3460476"/>
                  <a:pt x="417781" y="3113371"/>
                  <a:pt x="6778" y="3071631"/>
                </a:cubicBezTo>
                <a:lnTo>
                  <a:pt x="0" y="3071289"/>
                </a:lnTo>
                <a:lnTo>
                  <a:pt x="44018" y="2874979"/>
                </a:lnTo>
                <a:cubicBezTo>
                  <a:pt x="122802" y="2568811"/>
                  <a:pt x="238469" y="2277445"/>
                  <a:pt x="386001" y="2005898"/>
                </a:cubicBezTo>
                <a:lnTo>
                  <a:pt x="429504" y="1930251"/>
                </a:lnTo>
                <a:lnTo>
                  <a:pt x="444596" y="1948543"/>
                </a:lnTo>
                <a:cubicBezTo>
                  <a:pt x="592094" y="2096041"/>
                  <a:pt x="795861" y="2187270"/>
                  <a:pt x="1020936" y="2187270"/>
                </a:cubicBezTo>
                <a:lnTo>
                  <a:pt x="1021152" y="2187270"/>
                </a:lnTo>
                <a:cubicBezTo>
                  <a:pt x="1471302" y="2187270"/>
                  <a:pt x="1836220" y="1822352"/>
                  <a:pt x="1836220" y="1372202"/>
                </a:cubicBezTo>
                <a:cubicBezTo>
                  <a:pt x="1836220" y="1147127"/>
                  <a:pt x="1744990" y="943360"/>
                  <a:pt x="1597492" y="795862"/>
                </a:cubicBezTo>
                <a:lnTo>
                  <a:pt x="1515249" y="728005"/>
                </a:lnTo>
                <a:lnTo>
                  <a:pt x="1613431" y="654595"/>
                </a:lnTo>
                <a:cubicBezTo>
                  <a:pt x="2225241" y="241318"/>
                  <a:pt x="2962789" y="0"/>
                  <a:pt x="375670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86048" tIns="143025" rIns="286048" bIns="143025" anchor="t">
            <a:normAutofit/>
          </a:bodyPr>
          <a:lstStyle>
            <a:lvl1pPr marL="0" indent="0" algn="ctr">
              <a:buNone/>
              <a:defRPr sz="16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en-US" dirty="0"/>
              <a:t>PICTUER HERE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84224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034" y="1386004"/>
            <a:ext cx="5350688" cy="5118113"/>
          </a:xfrm>
          <a:prstGeom prst="rect">
            <a:avLst/>
          </a:prstGeom>
        </p:spPr>
      </p:pic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238222" y="2331712"/>
            <a:ext cx="3570315" cy="2756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16728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643859" y="1795227"/>
            <a:ext cx="4171961" cy="4674845"/>
            <a:chOff x="524169" y="1662558"/>
            <a:chExt cx="4957762" cy="465137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4169" y="1662558"/>
              <a:ext cx="4957762" cy="465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1062105" y="2259106"/>
              <a:ext cx="4020884" cy="22725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096533" y="2394786"/>
            <a:ext cx="3383577" cy="2284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97189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pad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5261" y="1911996"/>
            <a:ext cx="2942430" cy="502075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773612" y="2405052"/>
            <a:ext cx="2320731" cy="38632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80360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04995" y="1986709"/>
            <a:ext cx="9101004" cy="2889840"/>
          </a:xfrm>
          <a:prstGeom prst="rect">
            <a:avLst/>
          </a:prstGeom>
          <a:gradFill>
            <a:gsLst>
              <a:gs pos="0">
                <a:schemeClr val="accent4"/>
              </a:gs>
              <a:gs pos="50000">
                <a:schemeClr val="accent4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736094" y="1367671"/>
            <a:ext cx="2594207" cy="3933259"/>
            <a:chOff x="729025" y="2493538"/>
            <a:chExt cx="3009991" cy="372459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4" t="8440" r="6203" b="10137"/>
            <a:stretch/>
          </p:blipFill>
          <p:spPr>
            <a:xfrm>
              <a:off x="729025" y="2493538"/>
              <a:ext cx="3009991" cy="372459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71299" y="2949850"/>
              <a:ext cx="2129088" cy="275106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 descr="Apple-Watch-Icon-Templa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5891" y="3260292"/>
            <a:ext cx="1440498" cy="2000445"/>
          </a:xfrm>
          <a:prstGeom prst="rect">
            <a:avLst/>
          </a:prstGeom>
        </p:spPr>
      </p:pic>
      <p:sp>
        <p:nvSpPr>
          <p:cNvPr id="14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106389" y="1843289"/>
            <a:ext cx="1845873" cy="29114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5927091" y="3557992"/>
            <a:ext cx="883285" cy="13492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75180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4" grpId="0" animBg="1"/>
      <p:bldP spid="1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phone6-floa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59028">
            <a:off x="447033" y="1576468"/>
            <a:ext cx="3732931" cy="452818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 rot="19902209">
            <a:off x="1661813" y="1731074"/>
            <a:ext cx="1353570" cy="3891383"/>
          </a:xfrm>
          <a:custGeom>
            <a:avLst/>
            <a:gdLst>
              <a:gd name="connsiteX0" fmla="*/ 0 w 1222010"/>
              <a:gd name="connsiteY0" fmla="*/ 0 h 2627915"/>
              <a:gd name="connsiteX1" fmla="*/ 1222010 w 1222010"/>
              <a:gd name="connsiteY1" fmla="*/ 0 h 2627915"/>
              <a:gd name="connsiteX2" fmla="*/ 1222010 w 1222010"/>
              <a:gd name="connsiteY2" fmla="*/ 2627915 h 2627915"/>
              <a:gd name="connsiteX3" fmla="*/ 0 w 1222010"/>
              <a:gd name="connsiteY3" fmla="*/ 2627915 h 2627915"/>
              <a:gd name="connsiteX4" fmla="*/ 0 w 1222010"/>
              <a:gd name="connsiteY4" fmla="*/ 0 h 2627915"/>
              <a:gd name="connsiteX0" fmla="*/ 0 w 1249449"/>
              <a:gd name="connsiteY0" fmla="*/ 0 h 2918537"/>
              <a:gd name="connsiteX1" fmla="*/ 1222010 w 1249449"/>
              <a:gd name="connsiteY1" fmla="*/ 0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9134 w 1249449"/>
              <a:gd name="connsiteY1" fmla="*/ 355460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7520 w 1249449"/>
              <a:gd name="connsiteY1" fmla="*/ 338365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7520 w 1249449"/>
              <a:gd name="connsiteY1" fmla="*/ 338365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9449" h="2918537">
                <a:moveTo>
                  <a:pt x="0" y="0"/>
                </a:moveTo>
                <a:lnTo>
                  <a:pt x="1207520" y="338365"/>
                </a:lnTo>
                <a:lnTo>
                  <a:pt x="1249449" y="2918537"/>
                </a:lnTo>
                <a:lnTo>
                  <a:pt x="0" y="262791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3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37421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5449566"/>
            <a:ext cx="9906000" cy="14084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589777" y="1392960"/>
            <a:ext cx="4973500" cy="4413459"/>
            <a:chOff x="2003612" y="1089213"/>
            <a:chExt cx="8001000" cy="576878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87" t="6898" r="10791" b="8985"/>
            <a:stretch/>
          </p:blipFill>
          <p:spPr>
            <a:xfrm>
              <a:off x="2003612" y="1089213"/>
              <a:ext cx="8001000" cy="5768788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3482788" y="2030506"/>
              <a:ext cx="5148594" cy="38055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5509248" y="2113104"/>
            <a:ext cx="3200417" cy="29114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2928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79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683996" y="2148831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683996" y="3429000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683996" y="4709169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4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563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animBg="1"/>
      <p:bldP spid="14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7603896" y="198289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1244419" y="294809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603896" y="3896364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4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1244419" y="470917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5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63512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  <p:bldP spid="2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80230" y="7035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92450" y="1272524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2027910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954145" y="2027910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970881" y="4447563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5933281" y="4447563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7914481" y="2026642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88321" y="1757668"/>
            <a:ext cx="83211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968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  <p:bldP spid="13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5" y="1903103"/>
            <a:ext cx="4022170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5091272" y="1903103"/>
            <a:ext cx="4022170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52042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1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6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603351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393507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92316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21" grpId="0" animBg="1"/>
      <p:bldP spid="2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6" y="1523986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5045869" y="1523986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13196" y="4041145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5045869" y="4041145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83412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1" grpId="0" animBg="1"/>
      <p:bldP spid="14" grpId="0" animBg="1"/>
      <p:bldP spid="1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82239" y="1903103"/>
            <a:ext cx="4616535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409861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96208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79887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263567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45448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96208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79887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263567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3332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941041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24720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08399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3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192079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4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09612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945640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025915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2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106190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2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7186465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4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48905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1" grpId="0" animBg="1"/>
      <p:bldP spid="3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17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34457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8870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750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92449" y="1745360"/>
            <a:ext cx="8321102" cy="29261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04357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8870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750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92449" y="1965950"/>
            <a:ext cx="4606324" cy="31089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50039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284341" y="1417306"/>
            <a:ext cx="1337320" cy="1645932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42784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22" y="6352122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80576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98650" y="356632"/>
            <a:ext cx="61087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724150" y="820127"/>
            <a:ext cx="44577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3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41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48337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53772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2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659207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Rounded Rectangle 10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22" y="6352122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38" grpId="0" animBg="1"/>
      <p:bldP spid="4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1803406"/>
            <a:ext cx="9906000" cy="2332529"/>
            <a:chOff x="0" y="1352551"/>
            <a:chExt cx="9144000" cy="1749397"/>
          </a:xfrm>
        </p:grpSpPr>
        <p:sp>
          <p:nvSpPr>
            <p:cNvPr id="38" name="Right Triangle 37"/>
            <p:cNvSpPr/>
            <p:nvPr userDrawn="1"/>
          </p:nvSpPr>
          <p:spPr>
            <a:xfrm flipH="1" flipV="1">
              <a:off x="4572000" y="1352552"/>
              <a:ext cx="4572000" cy="1749396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Isosceles Triangle 3"/>
            <p:cNvSpPr/>
            <p:nvPr userDrawn="1"/>
          </p:nvSpPr>
          <p:spPr>
            <a:xfrm>
              <a:off x="0" y="1352551"/>
              <a:ext cx="9144000" cy="1741169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ight Triangle 5"/>
            <p:cNvSpPr/>
            <p:nvPr userDrawn="1"/>
          </p:nvSpPr>
          <p:spPr>
            <a:xfrm flipV="1">
              <a:off x="0" y="1352552"/>
              <a:ext cx="4572000" cy="1749396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98650" y="356632"/>
            <a:ext cx="61087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724150" y="820127"/>
            <a:ext cx="44577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3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825503" y="2491567"/>
            <a:ext cx="1320801" cy="16333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4014369" y="1803406"/>
            <a:ext cx="1877264" cy="232155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6009877" y="2107239"/>
            <a:ext cx="1631578" cy="2017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Picture Placeholder 12"/>
          <p:cNvSpPr>
            <a:spLocks noGrp="1"/>
          </p:cNvSpPr>
          <p:nvPr>
            <p:ph type="pic" sz="quarter" idx="21" hasCustomPrompt="1"/>
          </p:nvPr>
        </p:nvSpPr>
        <p:spPr>
          <a:xfrm>
            <a:off x="2264546" y="2107239"/>
            <a:ext cx="1631578" cy="2017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22" hasCustomPrompt="1"/>
          </p:nvPr>
        </p:nvSpPr>
        <p:spPr>
          <a:xfrm>
            <a:off x="7759702" y="2491567"/>
            <a:ext cx="1320801" cy="16333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Round Same Side Corner Rectangle 17"/>
          <p:cNvSpPr/>
          <p:nvPr userDrawn="1"/>
        </p:nvSpPr>
        <p:spPr>
          <a:xfrm rot="16200000">
            <a:off x="9481675" y="6154275"/>
            <a:ext cx="317744" cy="530910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80252" y="6243803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21" grpId="0" animBg="1"/>
      <p:bldP spid="26" grpId="0" animBg="1"/>
      <p:bldP spid="28" grpId="0" animBg="1"/>
      <p:bldP spid="29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 userDrawn="1"/>
        </p:nvSpPr>
        <p:spPr>
          <a:xfrm rot="16200000">
            <a:off x="9481675" y="6154275"/>
            <a:ext cx="317744" cy="530910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80252" y="6243803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90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420973" y="1"/>
            <a:ext cx="9064056" cy="251459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56152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  <p:sldLayoutId id="2147483696" r:id="rId12"/>
    <p:sldLayoutId id="2147483693" r:id="rId13"/>
    <p:sldLayoutId id="2147483694" r:id="rId14"/>
    <p:sldLayoutId id="2147483695" r:id="rId15"/>
    <p:sldLayoutId id="2147483692" r:id="rId16"/>
    <p:sldLayoutId id="2147483687" r:id="rId17"/>
    <p:sldLayoutId id="2147483689" r:id="rId18"/>
    <p:sldLayoutId id="2147483688" r:id="rId19"/>
    <p:sldLayoutId id="2147483686" r:id="rId20"/>
    <p:sldLayoutId id="2147483690" r:id="rId21"/>
    <p:sldLayoutId id="2147483691" r:id="rId22"/>
    <p:sldLayoutId id="2147483685" r:id="rId23"/>
    <p:sldLayoutId id="2147483684" r:id="rId24"/>
    <p:sldLayoutId id="2147483682" r:id="rId25"/>
    <p:sldLayoutId id="2147483683" r:id="rId26"/>
    <p:sldLayoutId id="2147483666" r:id="rId27"/>
    <p:sldLayoutId id="2147483654" r:id="rId28"/>
    <p:sldLayoutId id="2147483650" r:id="rId29"/>
    <p:sldLayoutId id="2147483651" r:id="rId30"/>
    <p:sldLayoutId id="2147483681" r:id="rId31"/>
    <p:sldLayoutId id="2147483707" r:id="rId32"/>
  </p:sldLayoutIdLst>
  <p:hf hdr="0" ftr="0" dt="0"/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1.png"/><Relationship Id="rId7" Type="http://schemas.openxmlformats.org/officeDocument/2006/relationships/image" Target="../media/image3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3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4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1.png"/><Relationship Id="rId7" Type="http://schemas.openxmlformats.org/officeDocument/2006/relationships/image" Target="../media/image4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jpeg"/><Relationship Id="rId5" Type="http://schemas.openxmlformats.org/officeDocument/2006/relationships/image" Target="../media/image21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453749717445.cached.jpg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7802" r="14929" b="20415"/>
          <a:stretch>
            <a:fillRect/>
          </a:stretch>
        </p:blipFill>
        <p:spPr>
          <a:xfrm>
            <a:off x="1" y="-1"/>
            <a:ext cx="9901329" cy="6853744"/>
          </a:xfrm>
        </p:spPr>
      </p:pic>
      <p:pic>
        <p:nvPicPr>
          <p:cNvPr id="10" name="Рисунок 9" descr="iStock_balls_with_stethoscope.jpg"/>
          <p:cNvPicPr>
            <a:picLocks noChangeAspect="1"/>
          </p:cNvPicPr>
          <p:nvPr/>
        </p:nvPicPr>
        <p:blipFill>
          <a:blip r:embed="rId3"/>
          <a:srcRect l="5407" t="38510" r="12977" b="4401"/>
          <a:stretch>
            <a:fillRect/>
          </a:stretch>
        </p:blipFill>
        <p:spPr>
          <a:xfrm>
            <a:off x="-11669" y="20013"/>
            <a:ext cx="9943772" cy="68363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232E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4530" tIns="107265" rIns="214530" bIns="107265"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06802" y="5705092"/>
            <a:ext cx="1056065" cy="308388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Russia" pitchFamily="34" charset="0"/>
                <a:ea typeface="Open Sans" panose="020B0606030504020204" pitchFamily="34" charset="0"/>
                <a:cs typeface="Russia" pitchFamily="34" charset="0"/>
              </a:rPr>
              <a:t>Лапин</a:t>
            </a:r>
            <a:r>
              <a:rPr lang="ru-RU" sz="1200" dirty="0">
                <a:solidFill>
                  <a:schemeClr val="bg1"/>
                </a:solidFill>
                <a:latin typeface="Russia" pitchFamily="34" charset="0"/>
                <a:ea typeface="Open Sans" panose="020B0606030504020204" pitchFamily="34" charset="0"/>
                <a:cs typeface="Russia" pitchFamily="34" charset="0"/>
              </a:rPr>
              <a:t> А.Ю.</a:t>
            </a:r>
            <a:endParaRPr lang="en-US" sz="1200" dirty="0">
              <a:solidFill>
                <a:schemeClr val="bg1"/>
              </a:solidFill>
              <a:latin typeface="Russia" pitchFamily="34" charset="0"/>
              <a:ea typeface="Open Sans" panose="020B0606030504020204" pitchFamily="34" charset="0"/>
              <a:cs typeface="Russi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49653" y="4114807"/>
            <a:ext cx="4251991" cy="1570272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900" dirty="0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Инновационные подходы к организации научно-методического, медико-биологического и медицинского обеспечения подготовки спортивного резерва</a:t>
            </a:r>
            <a:endParaRPr lang="en-US" sz="1900" dirty="0">
              <a:solidFill>
                <a:schemeClr val="bg1">
                  <a:lumMod val="95000"/>
                </a:schemeClr>
              </a:solidFill>
              <a:latin typeface="Russia" pitchFamily="34" charset="0"/>
              <a:ea typeface="Calibri" panose="020F0502020204030204" pitchFamily="34" charset="0"/>
              <a:cs typeface="Russia" pitchFamily="34" charset="0"/>
            </a:endParaRPr>
          </a:p>
        </p:txBody>
      </p:sp>
      <p:sp>
        <p:nvSpPr>
          <p:cNvPr id="11" name="Rectangle 30"/>
          <p:cNvSpPr/>
          <p:nvPr/>
        </p:nvSpPr>
        <p:spPr>
          <a:xfrm>
            <a:off x="1046878" y="-7550"/>
            <a:ext cx="59905" cy="3665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2" name="Rectangle 21"/>
          <p:cNvSpPr/>
          <p:nvPr/>
        </p:nvSpPr>
        <p:spPr>
          <a:xfrm flipH="1">
            <a:off x="5286300" y="5337289"/>
            <a:ext cx="78183" cy="3030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 descr="C:\Users\Global\Desktop\спорт преза\вниифк_2_0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170" y="685780"/>
            <a:ext cx="4526313" cy="3011827"/>
          </a:xfrm>
          <a:prstGeom prst="rect">
            <a:avLst/>
          </a:prstGeom>
          <a:noFill/>
        </p:spPr>
      </p:pic>
      <p:pic>
        <p:nvPicPr>
          <p:cNvPr id="1028" name="Picture 4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5">
            <a:lum bright="16000" contrast="13000"/>
          </a:blip>
          <a:srcRect/>
          <a:stretch>
            <a:fillRect/>
          </a:stretch>
        </p:blipFill>
        <p:spPr bwMode="auto">
          <a:xfrm>
            <a:off x="829580" y="672341"/>
            <a:ext cx="4534903" cy="301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983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3" grpId="0" build="p" bldLvl="2" advAuto="500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65" name="Chevron 64"/>
          <p:cNvSpPr/>
          <p:nvPr/>
        </p:nvSpPr>
        <p:spPr>
          <a:xfrm>
            <a:off x="-1" y="4942840"/>
            <a:ext cx="1651001" cy="609600"/>
          </a:xfrm>
          <a:prstGeom prst="chevron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6" name="Chevron 65"/>
          <p:cNvSpPr/>
          <p:nvPr/>
        </p:nvSpPr>
        <p:spPr>
          <a:xfrm>
            <a:off x="-1" y="4217296"/>
            <a:ext cx="1992856" cy="609600"/>
          </a:xfrm>
          <a:prstGeom prst="chevron">
            <a:avLst>
              <a:gd name="adj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7" name="Chevron 66"/>
          <p:cNvSpPr/>
          <p:nvPr/>
        </p:nvSpPr>
        <p:spPr>
          <a:xfrm>
            <a:off x="-1" y="3490912"/>
            <a:ext cx="1568451" cy="599183"/>
          </a:xfrm>
          <a:prstGeom prst="chevron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Chevron 67"/>
          <p:cNvSpPr/>
          <p:nvPr/>
        </p:nvSpPr>
        <p:spPr>
          <a:xfrm>
            <a:off x="-1" y="2762024"/>
            <a:ext cx="1985964" cy="609600"/>
          </a:xfrm>
          <a:prstGeom prst="chevron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9" name="Chevron 68"/>
          <p:cNvSpPr/>
          <p:nvPr/>
        </p:nvSpPr>
        <p:spPr>
          <a:xfrm>
            <a:off x="4763" y="2005965"/>
            <a:ext cx="1898650" cy="603885"/>
          </a:xfrm>
          <a:prstGeom prst="chevron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1" name="Chevron 70"/>
          <p:cNvSpPr/>
          <p:nvPr/>
        </p:nvSpPr>
        <p:spPr>
          <a:xfrm>
            <a:off x="8430422" y="2763916"/>
            <a:ext cx="1475581" cy="609600"/>
          </a:xfrm>
          <a:prstGeom prst="chevron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Chevron 73"/>
          <p:cNvSpPr/>
          <p:nvPr/>
        </p:nvSpPr>
        <p:spPr>
          <a:xfrm>
            <a:off x="7677150" y="3490991"/>
            <a:ext cx="2228850" cy="609600"/>
          </a:xfrm>
          <a:prstGeom prst="chevron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Chevron 76"/>
          <p:cNvSpPr/>
          <p:nvPr/>
        </p:nvSpPr>
        <p:spPr>
          <a:xfrm>
            <a:off x="8007350" y="1998781"/>
            <a:ext cx="1898650" cy="609600"/>
          </a:xfrm>
          <a:prstGeom prst="chevron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Chevron 79"/>
          <p:cNvSpPr/>
          <p:nvPr/>
        </p:nvSpPr>
        <p:spPr>
          <a:xfrm>
            <a:off x="8007350" y="4945181"/>
            <a:ext cx="1898650" cy="609600"/>
          </a:xfrm>
          <a:prstGeom prst="chevron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Chevron 82"/>
          <p:cNvSpPr/>
          <p:nvPr/>
        </p:nvSpPr>
        <p:spPr>
          <a:xfrm>
            <a:off x="8420100" y="4218065"/>
            <a:ext cx="1485900" cy="609600"/>
          </a:xfrm>
          <a:prstGeom prst="chevron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6" name="Chevron 85"/>
          <p:cNvSpPr/>
          <p:nvPr/>
        </p:nvSpPr>
        <p:spPr>
          <a:xfrm>
            <a:off x="908050" y="3490991"/>
            <a:ext cx="2228850" cy="60960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9" name="Chevron 88"/>
          <p:cNvSpPr/>
          <p:nvPr/>
        </p:nvSpPr>
        <p:spPr>
          <a:xfrm>
            <a:off x="1238250" y="1998781"/>
            <a:ext cx="1898650" cy="6096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2" name="Chevron 91"/>
          <p:cNvSpPr/>
          <p:nvPr/>
        </p:nvSpPr>
        <p:spPr>
          <a:xfrm>
            <a:off x="1661322" y="2763916"/>
            <a:ext cx="1475581" cy="609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5" name="Chevron 94"/>
          <p:cNvSpPr/>
          <p:nvPr/>
        </p:nvSpPr>
        <p:spPr>
          <a:xfrm>
            <a:off x="1651000" y="4218065"/>
            <a:ext cx="1485900" cy="609600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1238250" y="4945181"/>
            <a:ext cx="1898650" cy="609600"/>
            <a:chOff x="1143000" y="3708886"/>
            <a:chExt cx="1752600" cy="457200"/>
          </a:xfrm>
        </p:grpSpPr>
        <p:sp>
          <p:nvSpPr>
            <p:cNvPr id="98" name="Chevron 97"/>
            <p:cNvSpPr/>
            <p:nvPr/>
          </p:nvSpPr>
          <p:spPr>
            <a:xfrm>
              <a:off x="1143000" y="3708886"/>
              <a:ext cx="1752600" cy="457200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9" name="Freeform 226"/>
            <p:cNvSpPr>
              <a:spLocks noEditPoints="1"/>
            </p:cNvSpPr>
            <p:nvPr/>
          </p:nvSpPr>
          <p:spPr bwMode="auto">
            <a:xfrm>
              <a:off x="2139950" y="3824021"/>
              <a:ext cx="406288" cy="243155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900" dirty="0"/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3384553" y="1920229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Координация деятельности физкультурно-спортивных организаций по подготовке спортивного резерва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384553" y="2743195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Организация и проведение официальных физкультурных и спортивных мероприятий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3384553" y="3429000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Методическое обеспечение организаций, осуществляющих спортивную подготовку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3384553" y="4201784"/>
            <a:ext cx="396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Мониторинг системы подготовки спортивного резерва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3384553" y="4887589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Осуществление экспериментальной и инновационной деятельности в сфере физической культуры и спорта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Основные виды деятельности федерального центра подготовки 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спортивного резерва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Рисунок 59" descr="symbo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626" y="2809032"/>
            <a:ext cx="513136" cy="513136"/>
          </a:xfrm>
          <a:prstGeom prst="rect">
            <a:avLst/>
          </a:prstGeom>
        </p:spPr>
      </p:pic>
      <p:pic>
        <p:nvPicPr>
          <p:cNvPr id="61" name="Рисунок 60" descr="p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6941" y="3566161"/>
            <a:ext cx="471829" cy="471829"/>
          </a:xfrm>
          <a:prstGeom prst="rect">
            <a:avLst/>
          </a:prstGeom>
        </p:spPr>
      </p:pic>
      <p:pic>
        <p:nvPicPr>
          <p:cNvPr id="62" name="Рисунок 61" descr="peop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9041" y="2042760"/>
            <a:ext cx="548644" cy="548644"/>
          </a:xfrm>
          <a:prstGeom prst="rect">
            <a:avLst/>
          </a:prstGeom>
        </p:spPr>
      </p:pic>
      <p:pic>
        <p:nvPicPr>
          <p:cNvPr id="63" name="Рисунок 62" descr="busine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941" y="4288542"/>
            <a:ext cx="495599" cy="495599"/>
          </a:xfrm>
          <a:prstGeom prst="rect">
            <a:avLst/>
          </a:prstGeom>
        </p:spPr>
      </p:pic>
      <p:pic>
        <p:nvPicPr>
          <p:cNvPr id="64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9155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Рисунок 104" descr="5.jpg"/>
          <p:cNvPicPr>
            <a:picLocks noChangeAspect="1"/>
          </p:cNvPicPr>
          <p:nvPr/>
        </p:nvPicPr>
        <p:blipFill>
          <a:blip r:embed="rId2"/>
          <a:srcRect r="21277"/>
          <a:stretch>
            <a:fillRect/>
          </a:stretch>
        </p:blipFill>
        <p:spPr>
          <a:xfrm>
            <a:off x="3" y="0"/>
            <a:ext cx="992255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998" y="580182"/>
            <a:ext cx="8308555" cy="471365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Участники подготовки спортивного резерва в Российской Федерации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65" name="Рисунок 64" descr="Donetsk_bycircle.jp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t="1454" r="19408" b="25244"/>
          <a:stretch>
            <a:fillRect/>
          </a:stretch>
        </p:blipFill>
        <p:spPr>
          <a:xfrm>
            <a:off x="782239" y="1903107"/>
            <a:ext cx="4604555" cy="3035713"/>
          </a:xfrm>
        </p:spPr>
      </p:pic>
      <p:sp>
        <p:nvSpPr>
          <p:cNvPr id="12" name="Rectangle 11"/>
          <p:cNvSpPr/>
          <p:nvPr/>
        </p:nvSpPr>
        <p:spPr>
          <a:xfrm>
            <a:off x="775622" y="4933214"/>
            <a:ext cx="4606323" cy="980457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id-ID" dirty="0">
              <a:latin typeface="PartnerLightCondensed" pitchFamily="50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45838" y="5183416"/>
            <a:ext cx="4011960" cy="785442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Bebas Neue Regular" pitchFamily="50" charset="-52"/>
              </a:rPr>
              <a:t>3 300 000 </a:t>
            </a:r>
            <a:r>
              <a:rPr lang="ru-RU" sz="1400" dirty="0">
                <a:solidFill>
                  <a:schemeClr val="bg1"/>
                </a:solidFill>
                <a:latin typeface="PartnerLightCondensed" pitchFamily="50" charset="0"/>
              </a:rPr>
              <a:t>человек</a:t>
            </a:r>
            <a:endParaRPr lang="en-US" sz="1400" dirty="0">
              <a:solidFill>
                <a:schemeClr val="bg1"/>
              </a:solidFill>
              <a:latin typeface="PartnerLightCondensed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41043" y="4937775"/>
            <a:ext cx="4147233" cy="400721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r>
              <a:rPr lang="ru-RU" sz="1900" b="1" dirty="0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Общая численность занимающихся</a:t>
            </a:r>
            <a:endParaRPr lang="en-US" sz="1900" b="1" dirty="0">
              <a:solidFill>
                <a:schemeClr val="bg1">
                  <a:lumMod val="9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39826" y="1790383"/>
            <a:ext cx="3351521" cy="539221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Федеральный центр подготовки спортивного резерва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453320" y="2663359"/>
            <a:ext cx="3351521" cy="539221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центров спортивной подготовки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(ЦСП)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050292" y="2659791"/>
            <a:ext cx="487577" cy="323777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185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459481" y="3532726"/>
            <a:ext cx="3154704" cy="539221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училищ олимпийского резерва           (УОР)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047934" y="3536823"/>
            <a:ext cx="413839" cy="323777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56</a:t>
            </a:r>
            <a:endParaRPr lang="en-US" sz="1400" b="1" dirty="0">
              <a:solidFill>
                <a:schemeClr val="accent3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496725" y="4321564"/>
            <a:ext cx="3351521" cy="754664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специализированных детско-юношеских спортивных школ олимпийского резерва (СДЮШОР) 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057253" y="4369335"/>
            <a:ext cx="490783" cy="323777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990</a:t>
            </a:r>
            <a:endParaRPr lang="en-US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561840" y="5238699"/>
            <a:ext cx="3351521" cy="539221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детско-юношеские спортивные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школы  (ДЮСШ)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86156" y="5257818"/>
            <a:ext cx="615818" cy="323777"/>
          </a:xfrm>
          <a:prstGeom prst="rect">
            <a:avLst/>
          </a:prstGeom>
        </p:spPr>
        <p:txBody>
          <a:bodyPr wrap="none" lIns="107287" tIns="53643" rIns="107287" bIns="53643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3664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5510222" y="5283214"/>
            <a:ext cx="540069" cy="624844"/>
            <a:chOff x="5086355" y="3962410"/>
            <a:chExt cx="411483" cy="468633"/>
          </a:xfrm>
        </p:grpSpPr>
        <p:grpSp>
          <p:nvGrpSpPr>
            <p:cNvPr id="49" name="Group 48"/>
            <p:cNvGrpSpPr/>
            <p:nvPr/>
          </p:nvGrpSpPr>
          <p:grpSpPr>
            <a:xfrm>
              <a:off x="5086355" y="3962410"/>
              <a:ext cx="411483" cy="468633"/>
              <a:chOff x="6492254" y="2708911"/>
              <a:chExt cx="1054364" cy="105436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6492254" y="2708911"/>
                <a:ext cx="1054364" cy="1054364"/>
              </a:xfrm>
              <a:prstGeom prst="rect">
                <a:avLst/>
              </a:prstGeom>
              <a:solidFill>
                <a:schemeClr val="accent5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492254" y="3676405"/>
                <a:ext cx="1054364" cy="8687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5149219" y="4093837"/>
              <a:ext cx="271327" cy="224804"/>
              <a:chOff x="1219200" y="2994630"/>
              <a:chExt cx="313992" cy="260153"/>
            </a:xfrm>
            <a:solidFill>
              <a:schemeClr val="bg1"/>
            </a:solidFill>
          </p:grpSpPr>
          <p:sp>
            <p:nvSpPr>
              <p:cNvPr id="67" name="Freeform 50"/>
              <p:cNvSpPr>
                <a:spLocks/>
              </p:cNvSpPr>
              <p:nvPr/>
            </p:nvSpPr>
            <p:spPr bwMode="auto">
              <a:xfrm>
                <a:off x="1258887" y="3043675"/>
                <a:ext cx="234619" cy="18126"/>
              </a:xfrm>
              <a:custGeom>
                <a:avLst/>
                <a:gdLst>
                  <a:gd name="T0" fmla="*/ 8 w 192"/>
                  <a:gd name="T1" fmla="*/ 16 h 16"/>
                  <a:gd name="T2" fmla="*/ 184 w 192"/>
                  <a:gd name="T3" fmla="*/ 16 h 16"/>
                  <a:gd name="T4" fmla="*/ 192 w 192"/>
                  <a:gd name="T5" fmla="*/ 8 h 16"/>
                  <a:gd name="T6" fmla="*/ 184 w 192"/>
                  <a:gd name="T7" fmla="*/ 0 h 16"/>
                  <a:gd name="T8" fmla="*/ 8 w 192"/>
                  <a:gd name="T9" fmla="*/ 0 h 16"/>
                  <a:gd name="T10" fmla="*/ 0 w 192"/>
                  <a:gd name="T11" fmla="*/ 8 h 16"/>
                  <a:gd name="T12" fmla="*/ 8 w 19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6">
                    <a:moveTo>
                      <a:pt x="8" y="16"/>
                    </a:moveTo>
                    <a:cubicBezTo>
                      <a:pt x="184" y="16"/>
                      <a:pt x="184" y="16"/>
                      <a:pt x="184" y="16"/>
                    </a:cubicBezTo>
                    <a:cubicBezTo>
                      <a:pt x="188" y="16"/>
                      <a:pt x="192" y="12"/>
                      <a:pt x="192" y="8"/>
                    </a:cubicBezTo>
                    <a:cubicBezTo>
                      <a:pt x="192" y="4"/>
                      <a:pt x="188" y="0"/>
                      <a:pt x="18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8" name="Freeform 51"/>
              <p:cNvSpPr>
                <a:spLocks/>
              </p:cNvSpPr>
              <p:nvPr/>
            </p:nvSpPr>
            <p:spPr bwMode="auto">
              <a:xfrm>
                <a:off x="1258887" y="3088455"/>
                <a:ext cx="234619" cy="18126"/>
              </a:xfrm>
              <a:custGeom>
                <a:avLst/>
                <a:gdLst>
                  <a:gd name="T0" fmla="*/ 8 w 192"/>
                  <a:gd name="T1" fmla="*/ 16 h 16"/>
                  <a:gd name="T2" fmla="*/ 184 w 192"/>
                  <a:gd name="T3" fmla="*/ 16 h 16"/>
                  <a:gd name="T4" fmla="*/ 192 w 192"/>
                  <a:gd name="T5" fmla="*/ 8 h 16"/>
                  <a:gd name="T6" fmla="*/ 184 w 192"/>
                  <a:gd name="T7" fmla="*/ 0 h 16"/>
                  <a:gd name="T8" fmla="*/ 8 w 192"/>
                  <a:gd name="T9" fmla="*/ 0 h 16"/>
                  <a:gd name="T10" fmla="*/ 0 w 192"/>
                  <a:gd name="T11" fmla="*/ 8 h 16"/>
                  <a:gd name="T12" fmla="*/ 8 w 19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6">
                    <a:moveTo>
                      <a:pt x="8" y="16"/>
                    </a:moveTo>
                    <a:cubicBezTo>
                      <a:pt x="184" y="16"/>
                      <a:pt x="184" y="16"/>
                      <a:pt x="184" y="16"/>
                    </a:cubicBezTo>
                    <a:cubicBezTo>
                      <a:pt x="188" y="16"/>
                      <a:pt x="192" y="12"/>
                      <a:pt x="192" y="8"/>
                    </a:cubicBezTo>
                    <a:cubicBezTo>
                      <a:pt x="192" y="4"/>
                      <a:pt x="188" y="0"/>
                      <a:pt x="18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9" name="Freeform 52"/>
              <p:cNvSpPr>
                <a:spLocks/>
              </p:cNvSpPr>
              <p:nvPr/>
            </p:nvSpPr>
            <p:spPr bwMode="auto">
              <a:xfrm>
                <a:off x="1258887" y="3133236"/>
                <a:ext cx="234619" cy="18126"/>
              </a:xfrm>
              <a:custGeom>
                <a:avLst/>
                <a:gdLst>
                  <a:gd name="T0" fmla="*/ 192 w 192"/>
                  <a:gd name="T1" fmla="*/ 8 h 16"/>
                  <a:gd name="T2" fmla="*/ 184 w 192"/>
                  <a:gd name="T3" fmla="*/ 0 h 16"/>
                  <a:gd name="T4" fmla="*/ 8 w 192"/>
                  <a:gd name="T5" fmla="*/ 0 h 16"/>
                  <a:gd name="T6" fmla="*/ 0 w 192"/>
                  <a:gd name="T7" fmla="*/ 8 h 16"/>
                  <a:gd name="T8" fmla="*/ 8 w 192"/>
                  <a:gd name="T9" fmla="*/ 16 h 16"/>
                  <a:gd name="T10" fmla="*/ 184 w 192"/>
                  <a:gd name="T11" fmla="*/ 16 h 16"/>
                  <a:gd name="T12" fmla="*/ 192 w 192"/>
                  <a:gd name="T13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6">
                    <a:moveTo>
                      <a:pt x="192" y="8"/>
                    </a:moveTo>
                    <a:cubicBezTo>
                      <a:pt x="192" y="4"/>
                      <a:pt x="188" y="0"/>
                      <a:pt x="18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8" y="16"/>
                      <a:pt x="192" y="12"/>
                      <a:pt x="19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0" name="Freeform 53"/>
              <p:cNvSpPr>
                <a:spLocks noEditPoints="1"/>
              </p:cNvSpPr>
              <p:nvPr/>
            </p:nvSpPr>
            <p:spPr bwMode="auto">
              <a:xfrm>
                <a:off x="1219200" y="2994630"/>
                <a:ext cx="313992" cy="260153"/>
              </a:xfrm>
              <a:custGeom>
                <a:avLst/>
                <a:gdLst>
                  <a:gd name="T0" fmla="*/ 0 w 256"/>
                  <a:gd name="T1" fmla="*/ 176 h 232"/>
                  <a:gd name="T2" fmla="*/ 8 w 256"/>
                  <a:gd name="T3" fmla="*/ 184 h 232"/>
                  <a:gd name="T4" fmla="*/ 64 w 256"/>
                  <a:gd name="T5" fmla="*/ 184 h 232"/>
                  <a:gd name="T6" fmla="*/ 64 w 256"/>
                  <a:gd name="T7" fmla="*/ 224 h 232"/>
                  <a:gd name="T8" fmla="*/ 69 w 256"/>
                  <a:gd name="T9" fmla="*/ 231 h 232"/>
                  <a:gd name="T10" fmla="*/ 72 w 256"/>
                  <a:gd name="T11" fmla="*/ 232 h 232"/>
                  <a:gd name="T12" fmla="*/ 77 w 256"/>
                  <a:gd name="T13" fmla="*/ 230 h 232"/>
                  <a:gd name="T14" fmla="*/ 131 w 256"/>
                  <a:gd name="T15" fmla="*/ 184 h 232"/>
                  <a:gd name="T16" fmla="*/ 248 w 256"/>
                  <a:gd name="T17" fmla="*/ 184 h 232"/>
                  <a:gd name="T18" fmla="*/ 256 w 256"/>
                  <a:gd name="T19" fmla="*/ 176 h 232"/>
                  <a:gd name="T20" fmla="*/ 256 w 256"/>
                  <a:gd name="T21" fmla="*/ 8 h 232"/>
                  <a:gd name="T22" fmla="*/ 248 w 256"/>
                  <a:gd name="T23" fmla="*/ 0 h 232"/>
                  <a:gd name="T24" fmla="*/ 8 w 256"/>
                  <a:gd name="T25" fmla="*/ 0 h 232"/>
                  <a:gd name="T26" fmla="*/ 0 w 256"/>
                  <a:gd name="T27" fmla="*/ 8 h 232"/>
                  <a:gd name="T28" fmla="*/ 0 w 256"/>
                  <a:gd name="T29" fmla="*/ 176 h 232"/>
                  <a:gd name="T30" fmla="*/ 16 w 256"/>
                  <a:gd name="T31" fmla="*/ 16 h 232"/>
                  <a:gd name="T32" fmla="*/ 240 w 256"/>
                  <a:gd name="T33" fmla="*/ 16 h 232"/>
                  <a:gd name="T34" fmla="*/ 240 w 256"/>
                  <a:gd name="T35" fmla="*/ 168 h 232"/>
                  <a:gd name="T36" fmla="*/ 128 w 256"/>
                  <a:gd name="T37" fmla="*/ 168 h 232"/>
                  <a:gd name="T38" fmla="*/ 123 w 256"/>
                  <a:gd name="T39" fmla="*/ 170 h 232"/>
                  <a:gd name="T40" fmla="*/ 80 w 256"/>
                  <a:gd name="T41" fmla="*/ 207 h 232"/>
                  <a:gd name="T42" fmla="*/ 80 w 256"/>
                  <a:gd name="T43" fmla="*/ 176 h 232"/>
                  <a:gd name="T44" fmla="*/ 72 w 256"/>
                  <a:gd name="T45" fmla="*/ 168 h 232"/>
                  <a:gd name="T46" fmla="*/ 16 w 256"/>
                  <a:gd name="T47" fmla="*/ 168 h 232"/>
                  <a:gd name="T48" fmla="*/ 16 w 256"/>
                  <a:gd name="T49" fmla="*/ 16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232">
                    <a:moveTo>
                      <a:pt x="0" y="176"/>
                    </a:moveTo>
                    <a:cubicBezTo>
                      <a:pt x="0" y="180"/>
                      <a:pt x="4" y="184"/>
                      <a:pt x="8" y="184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4" y="227"/>
                      <a:pt x="66" y="230"/>
                      <a:pt x="69" y="231"/>
                    </a:cubicBezTo>
                    <a:cubicBezTo>
                      <a:pt x="70" y="232"/>
                      <a:pt x="71" y="232"/>
                      <a:pt x="72" y="232"/>
                    </a:cubicBezTo>
                    <a:cubicBezTo>
                      <a:pt x="74" y="232"/>
                      <a:pt x="76" y="231"/>
                      <a:pt x="77" y="230"/>
                    </a:cubicBezTo>
                    <a:cubicBezTo>
                      <a:pt x="131" y="184"/>
                      <a:pt x="131" y="184"/>
                      <a:pt x="131" y="184"/>
                    </a:cubicBezTo>
                    <a:cubicBezTo>
                      <a:pt x="248" y="184"/>
                      <a:pt x="248" y="184"/>
                      <a:pt x="248" y="184"/>
                    </a:cubicBezTo>
                    <a:cubicBezTo>
                      <a:pt x="252" y="184"/>
                      <a:pt x="256" y="180"/>
                      <a:pt x="256" y="176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lnTo>
                      <a:pt x="0" y="176"/>
                    </a:lnTo>
                    <a:close/>
                    <a:moveTo>
                      <a:pt x="16" y="16"/>
                    </a:move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128" y="168"/>
                      <a:pt x="128" y="168"/>
                      <a:pt x="128" y="168"/>
                    </a:cubicBezTo>
                    <a:cubicBezTo>
                      <a:pt x="126" y="168"/>
                      <a:pt x="124" y="169"/>
                      <a:pt x="123" y="170"/>
                    </a:cubicBezTo>
                    <a:cubicBezTo>
                      <a:pt x="80" y="207"/>
                      <a:pt x="80" y="207"/>
                      <a:pt x="80" y="207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80" y="172"/>
                      <a:pt x="76" y="168"/>
                      <a:pt x="72" y="168"/>
                    </a:cubicBezTo>
                    <a:cubicBezTo>
                      <a:pt x="16" y="168"/>
                      <a:pt x="16" y="168"/>
                      <a:pt x="16" y="168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5510222" y="4434850"/>
            <a:ext cx="540069" cy="624844"/>
            <a:chOff x="5086355" y="3326137"/>
            <a:chExt cx="411483" cy="468633"/>
          </a:xfrm>
        </p:grpSpPr>
        <p:grpSp>
          <p:nvGrpSpPr>
            <p:cNvPr id="46" name="Group 45"/>
            <p:cNvGrpSpPr/>
            <p:nvPr/>
          </p:nvGrpSpPr>
          <p:grpSpPr>
            <a:xfrm>
              <a:off x="5086355" y="3326137"/>
              <a:ext cx="411483" cy="468633"/>
              <a:chOff x="6492254" y="2708911"/>
              <a:chExt cx="1054364" cy="1054364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6492254" y="2708911"/>
                <a:ext cx="1054364" cy="1054364"/>
              </a:xfrm>
              <a:prstGeom prst="rect">
                <a:avLst/>
              </a:prstGeom>
              <a:solidFill>
                <a:schemeClr val="accent4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6492254" y="3676405"/>
                <a:ext cx="1054364" cy="8687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sp>
          <p:nvSpPr>
            <p:cNvPr id="72" name="Freeform 38"/>
            <p:cNvSpPr>
              <a:spLocks noEditPoints="1"/>
            </p:cNvSpPr>
            <p:nvPr/>
          </p:nvSpPr>
          <p:spPr bwMode="auto">
            <a:xfrm>
              <a:off x="5158744" y="3413766"/>
              <a:ext cx="274322" cy="248285"/>
            </a:xfrm>
            <a:custGeom>
              <a:avLst/>
              <a:gdLst>
                <a:gd name="T0" fmla="*/ 252 w 256"/>
                <a:gd name="T1" fmla="*/ 81 h 232"/>
                <a:gd name="T2" fmla="*/ 244 w 256"/>
                <a:gd name="T3" fmla="*/ 81 h 232"/>
                <a:gd name="T4" fmla="*/ 188 w 256"/>
                <a:gd name="T5" fmla="*/ 114 h 232"/>
                <a:gd name="T6" fmla="*/ 188 w 256"/>
                <a:gd name="T7" fmla="*/ 88 h 232"/>
                <a:gd name="T8" fmla="*/ 180 w 256"/>
                <a:gd name="T9" fmla="*/ 80 h 232"/>
                <a:gd name="T10" fmla="*/ 160 w 256"/>
                <a:gd name="T11" fmla="*/ 80 h 232"/>
                <a:gd name="T12" fmla="*/ 172 w 256"/>
                <a:gd name="T13" fmla="*/ 48 h 232"/>
                <a:gd name="T14" fmla="*/ 124 w 256"/>
                <a:gd name="T15" fmla="*/ 0 h 232"/>
                <a:gd name="T16" fmla="*/ 77 w 256"/>
                <a:gd name="T17" fmla="*/ 37 h 232"/>
                <a:gd name="T18" fmla="*/ 60 w 256"/>
                <a:gd name="T19" fmla="*/ 32 h 232"/>
                <a:gd name="T20" fmla="*/ 28 w 256"/>
                <a:gd name="T21" fmla="*/ 64 h 232"/>
                <a:gd name="T22" fmla="*/ 32 w 256"/>
                <a:gd name="T23" fmla="*/ 80 h 232"/>
                <a:gd name="T24" fmla="*/ 8 w 256"/>
                <a:gd name="T25" fmla="*/ 80 h 232"/>
                <a:gd name="T26" fmla="*/ 0 w 256"/>
                <a:gd name="T27" fmla="*/ 88 h 232"/>
                <a:gd name="T28" fmla="*/ 0 w 256"/>
                <a:gd name="T29" fmla="*/ 184 h 232"/>
                <a:gd name="T30" fmla="*/ 6 w 256"/>
                <a:gd name="T31" fmla="*/ 192 h 232"/>
                <a:gd name="T32" fmla="*/ 178 w 256"/>
                <a:gd name="T33" fmla="*/ 232 h 232"/>
                <a:gd name="T34" fmla="*/ 180 w 256"/>
                <a:gd name="T35" fmla="*/ 232 h 232"/>
                <a:gd name="T36" fmla="*/ 185 w 256"/>
                <a:gd name="T37" fmla="*/ 230 h 232"/>
                <a:gd name="T38" fmla="*/ 188 w 256"/>
                <a:gd name="T39" fmla="*/ 224 h 232"/>
                <a:gd name="T40" fmla="*/ 188 w 256"/>
                <a:gd name="T41" fmla="*/ 198 h 232"/>
                <a:gd name="T42" fmla="*/ 244 w 256"/>
                <a:gd name="T43" fmla="*/ 231 h 232"/>
                <a:gd name="T44" fmla="*/ 252 w 256"/>
                <a:gd name="T45" fmla="*/ 231 h 232"/>
                <a:gd name="T46" fmla="*/ 256 w 256"/>
                <a:gd name="T47" fmla="*/ 224 h 232"/>
                <a:gd name="T48" fmla="*/ 256 w 256"/>
                <a:gd name="T49" fmla="*/ 88 h 232"/>
                <a:gd name="T50" fmla="*/ 252 w 256"/>
                <a:gd name="T51" fmla="*/ 81 h 232"/>
                <a:gd name="T52" fmla="*/ 124 w 256"/>
                <a:gd name="T53" fmla="*/ 16 h 232"/>
                <a:gd name="T54" fmla="*/ 156 w 256"/>
                <a:gd name="T55" fmla="*/ 48 h 232"/>
                <a:gd name="T56" fmla="*/ 124 w 256"/>
                <a:gd name="T57" fmla="*/ 80 h 232"/>
                <a:gd name="T58" fmla="*/ 92 w 256"/>
                <a:gd name="T59" fmla="*/ 48 h 232"/>
                <a:gd name="T60" fmla="*/ 124 w 256"/>
                <a:gd name="T61" fmla="*/ 16 h 232"/>
                <a:gd name="T62" fmla="*/ 88 w 256"/>
                <a:gd name="T63" fmla="*/ 80 h 232"/>
                <a:gd name="T64" fmla="*/ 88 w 256"/>
                <a:gd name="T65" fmla="*/ 80 h 232"/>
                <a:gd name="T66" fmla="*/ 88 w 256"/>
                <a:gd name="T67" fmla="*/ 80 h 232"/>
                <a:gd name="T68" fmla="*/ 88 w 256"/>
                <a:gd name="T69" fmla="*/ 80 h 232"/>
                <a:gd name="T70" fmla="*/ 44 w 256"/>
                <a:gd name="T71" fmla="*/ 64 h 232"/>
                <a:gd name="T72" fmla="*/ 60 w 256"/>
                <a:gd name="T73" fmla="*/ 48 h 232"/>
                <a:gd name="T74" fmla="*/ 76 w 256"/>
                <a:gd name="T75" fmla="*/ 64 h 232"/>
                <a:gd name="T76" fmla="*/ 60 w 256"/>
                <a:gd name="T77" fmla="*/ 80 h 232"/>
                <a:gd name="T78" fmla="*/ 44 w 256"/>
                <a:gd name="T79" fmla="*/ 64 h 232"/>
                <a:gd name="T80" fmla="*/ 240 w 256"/>
                <a:gd name="T81" fmla="*/ 210 h 232"/>
                <a:gd name="T82" fmla="*/ 184 w 256"/>
                <a:gd name="T83" fmla="*/ 177 h 232"/>
                <a:gd name="T84" fmla="*/ 176 w 256"/>
                <a:gd name="T85" fmla="*/ 177 h 232"/>
                <a:gd name="T86" fmla="*/ 172 w 256"/>
                <a:gd name="T87" fmla="*/ 184 h 232"/>
                <a:gd name="T88" fmla="*/ 172 w 256"/>
                <a:gd name="T89" fmla="*/ 214 h 232"/>
                <a:gd name="T90" fmla="*/ 16 w 256"/>
                <a:gd name="T91" fmla="*/ 178 h 232"/>
                <a:gd name="T92" fmla="*/ 16 w 256"/>
                <a:gd name="T93" fmla="*/ 96 h 232"/>
                <a:gd name="T94" fmla="*/ 172 w 256"/>
                <a:gd name="T95" fmla="*/ 96 h 232"/>
                <a:gd name="T96" fmla="*/ 172 w 256"/>
                <a:gd name="T97" fmla="*/ 128 h 232"/>
                <a:gd name="T98" fmla="*/ 176 w 256"/>
                <a:gd name="T99" fmla="*/ 135 h 232"/>
                <a:gd name="T100" fmla="*/ 184 w 256"/>
                <a:gd name="T101" fmla="*/ 135 h 232"/>
                <a:gd name="T102" fmla="*/ 240 w 256"/>
                <a:gd name="T103" fmla="*/ 102 h 232"/>
                <a:gd name="T104" fmla="*/ 240 w 256"/>
                <a:gd name="T105" fmla="*/ 2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6" h="232">
                  <a:moveTo>
                    <a:pt x="252" y="81"/>
                  </a:moveTo>
                  <a:cubicBezTo>
                    <a:pt x="249" y="80"/>
                    <a:pt x="246" y="80"/>
                    <a:pt x="244" y="81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8" y="84"/>
                    <a:pt x="184" y="80"/>
                    <a:pt x="18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7" y="71"/>
                    <a:pt x="172" y="60"/>
                    <a:pt x="172" y="48"/>
                  </a:cubicBezTo>
                  <a:cubicBezTo>
                    <a:pt x="172" y="22"/>
                    <a:pt x="150" y="0"/>
                    <a:pt x="124" y="0"/>
                  </a:cubicBezTo>
                  <a:cubicBezTo>
                    <a:pt x="101" y="0"/>
                    <a:pt x="82" y="16"/>
                    <a:pt x="77" y="37"/>
                  </a:cubicBezTo>
                  <a:cubicBezTo>
                    <a:pt x="72" y="34"/>
                    <a:pt x="66" y="32"/>
                    <a:pt x="60" y="32"/>
                  </a:cubicBezTo>
                  <a:cubicBezTo>
                    <a:pt x="42" y="32"/>
                    <a:pt x="28" y="46"/>
                    <a:pt x="28" y="64"/>
                  </a:cubicBezTo>
                  <a:cubicBezTo>
                    <a:pt x="28" y="70"/>
                    <a:pt x="30" y="75"/>
                    <a:pt x="32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4" y="80"/>
                    <a:pt x="0" y="84"/>
                    <a:pt x="0" y="88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8"/>
                    <a:pt x="3" y="191"/>
                    <a:pt x="6" y="192"/>
                  </a:cubicBezTo>
                  <a:cubicBezTo>
                    <a:pt x="178" y="232"/>
                    <a:pt x="178" y="232"/>
                    <a:pt x="178" y="232"/>
                  </a:cubicBezTo>
                  <a:cubicBezTo>
                    <a:pt x="179" y="232"/>
                    <a:pt x="179" y="232"/>
                    <a:pt x="180" y="232"/>
                  </a:cubicBezTo>
                  <a:cubicBezTo>
                    <a:pt x="182" y="232"/>
                    <a:pt x="184" y="231"/>
                    <a:pt x="185" y="230"/>
                  </a:cubicBezTo>
                  <a:cubicBezTo>
                    <a:pt x="187" y="229"/>
                    <a:pt x="188" y="226"/>
                    <a:pt x="188" y="224"/>
                  </a:cubicBezTo>
                  <a:cubicBezTo>
                    <a:pt x="188" y="198"/>
                    <a:pt x="188" y="198"/>
                    <a:pt x="188" y="198"/>
                  </a:cubicBezTo>
                  <a:cubicBezTo>
                    <a:pt x="244" y="231"/>
                    <a:pt x="244" y="231"/>
                    <a:pt x="244" y="231"/>
                  </a:cubicBezTo>
                  <a:cubicBezTo>
                    <a:pt x="246" y="232"/>
                    <a:pt x="249" y="232"/>
                    <a:pt x="252" y="231"/>
                  </a:cubicBezTo>
                  <a:cubicBezTo>
                    <a:pt x="254" y="230"/>
                    <a:pt x="256" y="227"/>
                    <a:pt x="256" y="224"/>
                  </a:cubicBezTo>
                  <a:cubicBezTo>
                    <a:pt x="256" y="88"/>
                    <a:pt x="256" y="88"/>
                    <a:pt x="256" y="88"/>
                  </a:cubicBezTo>
                  <a:cubicBezTo>
                    <a:pt x="256" y="85"/>
                    <a:pt x="254" y="82"/>
                    <a:pt x="252" y="81"/>
                  </a:cubicBezTo>
                  <a:close/>
                  <a:moveTo>
                    <a:pt x="124" y="16"/>
                  </a:moveTo>
                  <a:cubicBezTo>
                    <a:pt x="142" y="16"/>
                    <a:pt x="156" y="30"/>
                    <a:pt x="156" y="48"/>
                  </a:cubicBezTo>
                  <a:cubicBezTo>
                    <a:pt x="156" y="66"/>
                    <a:pt x="142" y="80"/>
                    <a:pt x="124" y="80"/>
                  </a:cubicBezTo>
                  <a:cubicBezTo>
                    <a:pt x="106" y="80"/>
                    <a:pt x="92" y="66"/>
                    <a:pt x="92" y="48"/>
                  </a:cubicBezTo>
                  <a:cubicBezTo>
                    <a:pt x="92" y="30"/>
                    <a:pt x="106" y="16"/>
                    <a:pt x="124" y="16"/>
                  </a:cubicBezTo>
                  <a:close/>
                  <a:moveTo>
                    <a:pt x="88" y="80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0"/>
                  </a:cubicBezTo>
                  <a:close/>
                  <a:moveTo>
                    <a:pt x="44" y="64"/>
                  </a:moveTo>
                  <a:cubicBezTo>
                    <a:pt x="44" y="55"/>
                    <a:pt x="51" y="48"/>
                    <a:pt x="60" y="48"/>
                  </a:cubicBezTo>
                  <a:cubicBezTo>
                    <a:pt x="69" y="48"/>
                    <a:pt x="76" y="55"/>
                    <a:pt x="76" y="64"/>
                  </a:cubicBezTo>
                  <a:cubicBezTo>
                    <a:pt x="76" y="73"/>
                    <a:pt x="69" y="80"/>
                    <a:pt x="60" y="80"/>
                  </a:cubicBezTo>
                  <a:cubicBezTo>
                    <a:pt x="51" y="80"/>
                    <a:pt x="44" y="73"/>
                    <a:pt x="44" y="64"/>
                  </a:cubicBezTo>
                  <a:close/>
                  <a:moveTo>
                    <a:pt x="240" y="210"/>
                  </a:moveTo>
                  <a:cubicBezTo>
                    <a:pt x="184" y="177"/>
                    <a:pt x="184" y="177"/>
                    <a:pt x="184" y="177"/>
                  </a:cubicBezTo>
                  <a:cubicBezTo>
                    <a:pt x="182" y="176"/>
                    <a:pt x="179" y="176"/>
                    <a:pt x="176" y="177"/>
                  </a:cubicBezTo>
                  <a:cubicBezTo>
                    <a:pt x="174" y="178"/>
                    <a:pt x="172" y="181"/>
                    <a:pt x="172" y="184"/>
                  </a:cubicBezTo>
                  <a:cubicBezTo>
                    <a:pt x="172" y="214"/>
                    <a:pt x="172" y="214"/>
                    <a:pt x="172" y="214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2" y="131"/>
                    <a:pt x="174" y="134"/>
                    <a:pt x="176" y="135"/>
                  </a:cubicBezTo>
                  <a:cubicBezTo>
                    <a:pt x="179" y="136"/>
                    <a:pt x="182" y="136"/>
                    <a:pt x="184" y="135"/>
                  </a:cubicBezTo>
                  <a:cubicBezTo>
                    <a:pt x="240" y="102"/>
                    <a:pt x="240" y="102"/>
                    <a:pt x="240" y="102"/>
                  </a:cubicBezTo>
                  <a:lnTo>
                    <a:pt x="240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510222" y="3586483"/>
            <a:ext cx="540069" cy="624844"/>
            <a:chOff x="5086355" y="2689862"/>
            <a:chExt cx="411483" cy="468633"/>
          </a:xfrm>
        </p:grpSpPr>
        <p:grpSp>
          <p:nvGrpSpPr>
            <p:cNvPr id="43" name="Group 42"/>
            <p:cNvGrpSpPr/>
            <p:nvPr/>
          </p:nvGrpSpPr>
          <p:grpSpPr>
            <a:xfrm>
              <a:off x="5086355" y="2689862"/>
              <a:ext cx="411483" cy="468633"/>
              <a:chOff x="6492254" y="2708911"/>
              <a:chExt cx="1054364" cy="1054364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6492254" y="2708911"/>
                <a:ext cx="1054364" cy="1054364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6492254" y="3676405"/>
                <a:ext cx="1054364" cy="8687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5168269" y="2798447"/>
              <a:ext cx="235856" cy="235856"/>
              <a:chOff x="4061822" y="742950"/>
              <a:chExt cx="306918" cy="306918"/>
            </a:xfrm>
            <a:solidFill>
              <a:schemeClr val="bg1"/>
            </a:solidFill>
          </p:grpSpPr>
          <p:sp>
            <p:nvSpPr>
              <p:cNvPr id="75" name="Freeform 15"/>
              <p:cNvSpPr>
                <a:spLocks noEditPoints="1"/>
              </p:cNvSpPr>
              <p:nvPr/>
            </p:nvSpPr>
            <p:spPr bwMode="auto">
              <a:xfrm>
                <a:off x="4089913" y="772081"/>
                <a:ext cx="249696" cy="277787"/>
              </a:xfrm>
              <a:custGeom>
                <a:avLst/>
                <a:gdLst>
                  <a:gd name="T0" fmla="*/ 208 w 208"/>
                  <a:gd name="T1" fmla="*/ 104 h 232"/>
                  <a:gd name="T2" fmla="*/ 104 w 208"/>
                  <a:gd name="T3" fmla="*/ 0 h 232"/>
                  <a:gd name="T4" fmla="*/ 0 w 208"/>
                  <a:gd name="T5" fmla="*/ 104 h 232"/>
                  <a:gd name="T6" fmla="*/ 54 w 208"/>
                  <a:gd name="T7" fmla="*/ 195 h 232"/>
                  <a:gd name="T8" fmla="*/ 30 w 208"/>
                  <a:gd name="T9" fmla="*/ 218 h 232"/>
                  <a:gd name="T10" fmla="*/ 30 w 208"/>
                  <a:gd name="T11" fmla="*/ 230 h 232"/>
                  <a:gd name="T12" fmla="*/ 36 w 208"/>
                  <a:gd name="T13" fmla="*/ 232 h 232"/>
                  <a:gd name="T14" fmla="*/ 42 w 208"/>
                  <a:gd name="T15" fmla="*/ 230 h 232"/>
                  <a:gd name="T16" fmla="*/ 69 w 208"/>
                  <a:gd name="T17" fmla="*/ 202 h 232"/>
                  <a:gd name="T18" fmla="*/ 104 w 208"/>
                  <a:gd name="T19" fmla="*/ 208 h 232"/>
                  <a:gd name="T20" fmla="*/ 139 w 208"/>
                  <a:gd name="T21" fmla="*/ 202 h 232"/>
                  <a:gd name="T22" fmla="*/ 166 w 208"/>
                  <a:gd name="T23" fmla="*/ 230 h 232"/>
                  <a:gd name="T24" fmla="*/ 172 w 208"/>
                  <a:gd name="T25" fmla="*/ 232 h 232"/>
                  <a:gd name="T26" fmla="*/ 178 w 208"/>
                  <a:gd name="T27" fmla="*/ 230 h 232"/>
                  <a:gd name="T28" fmla="*/ 178 w 208"/>
                  <a:gd name="T29" fmla="*/ 218 h 232"/>
                  <a:gd name="T30" fmla="*/ 154 w 208"/>
                  <a:gd name="T31" fmla="*/ 195 h 232"/>
                  <a:gd name="T32" fmla="*/ 208 w 208"/>
                  <a:gd name="T33" fmla="*/ 104 h 232"/>
                  <a:gd name="T34" fmla="*/ 140 w 208"/>
                  <a:gd name="T35" fmla="*/ 184 h 232"/>
                  <a:gd name="T36" fmla="*/ 134 w 208"/>
                  <a:gd name="T37" fmla="*/ 186 h 232"/>
                  <a:gd name="T38" fmla="*/ 134 w 208"/>
                  <a:gd name="T39" fmla="*/ 187 h 232"/>
                  <a:gd name="T40" fmla="*/ 104 w 208"/>
                  <a:gd name="T41" fmla="*/ 192 h 232"/>
                  <a:gd name="T42" fmla="*/ 74 w 208"/>
                  <a:gd name="T43" fmla="*/ 187 h 232"/>
                  <a:gd name="T44" fmla="*/ 74 w 208"/>
                  <a:gd name="T45" fmla="*/ 186 h 232"/>
                  <a:gd name="T46" fmla="*/ 68 w 208"/>
                  <a:gd name="T47" fmla="*/ 184 h 232"/>
                  <a:gd name="T48" fmla="*/ 16 w 208"/>
                  <a:gd name="T49" fmla="*/ 104 h 232"/>
                  <a:gd name="T50" fmla="*/ 104 w 208"/>
                  <a:gd name="T51" fmla="*/ 16 h 232"/>
                  <a:gd name="T52" fmla="*/ 192 w 208"/>
                  <a:gd name="T53" fmla="*/ 104 h 232"/>
                  <a:gd name="T54" fmla="*/ 140 w 208"/>
                  <a:gd name="T55" fmla="*/ 184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8" h="232">
                    <a:moveTo>
                      <a:pt x="208" y="104"/>
                    </a:moveTo>
                    <a:cubicBezTo>
                      <a:pt x="208" y="47"/>
                      <a:pt x="161" y="0"/>
                      <a:pt x="104" y="0"/>
                    </a:cubicBezTo>
                    <a:cubicBezTo>
                      <a:pt x="47" y="0"/>
                      <a:pt x="0" y="47"/>
                      <a:pt x="0" y="104"/>
                    </a:cubicBezTo>
                    <a:cubicBezTo>
                      <a:pt x="0" y="143"/>
                      <a:pt x="22" y="177"/>
                      <a:pt x="54" y="195"/>
                    </a:cubicBezTo>
                    <a:cubicBezTo>
                      <a:pt x="30" y="218"/>
                      <a:pt x="30" y="218"/>
                      <a:pt x="30" y="218"/>
                    </a:cubicBezTo>
                    <a:cubicBezTo>
                      <a:pt x="27" y="221"/>
                      <a:pt x="27" y="227"/>
                      <a:pt x="30" y="230"/>
                    </a:cubicBezTo>
                    <a:cubicBezTo>
                      <a:pt x="32" y="231"/>
                      <a:pt x="34" y="232"/>
                      <a:pt x="36" y="232"/>
                    </a:cubicBezTo>
                    <a:cubicBezTo>
                      <a:pt x="38" y="232"/>
                      <a:pt x="40" y="231"/>
                      <a:pt x="42" y="230"/>
                    </a:cubicBezTo>
                    <a:cubicBezTo>
                      <a:pt x="69" y="202"/>
                      <a:pt x="69" y="202"/>
                      <a:pt x="69" y="202"/>
                    </a:cubicBezTo>
                    <a:cubicBezTo>
                      <a:pt x="80" y="206"/>
                      <a:pt x="92" y="208"/>
                      <a:pt x="104" y="208"/>
                    </a:cubicBezTo>
                    <a:cubicBezTo>
                      <a:pt x="116" y="208"/>
                      <a:pt x="128" y="206"/>
                      <a:pt x="139" y="202"/>
                    </a:cubicBezTo>
                    <a:cubicBezTo>
                      <a:pt x="166" y="230"/>
                      <a:pt x="166" y="230"/>
                      <a:pt x="166" y="230"/>
                    </a:cubicBezTo>
                    <a:cubicBezTo>
                      <a:pt x="168" y="231"/>
                      <a:pt x="170" y="232"/>
                      <a:pt x="172" y="232"/>
                    </a:cubicBezTo>
                    <a:cubicBezTo>
                      <a:pt x="174" y="232"/>
                      <a:pt x="176" y="231"/>
                      <a:pt x="178" y="230"/>
                    </a:cubicBezTo>
                    <a:cubicBezTo>
                      <a:pt x="181" y="227"/>
                      <a:pt x="181" y="221"/>
                      <a:pt x="178" y="218"/>
                    </a:cubicBezTo>
                    <a:cubicBezTo>
                      <a:pt x="154" y="195"/>
                      <a:pt x="154" y="195"/>
                      <a:pt x="154" y="195"/>
                    </a:cubicBezTo>
                    <a:cubicBezTo>
                      <a:pt x="186" y="177"/>
                      <a:pt x="208" y="143"/>
                      <a:pt x="208" y="104"/>
                    </a:cubicBezTo>
                    <a:close/>
                    <a:moveTo>
                      <a:pt x="140" y="184"/>
                    </a:moveTo>
                    <a:cubicBezTo>
                      <a:pt x="138" y="184"/>
                      <a:pt x="136" y="185"/>
                      <a:pt x="134" y="186"/>
                    </a:cubicBezTo>
                    <a:cubicBezTo>
                      <a:pt x="134" y="186"/>
                      <a:pt x="134" y="187"/>
                      <a:pt x="134" y="187"/>
                    </a:cubicBezTo>
                    <a:cubicBezTo>
                      <a:pt x="125" y="190"/>
                      <a:pt x="115" y="192"/>
                      <a:pt x="104" y="192"/>
                    </a:cubicBezTo>
                    <a:cubicBezTo>
                      <a:pt x="93" y="192"/>
                      <a:pt x="83" y="190"/>
                      <a:pt x="74" y="187"/>
                    </a:cubicBezTo>
                    <a:cubicBezTo>
                      <a:pt x="74" y="187"/>
                      <a:pt x="74" y="186"/>
                      <a:pt x="74" y="186"/>
                    </a:cubicBezTo>
                    <a:cubicBezTo>
                      <a:pt x="72" y="185"/>
                      <a:pt x="70" y="184"/>
                      <a:pt x="68" y="184"/>
                    </a:cubicBezTo>
                    <a:cubicBezTo>
                      <a:pt x="37" y="170"/>
                      <a:pt x="16" y="140"/>
                      <a:pt x="16" y="104"/>
                    </a:cubicBezTo>
                    <a:cubicBezTo>
                      <a:pt x="16" y="55"/>
                      <a:pt x="55" y="16"/>
                      <a:pt x="104" y="16"/>
                    </a:cubicBezTo>
                    <a:cubicBezTo>
                      <a:pt x="153" y="16"/>
                      <a:pt x="192" y="55"/>
                      <a:pt x="192" y="104"/>
                    </a:cubicBezTo>
                    <a:cubicBezTo>
                      <a:pt x="192" y="140"/>
                      <a:pt x="171" y="170"/>
                      <a:pt x="140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Freeform 16"/>
              <p:cNvSpPr>
                <a:spLocks/>
              </p:cNvSpPr>
              <p:nvPr/>
            </p:nvSpPr>
            <p:spPr bwMode="auto">
              <a:xfrm>
                <a:off x="4205398" y="829303"/>
                <a:ext cx="58262" cy="95717"/>
              </a:xfrm>
              <a:custGeom>
                <a:avLst/>
                <a:gdLst>
                  <a:gd name="T0" fmla="*/ 44 w 49"/>
                  <a:gd name="T1" fmla="*/ 65 h 80"/>
                  <a:gd name="T2" fmla="*/ 16 w 49"/>
                  <a:gd name="T3" fmla="*/ 51 h 80"/>
                  <a:gd name="T4" fmla="*/ 16 w 49"/>
                  <a:gd name="T5" fmla="*/ 8 h 80"/>
                  <a:gd name="T6" fmla="*/ 8 w 49"/>
                  <a:gd name="T7" fmla="*/ 0 h 80"/>
                  <a:gd name="T8" fmla="*/ 0 w 49"/>
                  <a:gd name="T9" fmla="*/ 8 h 80"/>
                  <a:gd name="T10" fmla="*/ 0 w 49"/>
                  <a:gd name="T11" fmla="*/ 56 h 80"/>
                  <a:gd name="T12" fmla="*/ 4 w 49"/>
                  <a:gd name="T13" fmla="*/ 63 h 80"/>
                  <a:gd name="T14" fmla="*/ 36 w 49"/>
                  <a:gd name="T15" fmla="*/ 79 h 80"/>
                  <a:gd name="T16" fmla="*/ 40 w 49"/>
                  <a:gd name="T17" fmla="*/ 80 h 80"/>
                  <a:gd name="T18" fmla="*/ 47 w 49"/>
                  <a:gd name="T19" fmla="*/ 76 h 80"/>
                  <a:gd name="T20" fmla="*/ 44 w 49"/>
                  <a:gd name="T21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80">
                    <a:moveTo>
                      <a:pt x="44" y="65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2"/>
                      <a:pt x="4" y="63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8" y="80"/>
                      <a:pt x="39" y="80"/>
                      <a:pt x="40" y="80"/>
                    </a:cubicBezTo>
                    <a:cubicBezTo>
                      <a:pt x="43" y="80"/>
                      <a:pt x="46" y="78"/>
                      <a:pt x="47" y="76"/>
                    </a:cubicBezTo>
                    <a:cubicBezTo>
                      <a:pt x="49" y="72"/>
                      <a:pt x="48" y="67"/>
                      <a:pt x="44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17"/>
              <p:cNvSpPr>
                <a:spLocks noEditPoints="1"/>
              </p:cNvSpPr>
              <p:nvPr/>
            </p:nvSpPr>
            <p:spPr bwMode="auto">
              <a:xfrm>
                <a:off x="4061822" y="742950"/>
                <a:ext cx="87394" cy="86353"/>
              </a:xfrm>
              <a:custGeom>
                <a:avLst/>
                <a:gdLst>
                  <a:gd name="T0" fmla="*/ 72 w 73"/>
                  <a:gd name="T1" fmla="*/ 14 h 72"/>
                  <a:gd name="T2" fmla="*/ 66 w 73"/>
                  <a:gd name="T3" fmla="*/ 8 h 72"/>
                  <a:gd name="T4" fmla="*/ 26 w 73"/>
                  <a:gd name="T5" fmla="*/ 0 h 72"/>
                  <a:gd name="T6" fmla="*/ 18 w 73"/>
                  <a:gd name="T7" fmla="*/ 2 h 72"/>
                  <a:gd name="T8" fmla="*/ 2 w 73"/>
                  <a:gd name="T9" fmla="*/ 18 h 72"/>
                  <a:gd name="T10" fmla="*/ 0 w 73"/>
                  <a:gd name="T11" fmla="*/ 26 h 72"/>
                  <a:gd name="T12" fmla="*/ 8 w 73"/>
                  <a:gd name="T13" fmla="*/ 66 h 72"/>
                  <a:gd name="T14" fmla="*/ 14 w 73"/>
                  <a:gd name="T15" fmla="*/ 72 h 72"/>
                  <a:gd name="T16" fmla="*/ 16 w 73"/>
                  <a:gd name="T17" fmla="*/ 72 h 72"/>
                  <a:gd name="T18" fmla="*/ 22 w 73"/>
                  <a:gd name="T19" fmla="*/ 70 h 72"/>
                  <a:gd name="T20" fmla="*/ 70 w 73"/>
                  <a:gd name="T21" fmla="*/ 22 h 72"/>
                  <a:gd name="T22" fmla="*/ 72 w 73"/>
                  <a:gd name="T23" fmla="*/ 14 h 72"/>
                  <a:gd name="T24" fmla="*/ 21 w 73"/>
                  <a:gd name="T25" fmla="*/ 48 h 72"/>
                  <a:gd name="T26" fmla="*/ 17 w 73"/>
                  <a:gd name="T27" fmla="*/ 27 h 72"/>
                  <a:gd name="T28" fmla="*/ 27 w 73"/>
                  <a:gd name="T29" fmla="*/ 17 h 72"/>
                  <a:gd name="T30" fmla="*/ 48 w 73"/>
                  <a:gd name="T31" fmla="*/ 21 h 72"/>
                  <a:gd name="T32" fmla="*/ 21 w 73"/>
                  <a:gd name="T33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72">
                    <a:moveTo>
                      <a:pt x="72" y="14"/>
                    </a:moveTo>
                    <a:cubicBezTo>
                      <a:pt x="71" y="11"/>
                      <a:pt x="68" y="9"/>
                      <a:pt x="66" y="8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20" y="0"/>
                      <a:pt x="18" y="2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20"/>
                      <a:pt x="0" y="23"/>
                      <a:pt x="0" y="26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9" y="68"/>
                      <a:pt x="11" y="71"/>
                      <a:pt x="14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8" y="72"/>
                      <a:pt x="20" y="71"/>
                      <a:pt x="22" y="70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2" y="20"/>
                      <a:pt x="73" y="17"/>
                      <a:pt x="72" y="14"/>
                    </a:cubicBezTo>
                    <a:close/>
                    <a:moveTo>
                      <a:pt x="21" y="48"/>
                    </a:moveTo>
                    <a:cubicBezTo>
                      <a:pt x="17" y="27"/>
                      <a:pt x="17" y="27"/>
                      <a:pt x="17" y="2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8" y="21"/>
                      <a:pt x="48" y="21"/>
                      <a:pt x="48" y="21"/>
                    </a:cubicBezTo>
                    <a:lnTo>
                      <a:pt x="21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18"/>
              <p:cNvSpPr>
                <a:spLocks noEditPoints="1"/>
              </p:cNvSpPr>
              <p:nvPr/>
            </p:nvSpPr>
            <p:spPr bwMode="auto">
              <a:xfrm>
                <a:off x="4280306" y="742950"/>
                <a:ext cx="88434" cy="86353"/>
              </a:xfrm>
              <a:custGeom>
                <a:avLst/>
                <a:gdLst>
                  <a:gd name="T0" fmla="*/ 57 w 73"/>
                  <a:gd name="T1" fmla="*/ 72 h 72"/>
                  <a:gd name="T2" fmla="*/ 59 w 73"/>
                  <a:gd name="T3" fmla="*/ 72 h 72"/>
                  <a:gd name="T4" fmla="*/ 65 w 73"/>
                  <a:gd name="T5" fmla="*/ 66 h 72"/>
                  <a:gd name="T6" fmla="*/ 73 w 73"/>
                  <a:gd name="T7" fmla="*/ 26 h 72"/>
                  <a:gd name="T8" fmla="*/ 71 w 73"/>
                  <a:gd name="T9" fmla="*/ 18 h 72"/>
                  <a:gd name="T10" fmla="*/ 55 w 73"/>
                  <a:gd name="T11" fmla="*/ 2 h 72"/>
                  <a:gd name="T12" fmla="*/ 47 w 73"/>
                  <a:gd name="T13" fmla="*/ 0 h 72"/>
                  <a:gd name="T14" fmla="*/ 7 w 73"/>
                  <a:gd name="T15" fmla="*/ 8 h 72"/>
                  <a:gd name="T16" fmla="*/ 1 w 73"/>
                  <a:gd name="T17" fmla="*/ 14 h 72"/>
                  <a:gd name="T18" fmla="*/ 3 w 73"/>
                  <a:gd name="T19" fmla="*/ 22 h 72"/>
                  <a:gd name="T20" fmla="*/ 51 w 73"/>
                  <a:gd name="T21" fmla="*/ 70 h 72"/>
                  <a:gd name="T22" fmla="*/ 57 w 73"/>
                  <a:gd name="T23" fmla="*/ 72 h 72"/>
                  <a:gd name="T24" fmla="*/ 46 w 73"/>
                  <a:gd name="T25" fmla="*/ 17 h 72"/>
                  <a:gd name="T26" fmla="*/ 56 w 73"/>
                  <a:gd name="T27" fmla="*/ 27 h 72"/>
                  <a:gd name="T28" fmla="*/ 52 w 73"/>
                  <a:gd name="T29" fmla="*/ 48 h 72"/>
                  <a:gd name="T30" fmla="*/ 25 w 73"/>
                  <a:gd name="T31" fmla="*/ 21 h 72"/>
                  <a:gd name="T32" fmla="*/ 46 w 73"/>
                  <a:gd name="T33" fmla="*/ 1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72">
                    <a:moveTo>
                      <a:pt x="57" y="72"/>
                    </a:moveTo>
                    <a:cubicBezTo>
                      <a:pt x="58" y="72"/>
                      <a:pt x="59" y="72"/>
                      <a:pt x="59" y="72"/>
                    </a:cubicBezTo>
                    <a:cubicBezTo>
                      <a:pt x="62" y="71"/>
                      <a:pt x="64" y="68"/>
                      <a:pt x="65" y="66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3"/>
                      <a:pt x="73" y="20"/>
                      <a:pt x="71" y="18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0"/>
                      <a:pt x="50" y="0"/>
                      <a:pt x="47" y="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9"/>
                      <a:pt x="2" y="11"/>
                      <a:pt x="1" y="14"/>
                    </a:cubicBezTo>
                    <a:cubicBezTo>
                      <a:pt x="0" y="17"/>
                      <a:pt x="1" y="20"/>
                      <a:pt x="3" y="22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3" y="71"/>
                      <a:pt x="55" y="72"/>
                      <a:pt x="57" y="72"/>
                    </a:cubicBezTo>
                    <a:close/>
                    <a:moveTo>
                      <a:pt x="46" y="17"/>
                    </a:moveTo>
                    <a:cubicBezTo>
                      <a:pt x="56" y="27"/>
                      <a:pt x="56" y="27"/>
                      <a:pt x="56" y="27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25" y="21"/>
                      <a:pt x="25" y="21"/>
                      <a:pt x="25" y="21"/>
                    </a:cubicBezTo>
                    <a:lnTo>
                      <a:pt x="4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5510222" y="2738117"/>
            <a:ext cx="540069" cy="624844"/>
            <a:chOff x="5086355" y="2053587"/>
            <a:chExt cx="411483" cy="468633"/>
          </a:xfrm>
        </p:grpSpPr>
        <p:grpSp>
          <p:nvGrpSpPr>
            <p:cNvPr id="40" name="Group 39"/>
            <p:cNvGrpSpPr/>
            <p:nvPr/>
          </p:nvGrpSpPr>
          <p:grpSpPr>
            <a:xfrm>
              <a:off x="5086355" y="2053587"/>
              <a:ext cx="411483" cy="468633"/>
              <a:chOff x="6492254" y="2708911"/>
              <a:chExt cx="1054364" cy="1054364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492254" y="2708911"/>
                <a:ext cx="1054364" cy="1054364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6492254" y="3676405"/>
                <a:ext cx="1054364" cy="8687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5210180" y="2150742"/>
              <a:ext cx="145789" cy="259083"/>
              <a:chOff x="4814031" y="3509372"/>
              <a:chExt cx="172706" cy="306917"/>
            </a:xfrm>
            <a:solidFill>
              <a:schemeClr val="bg1"/>
            </a:solidFill>
          </p:grpSpPr>
          <p:sp>
            <p:nvSpPr>
              <p:cNvPr id="81" name="Freeform 136"/>
              <p:cNvSpPr>
                <a:spLocks/>
              </p:cNvSpPr>
              <p:nvPr/>
            </p:nvSpPr>
            <p:spPr bwMode="auto">
              <a:xfrm>
                <a:off x="4814031" y="3624856"/>
                <a:ext cx="172706" cy="191433"/>
              </a:xfrm>
              <a:custGeom>
                <a:avLst/>
                <a:gdLst>
                  <a:gd name="T0" fmla="*/ 64 w 144"/>
                  <a:gd name="T1" fmla="*/ 79 h 160"/>
                  <a:gd name="T2" fmla="*/ 64 w 144"/>
                  <a:gd name="T3" fmla="*/ 144 h 160"/>
                  <a:gd name="T4" fmla="*/ 12 w 144"/>
                  <a:gd name="T5" fmla="*/ 144 h 160"/>
                  <a:gd name="T6" fmla="*/ 4 w 144"/>
                  <a:gd name="T7" fmla="*/ 152 h 160"/>
                  <a:gd name="T8" fmla="*/ 12 w 144"/>
                  <a:gd name="T9" fmla="*/ 160 h 160"/>
                  <a:gd name="T10" fmla="*/ 132 w 144"/>
                  <a:gd name="T11" fmla="*/ 160 h 160"/>
                  <a:gd name="T12" fmla="*/ 140 w 144"/>
                  <a:gd name="T13" fmla="*/ 152 h 160"/>
                  <a:gd name="T14" fmla="*/ 132 w 144"/>
                  <a:gd name="T15" fmla="*/ 144 h 160"/>
                  <a:gd name="T16" fmla="*/ 80 w 144"/>
                  <a:gd name="T17" fmla="*/ 144 h 160"/>
                  <a:gd name="T18" fmla="*/ 80 w 144"/>
                  <a:gd name="T19" fmla="*/ 79 h 160"/>
                  <a:gd name="T20" fmla="*/ 144 w 144"/>
                  <a:gd name="T21" fmla="*/ 8 h 160"/>
                  <a:gd name="T22" fmla="*/ 136 w 144"/>
                  <a:gd name="T23" fmla="*/ 0 h 160"/>
                  <a:gd name="T24" fmla="*/ 128 w 144"/>
                  <a:gd name="T25" fmla="*/ 8 h 160"/>
                  <a:gd name="T26" fmla="*/ 72 w 144"/>
                  <a:gd name="T27" fmla="*/ 64 h 160"/>
                  <a:gd name="T28" fmla="*/ 16 w 144"/>
                  <a:gd name="T29" fmla="*/ 8 h 160"/>
                  <a:gd name="T30" fmla="*/ 8 w 144"/>
                  <a:gd name="T31" fmla="*/ 0 h 160"/>
                  <a:gd name="T32" fmla="*/ 0 w 144"/>
                  <a:gd name="T33" fmla="*/ 8 h 160"/>
                  <a:gd name="T34" fmla="*/ 64 w 144"/>
                  <a:gd name="T35" fmla="*/ 7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160">
                    <a:moveTo>
                      <a:pt x="64" y="79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12" y="144"/>
                      <a:pt x="12" y="144"/>
                      <a:pt x="12" y="144"/>
                    </a:cubicBezTo>
                    <a:cubicBezTo>
                      <a:pt x="8" y="144"/>
                      <a:pt x="4" y="148"/>
                      <a:pt x="4" y="152"/>
                    </a:cubicBezTo>
                    <a:cubicBezTo>
                      <a:pt x="4" y="156"/>
                      <a:pt x="8" y="160"/>
                      <a:pt x="12" y="160"/>
                    </a:cubicBezTo>
                    <a:cubicBezTo>
                      <a:pt x="132" y="160"/>
                      <a:pt x="132" y="160"/>
                      <a:pt x="132" y="160"/>
                    </a:cubicBezTo>
                    <a:cubicBezTo>
                      <a:pt x="136" y="160"/>
                      <a:pt x="140" y="156"/>
                      <a:pt x="140" y="152"/>
                    </a:cubicBezTo>
                    <a:cubicBezTo>
                      <a:pt x="140" y="148"/>
                      <a:pt x="136" y="144"/>
                      <a:pt x="132" y="144"/>
                    </a:cubicBezTo>
                    <a:cubicBezTo>
                      <a:pt x="80" y="144"/>
                      <a:pt x="80" y="144"/>
                      <a:pt x="80" y="144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113" y="75"/>
                      <a:pt x="144" y="42"/>
                      <a:pt x="144" y="8"/>
                    </a:cubicBezTo>
                    <a:cubicBezTo>
                      <a:pt x="144" y="4"/>
                      <a:pt x="140" y="0"/>
                      <a:pt x="136" y="0"/>
                    </a:cubicBezTo>
                    <a:cubicBezTo>
                      <a:pt x="132" y="0"/>
                      <a:pt x="128" y="4"/>
                      <a:pt x="128" y="8"/>
                    </a:cubicBezTo>
                    <a:cubicBezTo>
                      <a:pt x="128" y="36"/>
                      <a:pt x="100" y="64"/>
                      <a:pt x="72" y="64"/>
                    </a:cubicBezTo>
                    <a:cubicBezTo>
                      <a:pt x="44" y="64"/>
                      <a:pt x="16" y="36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42"/>
                      <a:pt x="31" y="75"/>
                      <a:pt x="64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2" name="Freeform 137"/>
              <p:cNvSpPr>
                <a:spLocks noEditPoints="1"/>
              </p:cNvSpPr>
              <p:nvPr/>
            </p:nvSpPr>
            <p:spPr bwMode="auto">
              <a:xfrm>
                <a:off x="4852526" y="3509372"/>
                <a:ext cx="95717" cy="172706"/>
              </a:xfrm>
              <a:custGeom>
                <a:avLst/>
                <a:gdLst>
                  <a:gd name="T0" fmla="*/ 40 w 80"/>
                  <a:gd name="T1" fmla="*/ 144 h 144"/>
                  <a:gd name="T2" fmla="*/ 80 w 80"/>
                  <a:gd name="T3" fmla="*/ 104 h 144"/>
                  <a:gd name="T4" fmla="*/ 80 w 80"/>
                  <a:gd name="T5" fmla="*/ 40 h 144"/>
                  <a:gd name="T6" fmla="*/ 40 w 80"/>
                  <a:gd name="T7" fmla="*/ 0 h 144"/>
                  <a:gd name="T8" fmla="*/ 0 w 80"/>
                  <a:gd name="T9" fmla="*/ 40 h 144"/>
                  <a:gd name="T10" fmla="*/ 0 w 80"/>
                  <a:gd name="T11" fmla="*/ 104 h 144"/>
                  <a:gd name="T12" fmla="*/ 40 w 80"/>
                  <a:gd name="T13" fmla="*/ 144 h 144"/>
                  <a:gd name="T14" fmla="*/ 40 w 80"/>
                  <a:gd name="T15" fmla="*/ 16 h 144"/>
                  <a:gd name="T16" fmla="*/ 64 w 80"/>
                  <a:gd name="T17" fmla="*/ 40 h 144"/>
                  <a:gd name="T18" fmla="*/ 64 w 80"/>
                  <a:gd name="T19" fmla="*/ 44 h 144"/>
                  <a:gd name="T20" fmla="*/ 56 w 80"/>
                  <a:gd name="T21" fmla="*/ 44 h 144"/>
                  <a:gd name="T22" fmla="*/ 48 w 80"/>
                  <a:gd name="T23" fmla="*/ 52 h 144"/>
                  <a:gd name="T24" fmla="*/ 56 w 80"/>
                  <a:gd name="T25" fmla="*/ 60 h 144"/>
                  <a:gd name="T26" fmla="*/ 64 w 80"/>
                  <a:gd name="T27" fmla="*/ 60 h 144"/>
                  <a:gd name="T28" fmla="*/ 64 w 80"/>
                  <a:gd name="T29" fmla="*/ 76 h 144"/>
                  <a:gd name="T30" fmla="*/ 56 w 80"/>
                  <a:gd name="T31" fmla="*/ 76 h 144"/>
                  <a:gd name="T32" fmla="*/ 48 w 80"/>
                  <a:gd name="T33" fmla="*/ 84 h 144"/>
                  <a:gd name="T34" fmla="*/ 56 w 80"/>
                  <a:gd name="T35" fmla="*/ 92 h 144"/>
                  <a:gd name="T36" fmla="*/ 64 w 80"/>
                  <a:gd name="T37" fmla="*/ 92 h 144"/>
                  <a:gd name="T38" fmla="*/ 64 w 80"/>
                  <a:gd name="T39" fmla="*/ 104 h 144"/>
                  <a:gd name="T40" fmla="*/ 40 w 80"/>
                  <a:gd name="T41" fmla="*/ 128 h 144"/>
                  <a:gd name="T42" fmla="*/ 16 w 80"/>
                  <a:gd name="T43" fmla="*/ 104 h 144"/>
                  <a:gd name="T44" fmla="*/ 16 w 80"/>
                  <a:gd name="T45" fmla="*/ 92 h 144"/>
                  <a:gd name="T46" fmla="*/ 24 w 80"/>
                  <a:gd name="T47" fmla="*/ 92 h 144"/>
                  <a:gd name="T48" fmla="*/ 32 w 80"/>
                  <a:gd name="T49" fmla="*/ 84 h 144"/>
                  <a:gd name="T50" fmla="*/ 24 w 80"/>
                  <a:gd name="T51" fmla="*/ 76 h 144"/>
                  <a:gd name="T52" fmla="*/ 16 w 80"/>
                  <a:gd name="T53" fmla="*/ 76 h 144"/>
                  <a:gd name="T54" fmla="*/ 16 w 80"/>
                  <a:gd name="T55" fmla="*/ 60 h 144"/>
                  <a:gd name="T56" fmla="*/ 24 w 80"/>
                  <a:gd name="T57" fmla="*/ 60 h 144"/>
                  <a:gd name="T58" fmla="*/ 32 w 80"/>
                  <a:gd name="T59" fmla="*/ 52 h 144"/>
                  <a:gd name="T60" fmla="*/ 24 w 80"/>
                  <a:gd name="T61" fmla="*/ 44 h 144"/>
                  <a:gd name="T62" fmla="*/ 16 w 80"/>
                  <a:gd name="T63" fmla="*/ 44 h 144"/>
                  <a:gd name="T64" fmla="*/ 16 w 80"/>
                  <a:gd name="T65" fmla="*/ 40 h 144"/>
                  <a:gd name="T66" fmla="*/ 40 w 80"/>
                  <a:gd name="T67" fmla="*/ 1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" h="144">
                    <a:moveTo>
                      <a:pt x="40" y="144"/>
                    </a:moveTo>
                    <a:cubicBezTo>
                      <a:pt x="62" y="144"/>
                      <a:pt x="80" y="126"/>
                      <a:pt x="80" y="104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26"/>
                      <a:pt x="18" y="144"/>
                      <a:pt x="40" y="144"/>
                    </a:cubicBezTo>
                    <a:close/>
                    <a:moveTo>
                      <a:pt x="40" y="16"/>
                    </a:moveTo>
                    <a:cubicBezTo>
                      <a:pt x="53" y="16"/>
                      <a:pt x="64" y="27"/>
                      <a:pt x="64" y="40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2" y="44"/>
                      <a:pt x="48" y="48"/>
                      <a:pt x="48" y="52"/>
                    </a:cubicBezTo>
                    <a:cubicBezTo>
                      <a:pt x="48" y="56"/>
                      <a:pt x="52" y="60"/>
                      <a:pt x="56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2" y="76"/>
                      <a:pt x="48" y="80"/>
                      <a:pt x="48" y="84"/>
                    </a:cubicBezTo>
                    <a:cubicBezTo>
                      <a:pt x="48" y="88"/>
                      <a:pt x="52" y="92"/>
                      <a:pt x="56" y="92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17"/>
                      <a:pt x="53" y="128"/>
                      <a:pt x="40" y="128"/>
                    </a:cubicBezTo>
                    <a:cubicBezTo>
                      <a:pt x="27" y="128"/>
                      <a:pt x="16" y="117"/>
                      <a:pt x="16" y="104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8" y="92"/>
                      <a:pt x="32" y="88"/>
                      <a:pt x="32" y="84"/>
                    </a:cubicBezTo>
                    <a:cubicBezTo>
                      <a:pt x="32" y="80"/>
                      <a:pt x="28" y="76"/>
                      <a:pt x="24" y="76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8" y="60"/>
                      <a:pt x="32" y="56"/>
                      <a:pt x="32" y="52"/>
                    </a:cubicBezTo>
                    <a:cubicBezTo>
                      <a:pt x="32" y="48"/>
                      <a:pt x="28" y="44"/>
                      <a:pt x="24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27"/>
                      <a:pt x="27" y="16"/>
                      <a:pt x="4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5510222" y="1889750"/>
            <a:ext cx="540069" cy="624844"/>
            <a:chOff x="5086355" y="1417312"/>
            <a:chExt cx="411483" cy="468633"/>
          </a:xfrm>
        </p:grpSpPr>
        <p:grpSp>
          <p:nvGrpSpPr>
            <p:cNvPr id="26" name="Group 25"/>
            <p:cNvGrpSpPr/>
            <p:nvPr/>
          </p:nvGrpSpPr>
          <p:grpSpPr>
            <a:xfrm>
              <a:off x="5086355" y="1417312"/>
              <a:ext cx="411483" cy="468633"/>
              <a:chOff x="6492254" y="2708911"/>
              <a:chExt cx="1054364" cy="105436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492254" y="2708911"/>
                <a:ext cx="1054364" cy="1054364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492254" y="3676405"/>
                <a:ext cx="1054364" cy="868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dirty="0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5158744" y="1541137"/>
              <a:ext cx="262448" cy="188607"/>
              <a:chOff x="4061822" y="1476432"/>
              <a:chExt cx="306918" cy="220565"/>
            </a:xfrm>
            <a:solidFill>
              <a:schemeClr val="bg1"/>
            </a:solidFill>
          </p:grpSpPr>
          <p:sp>
            <p:nvSpPr>
              <p:cNvPr id="88" name="Freeform 47"/>
              <p:cNvSpPr>
                <a:spLocks noEditPoints="1"/>
              </p:cNvSpPr>
              <p:nvPr/>
            </p:nvSpPr>
            <p:spPr bwMode="auto">
              <a:xfrm>
                <a:off x="4061822" y="1476432"/>
                <a:ext cx="306918" cy="220565"/>
              </a:xfrm>
              <a:custGeom>
                <a:avLst/>
                <a:gdLst>
                  <a:gd name="T0" fmla="*/ 8 w 256"/>
                  <a:gd name="T1" fmla="*/ 184 h 184"/>
                  <a:gd name="T2" fmla="*/ 248 w 256"/>
                  <a:gd name="T3" fmla="*/ 184 h 184"/>
                  <a:gd name="T4" fmla="*/ 256 w 256"/>
                  <a:gd name="T5" fmla="*/ 176 h 184"/>
                  <a:gd name="T6" fmla="*/ 256 w 256"/>
                  <a:gd name="T7" fmla="*/ 8 h 184"/>
                  <a:gd name="T8" fmla="*/ 248 w 256"/>
                  <a:gd name="T9" fmla="*/ 0 h 184"/>
                  <a:gd name="T10" fmla="*/ 8 w 256"/>
                  <a:gd name="T11" fmla="*/ 0 h 184"/>
                  <a:gd name="T12" fmla="*/ 0 w 256"/>
                  <a:gd name="T13" fmla="*/ 8 h 184"/>
                  <a:gd name="T14" fmla="*/ 0 w 256"/>
                  <a:gd name="T15" fmla="*/ 176 h 184"/>
                  <a:gd name="T16" fmla="*/ 8 w 256"/>
                  <a:gd name="T17" fmla="*/ 184 h 184"/>
                  <a:gd name="T18" fmla="*/ 16 w 256"/>
                  <a:gd name="T19" fmla="*/ 168 h 184"/>
                  <a:gd name="T20" fmla="*/ 16 w 256"/>
                  <a:gd name="T21" fmla="*/ 156 h 184"/>
                  <a:gd name="T22" fmla="*/ 96 w 256"/>
                  <a:gd name="T23" fmla="*/ 83 h 184"/>
                  <a:gd name="T24" fmla="*/ 138 w 256"/>
                  <a:gd name="T25" fmla="*/ 126 h 184"/>
                  <a:gd name="T26" fmla="*/ 145 w 256"/>
                  <a:gd name="T27" fmla="*/ 128 h 184"/>
                  <a:gd name="T28" fmla="*/ 150 w 256"/>
                  <a:gd name="T29" fmla="*/ 125 h 184"/>
                  <a:gd name="T30" fmla="*/ 169 w 256"/>
                  <a:gd name="T31" fmla="*/ 100 h 184"/>
                  <a:gd name="T32" fmla="*/ 240 w 256"/>
                  <a:gd name="T33" fmla="*/ 164 h 184"/>
                  <a:gd name="T34" fmla="*/ 240 w 256"/>
                  <a:gd name="T35" fmla="*/ 168 h 184"/>
                  <a:gd name="T36" fmla="*/ 16 w 256"/>
                  <a:gd name="T37" fmla="*/ 168 h 184"/>
                  <a:gd name="T38" fmla="*/ 240 w 256"/>
                  <a:gd name="T39" fmla="*/ 16 h 184"/>
                  <a:gd name="T40" fmla="*/ 240 w 256"/>
                  <a:gd name="T41" fmla="*/ 142 h 184"/>
                  <a:gd name="T42" fmla="*/ 173 w 256"/>
                  <a:gd name="T43" fmla="*/ 82 h 184"/>
                  <a:gd name="T44" fmla="*/ 167 w 256"/>
                  <a:gd name="T45" fmla="*/ 80 h 184"/>
                  <a:gd name="T46" fmla="*/ 162 w 256"/>
                  <a:gd name="T47" fmla="*/ 83 h 184"/>
                  <a:gd name="T48" fmla="*/ 143 w 256"/>
                  <a:gd name="T49" fmla="*/ 108 h 184"/>
                  <a:gd name="T50" fmla="*/ 102 w 256"/>
                  <a:gd name="T51" fmla="*/ 66 h 184"/>
                  <a:gd name="T52" fmla="*/ 91 w 256"/>
                  <a:gd name="T53" fmla="*/ 66 h 184"/>
                  <a:gd name="T54" fmla="*/ 16 w 256"/>
                  <a:gd name="T55" fmla="*/ 134 h 184"/>
                  <a:gd name="T56" fmla="*/ 16 w 256"/>
                  <a:gd name="T57" fmla="*/ 16 h 184"/>
                  <a:gd name="T58" fmla="*/ 240 w 256"/>
                  <a:gd name="T59" fmla="*/ 16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6" h="184">
                    <a:moveTo>
                      <a:pt x="8" y="184"/>
                    </a:moveTo>
                    <a:cubicBezTo>
                      <a:pt x="248" y="184"/>
                      <a:pt x="248" y="184"/>
                      <a:pt x="248" y="184"/>
                    </a:cubicBezTo>
                    <a:cubicBezTo>
                      <a:pt x="252" y="184"/>
                      <a:pt x="256" y="180"/>
                      <a:pt x="256" y="176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80"/>
                      <a:pt x="4" y="184"/>
                      <a:pt x="8" y="184"/>
                    </a:cubicBezTo>
                    <a:close/>
                    <a:moveTo>
                      <a:pt x="16" y="168"/>
                    </a:moveTo>
                    <a:cubicBezTo>
                      <a:pt x="16" y="156"/>
                      <a:pt x="16" y="156"/>
                      <a:pt x="16" y="156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38" y="126"/>
                      <a:pt x="138" y="126"/>
                      <a:pt x="138" y="126"/>
                    </a:cubicBezTo>
                    <a:cubicBezTo>
                      <a:pt x="140" y="127"/>
                      <a:pt x="142" y="128"/>
                      <a:pt x="145" y="128"/>
                    </a:cubicBezTo>
                    <a:cubicBezTo>
                      <a:pt x="147" y="128"/>
                      <a:pt x="149" y="127"/>
                      <a:pt x="150" y="125"/>
                    </a:cubicBezTo>
                    <a:cubicBezTo>
                      <a:pt x="169" y="100"/>
                      <a:pt x="169" y="100"/>
                      <a:pt x="169" y="100"/>
                    </a:cubicBezTo>
                    <a:cubicBezTo>
                      <a:pt x="240" y="164"/>
                      <a:pt x="240" y="164"/>
                      <a:pt x="240" y="164"/>
                    </a:cubicBezTo>
                    <a:cubicBezTo>
                      <a:pt x="240" y="168"/>
                      <a:pt x="240" y="168"/>
                      <a:pt x="240" y="168"/>
                    </a:cubicBezTo>
                    <a:lnTo>
                      <a:pt x="16" y="168"/>
                    </a:lnTo>
                    <a:close/>
                    <a:moveTo>
                      <a:pt x="240" y="16"/>
                    </a:moveTo>
                    <a:cubicBezTo>
                      <a:pt x="240" y="142"/>
                      <a:pt x="240" y="142"/>
                      <a:pt x="240" y="142"/>
                    </a:cubicBezTo>
                    <a:cubicBezTo>
                      <a:pt x="173" y="82"/>
                      <a:pt x="173" y="82"/>
                      <a:pt x="173" y="82"/>
                    </a:cubicBezTo>
                    <a:cubicBezTo>
                      <a:pt x="172" y="81"/>
                      <a:pt x="169" y="80"/>
                      <a:pt x="167" y="80"/>
                    </a:cubicBezTo>
                    <a:cubicBezTo>
                      <a:pt x="165" y="80"/>
                      <a:pt x="163" y="81"/>
                      <a:pt x="162" y="83"/>
                    </a:cubicBezTo>
                    <a:cubicBezTo>
                      <a:pt x="143" y="108"/>
                      <a:pt x="143" y="108"/>
                      <a:pt x="143" y="108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99" y="63"/>
                      <a:pt x="94" y="63"/>
                      <a:pt x="91" y="66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24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9" name="Freeform 48"/>
              <p:cNvSpPr>
                <a:spLocks noEditPoints="1"/>
              </p:cNvSpPr>
              <p:nvPr/>
            </p:nvSpPr>
            <p:spPr bwMode="auto">
              <a:xfrm>
                <a:off x="4271983" y="1505563"/>
                <a:ext cx="67626" cy="66586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91" name="Прямоугольник 90"/>
          <p:cNvSpPr>
            <a:spLocks noChangeAspect="1"/>
          </p:cNvSpPr>
          <p:nvPr/>
        </p:nvSpPr>
        <p:spPr>
          <a:xfrm>
            <a:off x="5528376" y="1895835"/>
            <a:ext cx="521912" cy="5486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/>
          </a:p>
        </p:txBody>
      </p:sp>
      <p:sp>
        <p:nvSpPr>
          <p:cNvPr id="93" name="Прямоугольник 92"/>
          <p:cNvSpPr/>
          <p:nvPr/>
        </p:nvSpPr>
        <p:spPr>
          <a:xfrm>
            <a:off x="5507166" y="2734634"/>
            <a:ext cx="543123" cy="5613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/>
          </a:p>
        </p:txBody>
      </p:sp>
      <p:sp>
        <p:nvSpPr>
          <p:cNvPr id="95" name="Прямоугольник 94"/>
          <p:cNvSpPr/>
          <p:nvPr/>
        </p:nvSpPr>
        <p:spPr>
          <a:xfrm>
            <a:off x="5519624" y="3590622"/>
            <a:ext cx="530664" cy="5613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5507884" y="4439735"/>
            <a:ext cx="542404" cy="5613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5513428" y="5281156"/>
            <a:ext cx="536861" cy="5613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ru-RU" dirty="0"/>
          </a:p>
        </p:txBody>
      </p:sp>
      <p:pic>
        <p:nvPicPr>
          <p:cNvPr id="98" name="Рисунок 97" descr="cu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4686" y="2050566"/>
            <a:ext cx="364166" cy="364166"/>
          </a:xfrm>
          <a:prstGeom prst="rect">
            <a:avLst/>
          </a:prstGeom>
        </p:spPr>
      </p:pic>
      <p:pic>
        <p:nvPicPr>
          <p:cNvPr id="99" name="Рисунок 98" descr="buildin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626" y="2849949"/>
            <a:ext cx="448347" cy="448347"/>
          </a:xfrm>
          <a:prstGeom prst="rect">
            <a:avLst/>
          </a:prstGeom>
        </p:spPr>
      </p:pic>
      <p:cxnSp>
        <p:nvCxnSpPr>
          <p:cNvPr id="104" name="Прямая соединительная линия 103"/>
          <p:cNvCxnSpPr/>
          <p:nvPr/>
        </p:nvCxnSpPr>
        <p:spPr>
          <a:xfrm>
            <a:off x="792451" y="1051543"/>
            <a:ext cx="817251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Рисунок 105" descr="buildin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4834" y="3693573"/>
            <a:ext cx="448347" cy="448347"/>
          </a:xfrm>
          <a:prstGeom prst="rect">
            <a:avLst/>
          </a:prstGeom>
        </p:spPr>
      </p:pic>
      <p:pic>
        <p:nvPicPr>
          <p:cNvPr id="107" name="Рисунок 106" descr="buildin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024" y="4551692"/>
            <a:ext cx="448347" cy="448347"/>
          </a:xfrm>
          <a:prstGeom prst="rect">
            <a:avLst/>
          </a:prstGeom>
        </p:spPr>
      </p:pic>
      <p:pic>
        <p:nvPicPr>
          <p:cNvPr id="108" name="Рисунок 107" descr="buildin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153" y="5391582"/>
            <a:ext cx="448347" cy="448347"/>
          </a:xfrm>
          <a:prstGeom prst="rect">
            <a:avLst/>
          </a:prstGeom>
        </p:spPr>
      </p:pic>
      <p:pic>
        <p:nvPicPr>
          <p:cNvPr id="2050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726439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54" grpId="0"/>
      <p:bldP spid="55" grpId="0"/>
      <p:bldP spid="57" grpId="0"/>
      <p:bldP spid="58" grpId="0"/>
      <p:bldP spid="60" grpId="0"/>
      <p:bldP spid="61" grpId="0"/>
      <p:bldP spid="63" grpId="0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72" name="Group 71"/>
          <p:cNvGrpSpPr/>
          <p:nvPr/>
        </p:nvGrpSpPr>
        <p:grpSpPr>
          <a:xfrm>
            <a:off x="1203458" y="2001508"/>
            <a:ext cx="439200" cy="440328"/>
            <a:chOff x="5205677" y="1309828"/>
            <a:chExt cx="493370" cy="479245"/>
          </a:xfrm>
        </p:grpSpPr>
        <p:sp>
          <p:nvSpPr>
            <p:cNvPr id="73" name="Rounded Rectangle 72"/>
            <p:cNvSpPr/>
            <p:nvPr/>
          </p:nvSpPr>
          <p:spPr>
            <a:xfrm>
              <a:off x="5205677" y="130982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74" name="Freeform 117"/>
            <p:cNvSpPr>
              <a:spLocks/>
            </p:cNvSpPr>
            <p:nvPr/>
          </p:nvSpPr>
          <p:spPr bwMode="auto">
            <a:xfrm>
              <a:off x="5317181" y="1414269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203458" y="2805834"/>
            <a:ext cx="439200" cy="440328"/>
            <a:chOff x="5205677" y="1966548"/>
            <a:chExt cx="493370" cy="479245"/>
          </a:xfrm>
        </p:grpSpPr>
        <p:sp>
          <p:nvSpPr>
            <p:cNvPr id="76" name="Rounded Rectangle 75"/>
            <p:cNvSpPr/>
            <p:nvPr/>
          </p:nvSpPr>
          <p:spPr>
            <a:xfrm>
              <a:off x="5205677" y="1966548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77" name="Freeform 36"/>
            <p:cNvSpPr>
              <a:spLocks noEditPoints="1"/>
            </p:cNvSpPr>
            <p:nvPr/>
          </p:nvSpPr>
          <p:spPr bwMode="auto">
            <a:xfrm>
              <a:off x="5317181" y="2059372"/>
              <a:ext cx="270363" cy="29359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203458" y="3610159"/>
            <a:ext cx="439200" cy="44032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203458" y="4414484"/>
            <a:ext cx="439200" cy="440328"/>
            <a:chOff x="5205677" y="3279988"/>
            <a:chExt cx="493370" cy="479245"/>
          </a:xfrm>
        </p:grpSpPr>
        <p:sp>
          <p:nvSpPr>
            <p:cNvPr id="82" name="Rounded Rectangle 81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83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618276" y="1920228"/>
            <a:ext cx="3883367" cy="646110"/>
            <a:chOff x="1490011" y="1614243"/>
            <a:chExt cx="2835976" cy="484583"/>
          </a:xfrm>
        </p:grpSpPr>
        <p:sp>
          <p:nvSpPr>
            <p:cNvPr id="88" name="Rectangle 87"/>
            <p:cNvSpPr/>
            <p:nvPr/>
          </p:nvSpPr>
          <p:spPr>
            <a:xfrm>
              <a:off x="1508673" y="1631390"/>
              <a:ext cx="2817314" cy="467436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     деятельности научных учреждений по разработке программ научно-методического обеспечения подготовки спортивного резерва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490011" y="1614243"/>
              <a:ext cx="906554" cy="21352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400" b="1" dirty="0">
                  <a:solidFill>
                    <a:schemeClr val="accent1"/>
                  </a:solidFill>
                  <a:latin typeface="Russia" pitchFamily="34" charset="0"/>
                  <a:cs typeface="Russia" pitchFamily="34" charset="0"/>
                </a:rPr>
                <a:t>Координация</a:t>
              </a:r>
              <a:endParaRPr lang="en-US" sz="1400" b="1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618277" y="2722677"/>
            <a:ext cx="3637228" cy="649280"/>
            <a:chOff x="1490010" y="1614245"/>
            <a:chExt cx="2850909" cy="486960"/>
          </a:xfrm>
        </p:grpSpPr>
        <p:sp>
          <p:nvSpPr>
            <p:cNvPr id="91" name="Rectangle 90"/>
            <p:cNvSpPr/>
            <p:nvPr/>
          </p:nvSpPr>
          <p:spPr>
            <a:xfrm>
              <a:off x="1523603" y="1633769"/>
              <a:ext cx="2817316" cy="467436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эффективности проведения комплексного контроля подготовки </a:t>
              </a:r>
            </a:p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спортивного резерва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490010" y="1614245"/>
              <a:ext cx="569677" cy="21352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400" b="1" dirty="0">
                  <a:solidFill>
                    <a:schemeClr val="accent2"/>
                  </a:solidFill>
                  <a:latin typeface="Russia" pitchFamily="34" charset="0"/>
                  <a:cs typeface="Russia" pitchFamily="34" charset="0"/>
                </a:rPr>
                <a:t>Анализ</a:t>
              </a:r>
              <a:endParaRPr lang="en-US" sz="1400" b="1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1618277" y="3525120"/>
            <a:ext cx="3475710" cy="634035"/>
            <a:chOff x="1490011" y="1614244"/>
            <a:chExt cx="2831935" cy="475527"/>
          </a:xfrm>
        </p:grpSpPr>
        <p:sp>
          <p:nvSpPr>
            <p:cNvPr id="94" name="Rectangle 93"/>
            <p:cNvSpPr/>
            <p:nvPr/>
          </p:nvSpPr>
          <p:spPr>
            <a:xfrm>
              <a:off x="1504631" y="1622334"/>
              <a:ext cx="2817315" cy="467437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  научных исследований по актуальным вопросам подготовки спортивного резерва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490011" y="1614244"/>
              <a:ext cx="925236" cy="21352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400" b="1" dirty="0">
                  <a:solidFill>
                    <a:schemeClr val="accent3">
                      <a:lumMod val="75000"/>
                    </a:schemeClr>
                  </a:solidFill>
                  <a:latin typeface="Russia" pitchFamily="34" charset="0"/>
                  <a:cs typeface="Russia" pitchFamily="34" charset="0"/>
                </a:rPr>
                <a:t>Проведение</a:t>
              </a:r>
              <a:endParaRPr lang="en-US" sz="1400" b="1" dirty="0">
                <a:solidFill>
                  <a:schemeClr val="accent3">
                    <a:lumMod val="7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1618277" y="4327561"/>
            <a:ext cx="3609045" cy="466916"/>
            <a:chOff x="1490011" y="1614244"/>
            <a:chExt cx="2828818" cy="350188"/>
          </a:xfrm>
        </p:grpSpPr>
        <p:sp>
          <p:nvSpPr>
            <p:cNvPr id="97" name="Rectangle 96"/>
            <p:cNvSpPr/>
            <p:nvPr/>
          </p:nvSpPr>
          <p:spPr>
            <a:xfrm>
              <a:off x="1501514" y="1635495"/>
              <a:ext cx="2817315" cy="328937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современных тестирующих, диагностических и восстановительных технологий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490011" y="1614244"/>
              <a:ext cx="808404" cy="21352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400" b="1" dirty="0">
                  <a:solidFill>
                    <a:schemeClr val="accent4"/>
                  </a:solidFill>
                  <a:latin typeface="Russia" pitchFamily="34" charset="0"/>
                  <a:cs typeface="Russia" pitchFamily="34" charset="0"/>
                </a:rPr>
                <a:t>Внедрение</a:t>
              </a:r>
              <a:endParaRPr lang="en-US" sz="1400" b="1" dirty="0">
                <a:solidFill>
                  <a:schemeClr val="accent4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889116" y="2100999"/>
            <a:ext cx="2426400" cy="2426723"/>
            <a:chOff x="953423" y="1486519"/>
            <a:chExt cx="2742292" cy="2228408"/>
          </a:xfrm>
        </p:grpSpPr>
        <p:sp>
          <p:nvSpPr>
            <p:cNvPr id="103" name="Freeform 102"/>
            <p:cNvSpPr/>
            <p:nvPr/>
          </p:nvSpPr>
          <p:spPr>
            <a:xfrm>
              <a:off x="953423" y="1486519"/>
              <a:ext cx="274229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5645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500" dirty="0"/>
            </a:p>
          </p:txBody>
        </p:sp>
        <p:sp>
          <p:nvSpPr>
            <p:cNvPr id="104" name="Oval 103"/>
            <p:cNvSpPr/>
            <p:nvPr/>
          </p:nvSpPr>
          <p:spPr>
            <a:xfrm>
              <a:off x="1508234" y="1924042"/>
              <a:ext cx="1700709" cy="1382568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00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511012" y="3356914"/>
            <a:ext cx="2062800" cy="2061901"/>
            <a:chOff x="953424" y="1486519"/>
            <a:chExt cx="2228412" cy="2228408"/>
          </a:xfrm>
        </p:grpSpPr>
        <p:sp>
          <p:nvSpPr>
            <p:cNvPr id="106" name="Freeform 105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5645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500" dirty="0"/>
            </a:p>
          </p:txBody>
        </p:sp>
        <p:sp>
          <p:nvSpPr>
            <p:cNvPr id="107" name="Oval 106"/>
            <p:cNvSpPr/>
            <p:nvPr/>
          </p:nvSpPr>
          <p:spPr>
            <a:xfrm>
              <a:off x="1335155" y="1868251"/>
              <a:ext cx="1464952" cy="1464946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0" dirty="0"/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6247384" y="4356653"/>
            <a:ext cx="1573200" cy="1573899"/>
            <a:chOff x="953424" y="1486519"/>
            <a:chExt cx="2228412" cy="2228408"/>
          </a:xfrm>
          <a:solidFill>
            <a:srgbClr val="FF3F3F"/>
          </a:solidFill>
        </p:grpSpPr>
        <p:sp>
          <p:nvSpPr>
            <p:cNvPr id="109" name="Freeform 108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5645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500" dirty="0"/>
            </a:p>
          </p:txBody>
        </p:sp>
        <p:sp>
          <p:nvSpPr>
            <p:cNvPr id="110" name="Oval 109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7533021" y="1642289"/>
            <a:ext cx="1540800" cy="1539251"/>
            <a:chOff x="953424" y="1486519"/>
            <a:chExt cx="2228412" cy="2228408"/>
          </a:xfrm>
          <a:solidFill>
            <a:srgbClr val="FFC000"/>
          </a:solidFill>
        </p:grpSpPr>
        <p:sp>
          <p:nvSpPr>
            <p:cNvPr id="112" name="Freeform 11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56459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500" dirty="0"/>
            </a:p>
          </p:txBody>
        </p:sp>
        <p:sp>
          <p:nvSpPr>
            <p:cNvPr id="113" name="Oval 11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00" dirty="0"/>
            </a:p>
          </p:txBody>
        </p:sp>
      </p:grpSp>
      <p:sp>
        <p:nvSpPr>
          <p:cNvPr id="114" name="Arc 113"/>
          <p:cNvSpPr/>
          <p:nvPr/>
        </p:nvSpPr>
        <p:spPr>
          <a:xfrm rot="19051047">
            <a:off x="7206298" y="1350064"/>
            <a:ext cx="2181600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15" name="Arc 114"/>
          <p:cNvSpPr/>
          <p:nvPr/>
        </p:nvSpPr>
        <p:spPr>
          <a:xfrm rot="11931966">
            <a:off x="5617963" y="2727196"/>
            <a:ext cx="1772689" cy="177120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16" name="Arc 115"/>
          <p:cNvSpPr/>
          <p:nvPr/>
        </p:nvSpPr>
        <p:spPr>
          <a:xfrm rot="5691386">
            <a:off x="7373089" y="3654676"/>
            <a:ext cx="2181771" cy="218160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17" name="Freeform 42"/>
          <p:cNvSpPr>
            <a:spLocks noEditPoints="1"/>
          </p:cNvSpPr>
          <p:nvPr/>
        </p:nvSpPr>
        <p:spPr bwMode="auto">
          <a:xfrm>
            <a:off x="6781800" y="2989017"/>
            <a:ext cx="747092" cy="68326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8" name="Freeform 152"/>
          <p:cNvSpPr>
            <a:spLocks noEditPoints="1"/>
          </p:cNvSpPr>
          <p:nvPr/>
        </p:nvSpPr>
        <p:spPr bwMode="auto">
          <a:xfrm>
            <a:off x="8069603" y="2156451"/>
            <a:ext cx="475926" cy="54131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9" name="Freeform 144"/>
          <p:cNvSpPr>
            <a:spLocks noEditPoints="1"/>
          </p:cNvSpPr>
          <p:nvPr/>
        </p:nvSpPr>
        <p:spPr bwMode="auto">
          <a:xfrm>
            <a:off x="6778003" y="4918721"/>
            <a:ext cx="508621" cy="423753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4" name="Group 80"/>
          <p:cNvGrpSpPr/>
          <p:nvPr/>
        </p:nvGrpSpPr>
        <p:grpSpPr>
          <a:xfrm>
            <a:off x="1221936" y="5212091"/>
            <a:ext cx="439200" cy="440328"/>
            <a:chOff x="5205677" y="3279988"/>
            <a:chExt cx="493370" cy="479245"/>
          </a:xfrm>
          <a:solidFill>
            <a:schemeClr val="accent5"/>
          </a:solidFill>
        </p:grpSpPr>
        <p:sp>
          <p:nvSpPr>
            <p:cNvPr id="55" name="Rounded Rectangle 81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56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0" name="Freeform 234"/>
          <p:cNvSpPr>
            <a:spLocks/>
          </p:cNvSpPr>
          <p:nvPr/>
        </p:nvSpPr>
        <p:spPr bwMode="auto">
          <a:xfrm>
            <a:off x="8260103" y="4105280"/>
            <a:ext cx="554400" cy="554735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Основные направления деятельности федерального научного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центра физической культуры и спорта (ВНИИФК)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95"/>
          <p:cNvGrpSpPr/>
          <p:nvPr/>
        </p:nvGrpSpPr>
        <p:grpSpPr>
          <a:xfrm>
            <a:off x="1661136" y="5212092"/>
            <a:ext cx="3977669" cy="822966"/>
            <a:chOff x="1490011" y="1614244"/>
            <a:chExt cx="2828818" cy="617226"/>
          </a:xfrm>
        </p:grpSpPr>
        <p:sp>
          <p:nvSpPr>
            <p:cNvPr id="58" name="Rectangle 96"/>
            <p:cNvSpPr/>
            <p:nvPr/>
          </p:nvSpPr>
          <p:spPr>
            <a:xfrm>
              <a:off x="1501514" y="1625534"/>
              <a:ext cx="2817315" cy="605936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в организации профессиональной переподготовки и повышения квалификации тренеров, инструкторов, методистов, врачей спортивной медицины</a:t>
              </a:r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490011" y="1614244"/>
              <a:ext cx="617422" cy="21352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400" b="1" dirty="0">
                  <a:solidFill>
                    <a:schemeClr val="accent5"/>
                  </a:solidFill>
                  <a:latin typeface="Russia" pitchFamily="34" charset="0"/>
                  <a:cs typeface="Russia" pitchFamily="34" charset="0"/>
                </a:rPr>
                <a:t>Участие</a:t>
              </a:r>
              <a:endParaRPr lang="en-US" sz="1400" b="1" dirty="0">
                <a:solidFill>
                  <a:schemeClr val="accent5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60" name="Рисунок 59" descr="p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262" y="3664050"/>
            <a:ext cx="337925" cy="337925"/>
          </a:xfrm>
          <a:prstGeom prst="rect">
            <a:avLst/>
          </a:prstGeom>
        </p:spPr>
      </p:pic>
      <p:pic>
        <p:nvPicPr>
          <p:cNvPr id="61" name="Рисунок 60" descr="busine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921" y="5256971"/>
            <a:ext cx="328438" cy="328438"/>
          </a:xfrm>
          <a:prstGeom prst="rect">
            <a:avLst/>
          </a:prstGeom>
        </p:spPr>
      </p:pic>
      <p:pic>
        <p:nvPicPr>
          <p:cNvPr id="62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121839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117" name="Group 116"/>
          <p:cNvGrpSpPr/>
          <p:nvPr/>
        </p:nvGrpSpPr>
        <p:grpSpPr>
          <a:xfrm>
            <a:off x="2573099" y="1965952"/>
            <a:ext cx="4801232" cy="4061493"/>
            <a:chOff x="2389846" y="1474462"/>
            <a:chExt cx="4431906" cy="3046120"/>
          </a:xfrm>
        </p:grpSpPr>
        <p:cxnSp>
          <p:nvCxnSpPr>
            <p:cNvPr id="42" name="Straight Connector 41"/>
            <p:cNvCxnSpPr>
              <a:endCxn id="32" idx="4"/>
            </p:cNvCxnSpPr>
            <p:nvPr/>
          </p:nvCxnSpPr>
          <p:spPr>
            <a:xfrm>
              <a:off x="6720856" y="1493813"/>
              <a:ext cx="16158" cy="248955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2480295" y="1715131"/>
              <a:ext cx="152" cy="2805451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2389846" y="1657981"/>
              <a:ext cx="169477" cy="1371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6652275" y="3846207"/>
              <a:ext cx="169477" cy="13716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2480294" y="4520582"/>
              <a:ext cx="2194579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665105" y="1493813"/>
              <a:ext cx="0" cy="302676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653444" y="1474462"/>
              <a:ext cx="2078842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2573101" y="3183192"/>
            <a:ext cx="183600" cy="18288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15" name="Oval 14"/>
          <p:cNvSpPr/>
          <p:nvPr/>
        </p:nvSpPr>
        <p:spPr>
          <a:xfrm>
            <a:off x="2573101" y="4155737"/>
            <a:ext cx="183600" cy="18288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16" name="Oval 15"/>
          <p:cNvSpPr/>
          <p:nvPr/>
        </p:nvSpPr>
        <p:spPr>
          <a:xfrm>
            <a:off x="2573101" y="5128281"/>
            <a:ext cx="183600" cy="18288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25" name="Oval 24"/>
          <p:cNvSpPr/>
          <p:nvPr/>
        </p:nvSpPr>
        <p:spPr>
          <a:xfrm>
            <a:off x="7188046" y="2226551"/>
            <a:ext cx="183600" cy="18288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30" name="Oval 29"/>
          <p:cNvSpPr/>
          <p:nvPr/>
        </p:nvSpPr>
        <p:spPr>
          <a:xfrm>
            <a:off x="7188046" y="3199097"/>
            <a:ext cx="183600" cy="182881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31" name="Oval 30"/>
          <p:cNvSpPr/>
          <p:nvPr/>
        </p:nvSpPr>
        <p:spPr>
          <a:xfrm>
            <a:off x="7188046" y="4171642"/>
            <a:ext cx="183600" cy="182881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87" name="TextBox 86"/>
          <p:cNvSpPr txBox="1"/>
          <p:nvPr/>
        </p:nvSpPr>
        <p:spPr>
          <a:xfrm>
            <a:off x="2925466" y="2137708"/>
            <a:ext cx="2164695" cy="46935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Углубленное медицинское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обследование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990980" y="3137926"/>
            <a:ext cx="1824859" cy="46935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Этапное комплексное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обследование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914036" y="4093773"/>
            <a:ext cx="1901803" cy="26930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Текущее обследование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960315" y="5071729"/>
            <a:ext cx="1581202" cy="66941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Обследование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соревновательной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деятельности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586014" y="2137708"/>
            <a:ext cx="1481816" cy="46935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Психологическое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обследование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539736" y="3137926"/>
            <a:ext cx="1802416" cy="86946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Проведение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восстановительных и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реабилитационных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мероприятий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513181" y="4093773"/>
            <a:ext cx="1691810" cy="26930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Спортивное питание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Структура научно-методического обеспечения подготовки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спортивного резерва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Рисунок 74" descr="Koormsutest_veloergomeetril_2.jpg"/>
          <p:cNvPicPr>
            <a:picLocks noChangeAspect="1"/>
          </p:cNvPicPr>
          <p:nvPr/>
        </p:nvPicPr>
        <p:blipFill>
          <a:blip r:embed="rId3"/>
          <a:srcRect l="59055" r="11811"/>
          <a:stretch>
            <a:fillRect/>
          </a:stretch>
        </p:blipFill>
        <p:spPr>
          <a:xfrm>
            <a:off x="746168" y="2057390"/>
            <a:ext cx="1737934" cy="3977669"/>
          </a:xfrm>
          <a:prstGeom prst="rect">
            <a:avLst/>
          </a:prstGeom>
        </p:spPr>
      </p:pic>
      <p:pic>
        <p:nvPicPr>
          <p:cNvPr id="77" name="Рисунок 76" descr="146_bike_med_3_big.jpg"/>
          <p:cNvPicPr>
            <a:picLocks noChangeAspect="1"/>
          </p:cNvPicPr>
          <p:nvPr/>
        </p:nvPicPr>
        <p:blipFill>
          <a:blip r:embed="rId4"/>
          <a:srcRect l="20941" t="6185" r="54650" b="18554"/>
          <a:stretch>
            <a:fillRect/>
          </a:stretch>
        </p:blipFill>
        <p:spPr>
          <a:xfrm>
            <a:off x="5290658" y="2065857"/>
            <a:ext cx="1719757" cy="3942484"/>
          </a:xfrm>
          <a:prstGeom prst="rect">
            <a:avLst/>
          </a:prstGeom>
        </p:spPr>
      </p:pic>
      <p:pic>
        <p:nvPicPr>
          <p:cNvPr id="80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18378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5" grpId="0" animBg="1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pic>
        <p:nvPicPr>
          <p:cNvPr id="30" name="Рисунок 29" descr="AS_14555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22504" r="22504"/>
          <a:stretch>
            <a:fillRect/>
          </a:stretch>
        </p:blipFill>
        <p:spPr/>
      </p:pic>
      <p:pic>
        <p:nvPicPr>
          <p:cNvPr id="33" name="Рисунок 32" descr="6F979419E263D9EEDFB4A2ACAB31853CF7C19E316461081B34B524B05FBF4ABD.jpg"/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26793" r="26793"/>
          <a:stretch>
            <a:fillRect/>
          </a:stretch>
        </p:blipFill>
        <p:spPr/>
      </p:pic>
      <p:pic>
        <p:nvPicPr>
          <p:cNvPr id="34" name="Рисунок 33" descr="DSC_2261.jpg"/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t="9785" b="9785"/>
          <a:stretch>
            <a:fillRect/>
          </a:stretch>
        </p:blipFill>
        <p:spPr/>
      </p:pic>
      <p:sp>
        <p:nvSpPr>
          <p:cNvPr id="18" name="Rectangular Callout 17"/>
          <p:cNvSpPr/>
          <p:nvPr/>
        </p:nvSpPr>
        <p:spPr>
          <a:xfrm>
            <a:off x="3021317" y="2148832"/>
            <a:ext cx="5349279" cy="1097288"/>
          </a:xfrm>
          <a:prstGeom prst="wedgeRectCallout">
            <a:avLst>
              <a:gd name="adj1" fmla="val -54867"/>
              <a:gd name="adj2" fmla="val -23809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1" name="Rectangular Callout 10"/>
          <p:cNvSpPr/>
          <p:nvPr/>
        </p:nvSpPr>
        <p:spPr>
          <a:xfrm>
            <a:off x="3021317" y="3429000"/>
            <a:ext cx="5349279" cy="1097288"/>
          </a:xfrm>
          <a:prstGeom prst="wedgeRectCallout">
            <a:avLst>
              <a:gd name="adj1" fmla="val -54867"/>
              <a:gd name="adj2" fmla="val -23809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2" name="Rectangular Callout 11"/>
          <p:cNvSpPr/>
          <p:nvPr/>
        </p:nvSpPr>
        <p:spPr>
          <a:xfrm>
            <a:off x="3021317" y="4709169"/>
            <a:ext cx="5349279" cy="1097288"/>
          </a:xfrm>
          <a:prstGeom prst="wedgeRectCallout">
            <a:avLst>
              <a:gd name="adj1" fmla="val -54867"/>
              <a:gd name="adj2" fmla="val -23809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grpSp>
        <p:nvGrpSpPr>
          <p:cNvPr id="5" name="Group 12"/>
          <p:cNvGrpSpPr/>
          <p:nvPr/>
        </p:nvGrpSpPr>
        <p:grpSpPr>
          <a:xfrm>
            <a:off x="3126571" y="2174232"/>
            <a:ext cx="5052097" cy="1045994"/>
            <a:chOff x="2886066" y="1630673"/>
            <a:chExt cx="4663474" cy="784495"/>
          </a:xfrm>
        </p:grpSpPr>
        <p:sp>
          <p:nvSpPr>
            <p:cNvPr id="25" name="Rectangle 24"/>
            <p:cNvSpPr/>
            <p:nvPr/>
          </p:nvSpPr>
          <p:spPr>
            <a:xfrm>
              <a:off x="2886066" y="1630673"/>
              <a:ext cx="473799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accent2"/>
                  </a:solidFill>
                  <a:latin typeface="Russia" pitchFamily="34" charset="0"/>
                  <a:cs typeface="Russia" pitchFamily="34" charset="0"/>
                </a:rPr>
                <a:t>ЭКО</a:t>
              </a:r>
              <a:endParaRPr lang="en-US" sz="1400" b="1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886066" y="1861170"/>
              <a:ext cx="46634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Является базовым мероприятием по контролю за функцио-нальным состоянием спортсмена и уровнем спортивной тренированности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3126571" y="3456932"/>
            <a:ext cx="5052097" cy="830549"/>
            <a:chOff x="2886066" y="1630674"/>
            <a:chExt cx="4663474" cy="622912"/>
          </a:xfrm>
        </p:grpSpPr>
        <p:sp>
          <p:nvSpPr>
            <p:cNvPr id="28" name="Rectangle 27"/>
            <p:cNvSpPr/>
            <p:nvPr/>
          </p:nvSpPr>
          <p:spPr>
            <a:xfrm>
              <a:off x="2886066" y="1630674"/>
              <a:ext cx="473799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accent2"/>
                  </a:solidFill>
                  <a:latin typeface="Russia" pitchFamily="34" charset="0"/>
                  <a:cs typeface="Russia" pitchFamily="34" charset="0"/>
                </a:rPr>
                <a:t>ЭКО</a:t>
              </a:r>
              <a:endParaRPr lang="en-US" sz="1400" b="1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886066" y="1861171"/>
              <a:ext cx="4663474" cy="392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Проводится до и после основных этапов спортивной подготовки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10" name="Group 29"/>
          <p:cNvGrpSpPr/>
          <p:nvPr/>
        </p:nvGrpSpPr>
        <p:grpSpPr>
          <a:xfrm>
            <a:off x="3126571" y="4752333"/>
            <a:ext cx="5052097" cy="830548"/>
            <a:chOff x="2886066" y="1630674"/>
            <a:chExt cx="4663474" cy="622911"/>
          </a:xfrm>
        </p:grpSpPr>
        <p:sp>
          <p:nvSpPr>
            <p:cNvPr id="31" name="Rectangle 30"/>
            <p:cNvSpPr/>
            <p:nvPr/>
          </p:nvSpPr>
          <p:spPr>
            <a:xfrm>
              <a:off x="2886066" y="1630674"/>
              <a:ext cx="473799" cy="230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accent2"/>
                  </a:solidFill>
                  <a:latin typeface="Russia" pitchFamily="34" charset="0"/>
                  <a:cs typeface="Russia" pitchFamily="34" charset="0"/>
                </a:rPr>
                <a:t>ЭКО</a:t>
              </a:r>
              <a:endParaRPr lang="en-US" sz="1400" b="1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886066" y="1861170"/>
              <a:ext cx="4663474" cy="3924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Позволяет корректировать программу спортивной подготовки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22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Этапное комплексное обследование </a:t>
            </a:r>
            <a:r>
              <a:rPr lang="ru-RU" sz="2200" dirty="0">
                <a:solidFill>
                  <a:schemeClr val="accent2"/>
                </a:solidFill>
                <a:latin typeface="Russia" pitchFamily="34" charset="0"/>
                <a:ea typeface="+mj-ea"/>
                <a:cs typeface="Russia" pitchFamily="34" charset="0"/>
              </a:rPr>
              <a:t>(</a:t>
            </a:r>
            <a:r>
              <a:rPr lang="ru-RU" sz="2200" b="1" dirty="0">
                <a:solidFill>
                  <a:schemeClr val="accent2"/>
                </a:solidFill>
                <a:latin typeface="Russia" pitchFamily="34" charset="0"/>
                <a:ea typeface="+mj-ea"/>
                <a:cs typeface="Russia" pitchFamily="34" charset="0"/>
              </a:rPr>
              <a:t>ЭКО</a:t>
            </a:r>
            <a:r>
              <a:rPr lang="ru-RU" sz="2200" dirty="0">
                <a:solidFill>
                  <a:schemeClr val="accent2"/>
                </a:solidFill>
                <a:latin typeface="Russia" pitchFamily="34" charset="0"/>
                <a:ea typeface="+mj-ea"/>
                <a:cs typeface="Russia" pitchFamily="34" charset="0"/>
              </a:rPr>
              <a:t>)</a:t>
            </a:r>
            <a:endParaRPr lang="en-US" sz="2200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1417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710737" y="2065712"/>
            <a:ext cx="3242266" cy="2693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Оценка морфологического статуса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9903" y="1862667"/>
            <a:ext cx="1034201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rPr>
              <a:t>01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710737" y="3385420"/>
            <a:ext cx="3242266" cy="4693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Оценка психологической подготовленности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09903" y="3179233"/>
            <a:ext cx="1114351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rPr>
              <a:t>02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710737" y="4711644"/>
            <a:ext cx="3242266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Определение функциональной подготовленности (аэробной и анаэробной)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9903" y="4495800"/>
            <a:ext cx="1096719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3"/>
                </a:solidFill>
                <a:latin typeface="Russia" pitchFamily="34" charset="0"/>
                <a:cs typeface="Russia" pitchFamily="34" charset="0"/>
              </a:rPr>
              <a:t>03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090918" y="2057390"/>
            <a:ext cx="3214831" cy="2693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Оценка технической подготовленности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076827" y="1862667"/>
            <a:ext cx="1135191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4"/>
                </a:solidFill>
                <a:latin typeface="Russia" pitchFamily="34" charset="0"/>
                <a:cs typeface="Russia" pitchFamily="34" charset="0"/>
              </a:rPr>
              <a:t>04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91889" y="3379539"/>
            <a:ext cx="3214831" cy="4693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Определение специализированных физических качеств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83918" y="3179233"/>
            <a:ext cx="1101527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5"/>
                </a:solidFill>
                <a:latin typeface="Russia" pitchFamily="34" charset="0"/>
                <a:cs typeface="Russia" pitchFamily="34" charset="0"/>
              </a:rPr>
              <a:t>05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091890" y="4706436"/>
            <a:ext cx="3214831" cy="4693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Контроль выполнения тренировочных нагрузок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81256" y="4495800"/>
            <a:ext cx="1136793" cy="1077830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en-US" sz="6300" dirty="0">
                <a:solidFill>
                  <a:schemeClr val="accent6"/>
                </a:solidFill>
                <a:latin typeface="Russia" pitchFamily="34" charset="0"/>
                <a:cs typeface="Russia" pitchFamily="34" charset="0"/>
              </a:rPr>
              <a:t>06</a:t>
            </a:r>
          </a:p>
        </p:txBody>
      </p:sp>
      <p:pic>
        <p:nvPicPr>
          <p:cNvPr id="31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Основные требования к содержанию программ </a:t>
            </a:r>
            <a:r>
              <a:rPr lang="ru-RU" sz="2200" b="1" dirty="0">
                <a:solidFill>
                  <a:schemeClr val="accent2"/>
                </a:solidFill>
                <a:latin typeface="Russia" pitchFamily="34" charset="0"/>
                <a:ea typeface="+mj-ea"/>
                <a:cs typeface="Russia" pitchFamily="34" charset="0"/>
              </a:rPr>
              <a:t>ЭКО</a:t>
            </a:r>
            <a:endParaRPr lang="en-US" sz="2200" b="1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300859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/>
      <p:bldP spid="54" grpId="0"/>
      <p:bldP spid="58" grpId="0"/>
      <p:bldP spid="62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pic>
        <p:nvPicPr>
          <p:cNvPr id="51" name="Рисунок 50" descr="Koormsutest_veloergomeetril_2.jp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22928" r="22928"/>
          <a:stretch>
            <a:fillRect/>
          </a:stretch>
        </p:blipFill>
        <p:spPr/>
      </p:pic>
      <p:pic>
        <p:nvPicPr>
          <p:cNvPr id="52" name="Рисунок 51" descr="-High-Precision-PC90-Handheld-Electronic-Stop-Watch-Digital-Timer-Sports-Counter-Stopwatch-with-Alarm-Calendar.jpg"/>
          <p:cNvPicPr>
            <a:picLocks noGrp="1" noChangeAspect="1"/>
          </p:cNvPicPr>
          <p:nvPr>
            <p:ph type="pic" sz="quarter" idx="21"/>
          </p:nvPr>
        </p:nvPicPr>
        <p:blipFill>
          <a:blip r:embed="rId4"/>
          <a:srcRect l="9353" r="9353"/>
          <a:stretch>
            <a:fillRect/>
          </a:stretch>
        </p:blipFill>
        <p:spPr/>
      </p:pic>
      <p:pic>
        <p:nvPicPr>
          <p:cNvPr id="53" name="Рисунок 52" descr="Mocha_25_6.jpg"/>
          <p:cNvPicPr>
            <a:picLocks noGrp="1" noChangeAspect="1"/>
          </p:cNvPicPr>
          <p:nvPr>
            <p:ph type="pic" sz="quarter" idx="22"/>
          </p:nvPr>
        </p:nvPicPr>
        <p:blipFill>
          <a:blip r:embed="rId5"/>
          <a:srcRect l="3766" r="3766"/>
          <a:stretch>
            <a:fillRect/>
          </a:stretch>
        </p:blipFill>
        <p:spPr/>
      </p:pic>
      <p:pic>
        <p:nvPicPr>
          <p:cNvPr id="54" name="Рисунок 53" descr="slide11797.jpg"/>
          <p:cNvPicPr>
            <a:picLocks noGrp="1" noChangeAspect="1"/>
          </p:cNvPicPr>
          <p:nvPr>
            <p:ph type="pic" sz="quarter" idx="23"/>
          </p:nvPr>
        </p:nvPicPr>
        <p:blipFill>
          <a:blip r:embed="rId6"/>
          <a:srcRect l="19515" r="19515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1290774" y="4443586"/>
            <a:ext cx="1101527" cy="354555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Контроль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0461" y="4443586"/>
            <a:ext cx="897945" cy="354555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Оценка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8021" y="4443586"/>
            <a:ext cx="1258621" cy="354555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Выявление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04054" y="4443586"/>
            <a:ext cx="1542353" cy="354555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Исследование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1182503" y="4305311"/>
            <a:ext cx="1327347" cy="77791"/>
            <a:chOff x="6862878" y="1145840"/>
            <a:chExt cx="313992" cy="89561"/>
          </a:xfrm>
          <a:solidFill>
            <a:schemeClr val="accent1"/>
          </a:solidFill>
        </p:grpSpPr>
        <p:sp>
          <p:nvSpPr>
            <p:cNvPr id="15" name="Freeform 39"/>
            <p:cNvSpPr>
              <a:spLocks/>
            </p:cNvSpPr>
            <p:nvPr/>
          </p:nvSpPr>
          <p:spPr bwMode="auto">
            <a:xfrm>
              <a:off x="6862878" y="1218342"/>
              <a:ext cx="313992" cy="17059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40"/>
            <p:cNvSpPr>
              <a:spLocks/>
            </p:cNvSpPr>
            <p:nvPr/>
          </p:nvSpPr>
          <p:spPr bwMode="auto">
            <a:xfrm>
              <a:off x="6862878" y="1182091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41"/>
            <p:cNvSpPr>
              <a:spLocks/>
            </p:cNvSpPr>
            <p:nvPr/>
          </p:nvSpPr>
          <p:spPr bwMode="auto">
            <a:xfrm>
              <a:off x="6862878" y="1145840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4" name="Group 17"/>
          <p:cNvGrpSpPr/>
          <p:nvPr/>
        </p:nvGrpSpPr>
        <p:grpSpPr>
          <a:xfrm>
            <a:off x="3251084" y="4305311"/>
            <a:ext cx="1327347" cy="77791"/>
            <a:chOff x="6862878" y="1145840"/>
            <a:chExt cx="313992" cy="89561"/>
          </a:xfrm>
          <a:solidFill>
            <a:schemeClr val="accent2"/>
          </a:solidFill>
        </p:grpSpPr>
        <p:sp>
          <p:nvSpPr>
            <p:cNvPr id="19" name="Freeform 39"/>
            <p:cNvSpPr>
              <a:spLocks/>
            </p:cNvSpPr>
            <p:nvPr/>
          </p:nvSpPr>
          <p:spPr bwMode="auto">
            <a:xfrm>
              <a:off x="6862878" y="1218342"/>
              <a:ext cx="313992" cy="17059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40"/>
            <p:cNvSpPr>
              <a:spLocks/>
            </p:cNvSpPr>
            <p:nvPr/>
          </p:nvSpPr>
          <p:spPr bwMode="auto">
            <a:xfrm>
              <a:off x="6862878" y="1182091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41"/>
            <p:cNvSpPr>
              <a:spLocks/>
            </p:cNvSpPr>
            <p:nvPr/>
          </p:nvSpPr>
          <p:spPr bwMode="auto">
            <a:xfrm>
              <a:off x="6862878" y="1145840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8" name="Group 26"/>
          <p:cNvGrpSpPr/>
          <p:nvPr/>
        </p:nvGrpSpPr>
        <p:grpSpPr>
          <a:xfrm>
            <a:off x="5340302" y="4305311"/>
            <a:ext cx="1327347" cy="77791"/>
            <a:chOff x="6862878" y="1145840"/>
            <a:chExt cx="313992" cy="89561"/>
          </a:xfrm>
          <a:solidFill>
            <a:schemeClr val="accent3"/>
          </a:solidFill>
        </p:grpSpPr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6862878" y="1218342"/>
              <a:ext cx="313992" cy="17059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6862878" y="1182091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6862878" y="1145840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oup 30"/>
          <p:cNvGrpSpPr/>
          <p:nvPr/>
        </p:nvGrpSpPr>
        <p:grpSpPr>
          <a:xfrm>
            <a:off x="7408881" y="4305311"/>
            <a:ext cx="1327347" cy="77791"/>
            <a:chOff x="6862878" y="1145840"/>
            <a:chExt cx="313992" cy="89561"/>
          </a:xfrm>
          <a:solidFill>
            <a:schemeClr val="accent4"/>
          </a:solidFill>
        </p:grpSpPr>
        <p:sp>
          <p:nvSpPr>
            <p:cNvPr id="32" name="Freeform 39"/>
            <p:cNvSpPr>
              <a:spLocks/>
            </p:cNvSpPr>
            <p:nvPr/>
          </p:nvSpPr>
          <p:spPr bwMode="auto">
            <a:xfrm>
              <a:off x="6862878" y="1218342"/>
              <a:ext cx="313992" cy="17059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40"/>
            <p:cNvSpPr>
              <a:spLocks/>
            </p:cNvSpPr>
            <p:nvPr/>
          </p:nvSpPr>
          <p:spPr bwMode="auto">
            <a:xfrm>
              <a:off x="6862878" y="1182091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41"/>
            <p:cNvSpPr>
              <a:spLocks/>
            </p:cNvSpPr>
            <p:nvPr/>
          </p:nvSpPr>
          <p:spPr bwMode="auto">
            <a:xfrm>
              <a:off x="6862878" y="1145840"/>
              <a:ext cx="313992" cy="18126"/>
            </a:xfrm>
            <a:custGeom>
              <a:avLst/>
              <a:gdLst>
                <a:gd name="T0" fmla="*/ 248 w 256"/>
                <a:gd name="T1" fmla="*/ 0 h 16"/>
                <a:gd name="T2" fmla="*/ 8 w 256"/>
                <a:gd name="T3" fmla="*/ 0 h 16"/>
                <a:gd name="T4" fmla="*/ 0 w 256"/>
                <a:gd name="T5" fmla="*/ 8 h 16"/>
                <a:gd name="T6" fmla="*/ 8 w 256"/>
                <a:gd name="T7" fmla="*/ 16 h 16"/>
                <a:gd name="T8" fmla="*/ 248 w 256"/>
                <a:gd name="T9" fmla="*/ 16 h 16"/>
                <a:gd name="T10" fmla="*/ 256 w 256"/>
                <a:gd name="T11" fmla="*/ 8 h 16"/>
                <a:gd name="T12" fmla="*/ 248 w 25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">
                  <a:moveTo>
                    <a:pt x="24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248" y="16"/>
                    <a:pt x="248" y="16"/>
                    <a:pt x="248" y="16"/>
                  </a:cubicBezTo>
                  <a:cubicBezTo>
                    <a:pt x="252" y="16"/>
                    <a:pt x="256" y="12"/>
                    <a:pt x="256" y="8"/>
                  </a:cubicBezTo>
                  <a:cubicBezTo>
                    <a:pt x="256" y="4"/>
                    <a:pt x="252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951362" y="4800610"/>
            <a:ext cx="1783093" cy="508443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за функциональным состоянием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028195" y="4800610"/>
            <a:ext cx="1783093" cy="708498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степени воздействия тренировочной нагрузки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05033" y="4800610"/>
            <a:ext cx="1783093" cy="1308662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факторов, лимитирующих выполнение плановых тренировочных нагрузок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81866" y="4789290"/>
            <a:ext cx="1783093" cy="1108608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эффективности процессов восстановления организма спортсмена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3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Текущее обследование спортсменов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63114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70" name="Round Same Side Corner Rectangle 69"/>
          <p:cNvSpPr/>
          <p:nvPr/>
        </p:nvSpPr>
        <p:spPr>
          <a:xfrm rot="10800000">
            <a:off x="936429" y="4343399"/>
            <a:ext cx="1803183" cy="472448"/>
          </a:xfrm>
          <a:prstGeom prst="round2Same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ound Same Side Corner Rectangle 70"/>
          <p:cNvSpPr/>
          <p:nvPr/>
        </p:nvSpPr>
        <p:spPr>
          <a:xfrm rot="10800000">
            <a:off x="3014803" y="4343399"/>
            <a:ext cx="1803183" cy="472448"/>
          </a:xfrm>
          <a:prstGeom prst="round2Same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101"/>
          <p:cNvGrpSpPr/>
          <p:nvPr/>
        </p:nvGrpSpPr>
        <p:grpSpPr>
          <a:xfrm>
            <a:off x="3014799" y="4765050"/>
            <a:ext cx="1803183" cy="980980"/>
            <a:chOff x="2782890" y="3573788"/>
            <a:chExt cx="1664477" cy="685804"/>
          </a:xfrm>
        </p:grpSpPr>
        <p:sp>
          <p:nvSpPr>
            <p:cNvPr id="79" name="Rectangle 78"/>
            <p:cNvSpPr/>
            <p:nvPr/>
          </p:nvSpPr>
          <p:spPr>
            <a:xfrm rot="10800000">
              <a:off x="2782890" y="3573788"/>
              <a:ext cx="1664477" cy="6858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796134" y="3600459"/>
              <a:ext cx="1633880" cy="5809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Обеспечение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специализированными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продуктами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питания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sp>
        <p:nvSpPr>
          <p:cNvPr id="72" name="Round Same Side Corner Rectangle 71"/>
          <p:cNvSpPr/>
          <p:nvPr/>
        </p:nvSpPr>
        <p:spPr>
          <a:xfrm rot="10800000">
            <a:off x="5093177" y="4343399"/>
            <a:ext cx="1803183" cy="472448"/>
          </a:xfrm>
          <a:prstGeom prst="round2Same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ound Same Side Corner Rectangle 72"/>
          <p:cNvSpPr/>
          <p:nvPr/>
        </p:nvSpPr>
        <p:spPr>
          <a:xfrm rot="10800000">
            <a:off x="7171550" y="4343399"/>
            <a:ext cx="1803183" cy="472448"/>
          </a:xfrm>
          <a:prstGeom prst="round2Same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100"/>
          <p:cNvGrpSpPr/>
          <p:nvPr/>
        </p:nvGrpSpPr>
        <p:grpSpPr>
          <a:xfrm>
            <a:off x="936428" y="4765055"/>
            <a:ext cx="1803183" cy="995682"/>
            <a:chOff x="864391" y="3573788"/>
            <a:chExt cx="1664477" cy="685804"/>
          </a:xfrm>
        </p:grpSpPr>
        <p:sp>
          <p:nvSpPr>
            <p:cNvPr id="78" name="Rectangle 77"/>
            <p:cNvSpPr/>
            <p:nvPr/>
          </p:nvSpPr>
          <p:spPr>
            <a:xfrm rot="10800000">
              <a:off x="864391" y="3573788"/>
              <a:ext cx="1664477" cy="6858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060535" y="3600454"/>
              <a:ext cx="1271354" cy="4451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Обеспечение 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лекарственными 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препаратами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11" name="Group 102"/>
          <p:cNvGrpSpPr/>
          <p:nvPr/>
        </p:nvGrpSpPr>
        <p:grpSpPr>
          <a:xfrm>
            <a:off x="5093174" y="4765052"/>
            <a:ext cx="1803183" cy="980986"/>
            <a:chOff x="4701389" y="3573788"/>
            <a:chExt cx="1664477" cy="685804"/>
          </a:xfrm>
        </p:grpSpPr>
        <p:sp>
          <p:nvSpPr>
            <p:cNvPr id="80" name="Rectangle 79"/>
            <p:cNvSpPr/>
            <p:nvPr/>
          </p:nvSpPr>
          <p:spPr>
            <a:xfrm rot="10800000">
              <a:off x="4701389" y="3573788"/>
              <a:ext cx="1664477" cy="6858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038679" y="3600454"/>
              <a:ext cx="1046441" cy="5809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Обеспечение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биологически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активными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добавками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12" name="Group 103"/>
          <p:cNvGrpSpPr/>
          <p:nvPr/>
        </p:nvGrpSpPr>
        <p:grpSpPr>
          <a:xfrm>
            <a:off x="7171549" y="4765052"/>
            <a:ext cx="1803183" cy="980986"/>
            <a:chOff x="6619889" y="3573788"/>
            <a:chExt cx="1664477" cy="685804"/>
          </a:xfrm>
        </p:grpSpPr>
        <p:sp>
          <p:nvSpPr>
            <p:cNvPr id="81" name="Rectangle 80"/>
            <p:cNvSpPr/>
            <p:nvPr/>
          </p:nvSpPr>
          <p:spPr>
            <a:xfrm rot="10800000">
              <a:off x="6619889" y="3573788"/>
              <a:ext cx="1664477" cy="6858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6906312" y="3600454"/>
              <a:ext cx="1170735" cy="5809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Обеспечение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медицинским и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научным</a:t>
              </a:r>
            </a:p>
            <a:p>
              <a:pPr algn="ctr"/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оборудованием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45" name="Рисунок 44" descr="iStock_balls_with_stethoscope.jpg"/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13404" r="13404"/>
          <a:stretch>
            <a:fillRect/>
          </a:stretch>
        </p:blipFill>
        <p:spPr/>
      </p:pic>
      <p:pic>
        <p:nvPicPr>
          <p:cNvPr id="46" name="Рисунок 45" descr="44984_006.jpg"/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28874" r="28874"/>
          <a:stretch>
            <a:fillRect/>
          </a:stretch>
        </p:blipFill>
        <p:spPr/>
      </p:pic>
      <p:pic>
        <p:nvPicPr>
          <p:cNvPr id="47" name="Рисунок 46" descr="Products-MedicinesNHospitalEquipmentsLarge22.jpg"/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l="25105" r="25105"/>
          <a:stretch>
            <a:fillRect/>
          </a:stretch>
        </p:blipFill>
        <p:spPr/>
      </p:pic>
      <p:pic>
        <p:nvPicPr>
          <p:cNvPr id="44" name="Рисунок 43" descr="pic_418.jpg"/>
          <p:cNvPicPr>
            <a:picLocks noGrp="1" noChangeAspect="1"/>
          </p:cNvPicPr>
          <p:nvPr>
            <p:ph type="pic" sz="quarter" idx="19"/>
          </p:nvPr>
        </p:nvPicPr>
        <p:blipFill>
          <a:blip r:embed="rId6"/>
          <a:srcRect l="24808" r="24808"/>
          <a:stretch>
            <a:fillRect/>
          </a:stretch>
        </p:blipFill>
        <p:spPr/>
      </p:pic>
      <p:pic>
        <p:nvPicPr>
          <p:cNvPr id="38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41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Медико-биологическое обеспечение спортивной подготовки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1216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50357" y="2219186"/>
            <a:ext cx="3202643" cy="531551"/>
            <a:chOff x="1490011" y="1614247"/>
            <a:chExt cx="2828818" cy="398664"/>
          </a:xfrm>
        </p:grpSpPr>
        <p:sp>
          <p:nvSpPr>
            <p:cNvPr id="6" name="Rectangle 5"/>
            <p:cNvSpPr/>
            <p:nvPr/>
          </p:nvSpPr>
          <p:spPr>
            <a:xfrm>
              <a:off x="1501514" y="1810933"/>
              <a:ext cx="2817315" cy="20197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за состоянием здоровья спортсменов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90011" y="1614247"/>
              <a:ext cx="2372190" cy="2366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1"/>
                  </a:solidFill>
                  <a:latin typeface="Russia" pitchFamily="34" charset="0"/>
                  <a:cs typeface="Russia" pitchFamily="34" charset="0"/>
                </a:rPr>
                <a:t>Систематический контроль</a:t>
              </a:r>
              <a:endParaRPr lang="en-US" sz="1600" b="1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237648" y="4770752"/>
            <a:ext cx="3241665" cy="499218"/>
            <a:chOff x="5807434" y="3459971"/>
            <a:chExt cx="2992306" cy="374414"/>
          </a:xfrm>
        </p:grpSpPr>
        <p:sp>
          <p:nvSpPr>
            <p:cNvPr id="9" name="TextBox 8"/>
            <p:cNvSpPr txBox="1"/>
            <p:nvPr/>
          </p:nvSpPr>
          <p:spPr>
            <a:xfrm>
              <a:off x="5807434" y="3459971"/>
              <a:ext cx="1176950" cy="2366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6"/>
                  </a:solidFill>
                  <a:latin typeface="Russia" pitchFamily="34" charset="0"/>
                  <a:cs typeface="Russia" pitchFamily="34" charset="0"/>
                </a:rPr>
                <a:t>Проведение</a:t>
              </a:r>
              <a:endParaRPr lang="en-US" sz="1600" b="1" dirty="0">
                <a:solidFill>
                  <a:schemeClr val="accent6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32204" y="3482365"/>
              <a:ext cx="2967536" cy="3520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    медицинской реабилитации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265009" y="4719431"/>
            <a:ext cx="925200" cy="923827"/>
            <a:chOff x="5080620" y="3555280"/>
            <a:chExt cx="692870" cy="692870"/>
          </a:xfrm>
        </p:grpSpPr>
        <p:sp>
          <p:nvSpPr>
            <p:cNvPr id="12" name="Oval 11"/>
            <p:cNvSpPr/>
            <p:nvPr/>
          </p:nvSpPr>
          <p:spPr>
            <a:xfrm>
              <a:off x="5080620" y="3555280"/>
              <a:ext cx="692870" cy="6928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id-ID" dirty="0"/>
            </a:p>
          </p:txBody>
        </p:sp>
        <p:grpSp>
          <p:nvGrpSpPr>
            <p:cNvPr id="13" name="Group 44"/>
            <p:cNvGrpSpPr/>
            <p:nvPr/>
          </p:nvGrpSpPr>
          <p:grpSpPr>
            <a:xfrm>
              <a:off x="5259278" y="3757230"/>
              <a:ext cx="335555" cy="288970"/>
              <a:chOff x="2727325" y="-39687"/>
              <a:chExt cx="1463675" cy="1260475"/>
            </a:xfrm>
            <a:solidFill>
              <a:schemeClr val="bg1"/>
            </a:solidFill>
          </p:grpSpPr>
          <p:sp>
            <p:nvSpPr>
              <p:cNvPr id="14" name="Freeform 20"/>
              <p:cNvSpPr>
                <a:spLocks noEditPoints="1"/>
              </p:cNvSpPr>
              <p:nvPr/>
            </p:nvSpPr>
            <p:spPr bwMode="auto">
              <a:xfrm>
                <a:off x="2727325" y="-39687"/>
                <a:ext cx="1463675" cy="1260475"/>
              </a:xfrm>
              <a:custGeom>
                <a:avLst/>
                <a:gdLst>
                  <a:gd name="T0" fmla="*/ 347 w 390"/>
                  <a:gd name="T1" fmla="*/ 42 h 336"/>
                  <a:gd name="T2" fmla="*/ 195 w 390"/>
                  <a:gd name="T3" fmla="*/ 38 h 336"/>
                  <a:gd name="T4" fmla="*/ 43 w 390"/>
                  <a:gd name="T5" fmla="*/ 42 h 336"/>
                  <a:gd name="T6" fmla="*/ 43 w 390"/>
                  <a:gd name="T7" fmla="*/ 196 h 336"/>
                  <a:gd name="T8" fmla="*/ 170 w 390"/>
                  <a:gd name="T9" fmla="*/ 322 h 336"/>
                  <a:gd name="T10" fmla="*/ 220 w 390"/>
                  <a:gd name="T11" fmla="*/ 322 h 336"/>
                  <a:gd name="T12" fmla="*/ 347 w 390"/>
                  <a:gd name="T13" fmla="*/ 196 h 336"/>
                  <a:gd name="T14" fmla="*/ 347 w 390"/>
                  <a:gd name="T15" fmla="*/ 42 h 336"/>
                  <a:gd name="T16" fmla="*/ 330 w 390"/>
                  <a:gd name="T17" fmla="*/ 180 h 336"/>
                  <a:gd name="T18" fmla="*/ 203 w 390"/>
                  <a:gd name="T19" fmla="*/ 306 h 336"/>
                  <a:gd name="T20" fmla="*/ 187 w 390"/>
                  <a:gd name="T21" fmla="*/ 306 h 336"/>
                  <a:gd name="T22" fmla="*/ 59 w 390"/>
                  <a:gd name="T23" fmla="*/ 180 h 336"/>
                  <a:gd name="T24" fmla="*/ 59 w 390"/>
                  <a:gd name="T25" fmla="*/ 58 h 336"/>
                  <a:gd name="T26" fmla="*/ 179 w 390"/>
                  <a:gd name="T27" fmla="*/ 55 h 336"/>
                  <a:gd name="T28" fmla="*/ 195 w 390"/>
                  <a:gd name="T29" fmla="*/ 70 h 336"/>
                  <a:gd name="T30" fmla="*/ 210 w 390"/>
                  <a:gd name="T31" fmla="*/ 55 h 336"/>
                  <a:gd name="T32" fmla="*/ 330 w 390"/>
                  <a:gd name="T33" fmla="*/ 58 h 336"/>
                  <a:gd name="T34" fmla="*/ 330 w 390"/>
                  <a:gd name="T35" fmla="*/ 18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0" h="336">
                    <a:moveTo>
                      <a:pt x="347" y="42"/>
                    </a:moveTo>
                    <a:cubicBezTo>
                      <a:pt x="305" y="0"/>
                      <a:pt x="238" y="0"/>
                      <a:pt x="195" y="38"/>
                    </a:cubicBezTo>
                    <a:cubicBezTo>
                      <a:pt x="152" y="0"/>
                      <a:pt x="85" y="0"/>
                      <a:pt x="43" y="42"/>
                    </a:cubicBezTo>
                    <a:cubicBezTo>
                      <a:pt x="0" y="84"/>
                      <a:pt x="0" y="154"/>
                      <a:pt x="43" y="196"/>
                    </a:cubicBezTo>
                    <a:cubicBezTo>
                      <a:pt x="55" y="208"/>
                      <a:pt x="170" y="322"/>
                      <a:pt x="170" y="322"/>
                    </a:cubicBezTo>
                    <a:cubicBezTo>
                      <a:pt x="184" y="336"/>
                      <a:pt x="206" y="336"/>
                      <a:pt x="220" y="322"/>
                    </a:cubicBezTo>
                    <a:cubicBezTo>
                      <a:pt x="220" y="322"/>
                      <a:pt x="345" y="198"/>
                      <a:pt x="347" y="196"/>
                    </a:cubicBezTo>
                    <a:cubicBezTo>
                      <a:pt x="390" y="154"/>
                      <a:pt x="390" y="84"/>
                      <a:pt x="347" y="42"/>
                    </a:cubicBezTo>
                    <a:close/>
                    <a:moveTo>
                      <a:pt x="330" y="180"/>
                    </a:moveTo>
                    <a:cubicBezTo>
                      <a:pt x="203" y="306"/>
                      <a:pt x="203" y="306"/>
                      <a:pt x="203" y="306"/>
                    </a:cubicBezTo>
                    <a:cubicBezTo>
                      <a:pt x="199" y="310"/>
                      <a:pt x="191" y="310"/>
                      <a:pt x="187" y="306"/>
                    </a:cubicBezTo>
                    <a:cubicBezTo>
                      <a:pt x="59" y="180"/>
                      <a:pt x="59" y="180"/>
                      <a:pt x="59" y="180"/>
                    </a:cubicBezTo>
                    <a:cubicBezTo>
                      <a:pt x="25" y="146"/>
                      <a:pt x="25" y="92"/>
                      <a:pt x="59" y="58"/>
                    </a:cubicBezTo>
                    <a:cubicBezTo>
                      <a:pt x="92" y="26"/>
                      <a:pt x="145" y="25"/>
                      <a:pt x="179" y="55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45" y="25"/>
                      <a:pt x="298" y="26"/>
                      <a:pt x="330" y="58"/>
                    </a:cubicBezTo>
                    <a:cubicBezTo>
                      <a:pt x="364" y="92"/>
                      <a:pt x="364" y="146"/>
                      <a:pt x="330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/>
              </a:p>
            </p:txBody>
          </p:sp>
          <p:sp>
            <p:nvSpPr>
              <p:cNvPr id="15" name="Freeform 21"/>
              <p:cNvSpPr>
                <a:spLocks/>
              </p:cNvSpPr>
              <p:nvPr/>
            </p:nvSpPr>
            <p:spPr bwMode="auto">
              <a:xfrm>
                <a:off x="2982913" y="215900"/>
                <a:ext cx="206375" cy="201612"/>
              </a:xfrm>
              <a:custGeom>
                <a:avLst/>
                <a:gdLst>
                  <a:gd name="T0" fmla="*/ 49 w 55"/>
                  <a:gd name="T1" fmla="*/ 0 h 54"/>
                  <a:gd name="T2" fmla="*/ 49 w 55"/>
                  <a:gd name="T3" fmla="*/ 0 h 54"/>
                  <a:gd name="T4" fmla="*/ 0 w 55"/>
                  <a:gd name="T5" fmla="*/ 48 h 54"/>
                  <a:gd name="T6" fmla="*/ 0 w 55"/>
                  <a:gd name="T7" fmla="*/ 48 h 54"/>
                  <a:gd name="T8" fmla="*/ 6 w 55"/>
                  <a:gd name="T9" fmla="*/ 54 h 54"/>
                  <a:gd name="T10" fmla="*/ 12 w 55"/>
                  <a:gd name="T11" fmla="*/ 48 h 54"/>
                  <a:gd name="T12" fmla="*/ 12 w 55"/>
                  <a:gd name="T13" fmla="*/ 48 h 54"/>
                  <a:gd name="T14" fmla="*/ 49 w 55"/>
                  <a:gd name="T15" fmla="*/ 11 h 54"/>
                  <a:gd name="T16" fmla="*/ 49 w 55"/>
                  <a:gd name="T17" fmla="*/ 11 h 54"/>
                  <a:gd name="T18" fmla="*/ 55 w 55"/>
                  <a:gd name="T19" fmla="*/ 5 h 54"/>
                  <a:gd name="T20" fmla="*/ 49 w 55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4">
                    <a:moveTo>
                      <a:pt x="49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2"/>
                      <a:pt x="3" y="54"/>
                      <a:pt x="6" y="54"/>
                    </a:cubicBezTo>
                    <a:cubicBezTo>
                      <a:pt x="9" y="54"/>
                      <a:pt x="12" y="52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28"/>
                      <a:pt x="2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2" y="11"/>
                      <a:pt x="55" y="8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/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1749002" y="3495625"/>
            <a:ext cx="3276238" cy="315471"/>
            <a:chOff x="1488814" y="2566744"/>
            <a:chExt cx="2893823" cy="236603"/>
          </a:xfrm>
        </p:grpSpPr>
        <p:sp>
          <p:nvSpPr>
            <p:cNvPr id="17" name="TextBox 16"/>
            <p:cNvSpPr txBox="1"/>
            <p:nvPr/>
          </p:nvSpPr>
          <p:spPr>
            <a:xfrm>
              <a:off x="1488814" y="2566744"/>
              <a:ext cx="724089" cy="2366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2"/>
                  </a:solidFill>
                  <a:latin typeface="Russia" pitchFamily="34" charset="0"/>
                  <a:cs typeface="Russia" pitchFamily="34" charset="0"/>
                </a:rPr>
                <a:t>Оценка</a:t>
              </a:r>
              <a:endParaRPr lang="en-US" sz="1600" b="1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565322" y="2586849"/>
              <a:ext cx="2817315" cy="20197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функционального состояния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813086" y="3439844"/>
            <a:ext cx="925200" cy="9238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 dirty="0"/>
          </a:p>
        </p:txBody>
      </p:sp>
      <p:grpSp>
        <p:nvGrpSpPr>
          <p:cNvPr id="22" name="Group 21"/>
          <p:cNvGrpSpPr/>
          <p:nvPr/>
        </p:nvGrpSpPr>
        <p:grpSpPr>
          <a:xfrm>
            <a:off x="1749003" y="4765541"/>
            <a:ext cx="3203997" cy="315470"/>
            <a:chOff x="1488815" y="3469803"/>
            <a:chExt cx="2830014" cy="236603"/>
          </a:xfrm>
        </p:grpSpPr>
        <p:sp>
          <p:nvSpPr>
            <p:cNvPr id="23" name="TextBox 22"/>
            <p:cNvSpPr txBox="1"/>
            <p:nvPr/>
          </p:nvSpPr>
          <p:spPr>
            <a:xfrm>
              <a:off x="1488815" y="3469803"/>
              <a:ext cx="903907" cy="2366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3">
                      <a:lumMod val="75000"/>
                    </a:schemeClr>
                  </a:solidFill>
                  <a:latin typeface="Russia" pitchFamily="34" charset="0"/>
                  <a:cs typeface="Russia" pitchFamily="34" charset="0"/>
                </a:rPr>
                <a:t>Оказание</a:t>
              </a:r>
              <a:endParaRPr lang="en-US" sz="1600" b="1" dirty="0">
                <a:solidFill>
                  <a:schemeClr val="accent3">
                    <a:lumMod val="7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501514" y="3496102"/>
              <a:ext cx="2817315" cy="201978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медицинской помощи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sp>
        <p:nvSpPr>
          <p:cNvPr id="26" name="Oval 25"/>
          <p:cNvSpPr/>
          <p:nvPr/>
        </p:nvSpPr>
        <p:spPr>
          <a:xfrm>
            <a:off x="813086" y="4719431"/>
            <a:ext cx="925200" cy="9238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 dirty="0"/>
          </a:p>
        </p:txBody>
      </p:sp>
      <p:grpSp>
        <p:nvGrpSpPr>
          <p:cNvPr id="28" name="Group 27"/>
          <p:cNvGrpSpPr/>
          <p:nvPr/>
        </p:nvGrpSpPr>
        <p:grpSpPr>
          <a:xfrm>
            <a:off x="6239591" y="2227496"/>
            <a:ext cx="3288068" cy="315471"/>
            <a:chOff x="5799396" y="1764770"/>
            <a:chExt cx="3035140" cy="236604"/>
          </a:xfrm>
        </p:grpSpPr>
        <p:sp>
          <p:nvSpPr>
            <p:cNvPr id="29" name="TextBox 28"/>
            <p:cNvSpPr txBox="1"/>
            <p:nvPr/>
          </p:nvSpPr>
          <p:spPr>
            <a:xfrm>
              <a:off x="5799396" y="1764770"/>
              <a:ext cx="1613459" cy="236604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4"/>
                  </a:solidFill>
                  <a:latin typeface="Russia" pitchFamily="34" charset="0"/>
                  <a:cs typeface="Russia" pitchFamily="34" charset="0"/>
                </a:rPr>
                <a:t>Психологическое</a:t>
              </a:r>
              <a:endParaRPr lang="en-US" sz="1600" b="1" dirty="0">
                <a:solidFill>
                  <a:schemeClr val="accent4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867000" y="1781813"/>
              <a:ext cx="2967536" cy="201979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              сопровождение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sp>
        <p:nvSpPr>
          <p:cNvPr id="32" name="Oval 31"/>
          <p:cNvSpPr/>
          <p:nvPr/>
        </p:nvSpPr>
        <p:spPr>
          <a:xfrm>
            <a:off x="5256154" y="2160267"/>
            <a:ext cx="925200" cy="9238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 dirty="0"/>
          </a:p>
        </p:txBody>
      </p:sp>
      <p:grpSp>
        <p:nvGrpSpPr>
          <p:cNvPr id="34" name="Group 33"/>
          <p:cNvGrpSpPr/>
          <p:nvPr/>
        </p:nvGrpSpPr>
        <p:grpSpPr>
          <a:xfrm>
            <a:off x="6237646" y="3501504"/>
            <a:ext cx="3241667" cy="494257"/>
            <a:chOff x="5807433" y="2494698"/>
            <a:chExt cx="2992308" cy="370693"/>
          </a:xfrm>
        </p:grpSpPr>
        <p:sp>
          <p:nvSpPr>
            <p:cNvPr id="35" name="TextBox 34"/>
            <p:cNvSpPr txBox="1"/>
            <p:nvPr/>
          </p:nvSpPr>
          <p:spPr>
            <a:xfrm>
              <a:off x="5807433" y="2494698"/>
              <a:ext cx="1450693" cy="23660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ru-RU" sz="1600" b="1" dirty="0">
                  <a:solidFill>
                    <a:schemeClr val="accent5"/>
                  </a:solidFill>
                  <a:latin typeface="Russia" pitchFamily="34" charset="0"/>
                  <a:cs typeface="Russia" pitchFamily="34" charset="0"/>
                </a:rPr>
                <a:t>Использование</a:t>
              </a:r>
              <a:endParaRPr lang="en-US" sz="1600" b="1" dirty="0">
                <a:solidFill>
                  <a:schemeClr val="accent5"/>
                </a:solidFill>
                <a:latin typeface="Russia" pitchFamily="34" charset="0"/>
                <a:cs typeface="Russia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832205" y="2513372"/>
              <a:ext cx="2967536" cy="352019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                                     восстановительных </a:t>
              </a:r>
            </a:p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технологий</a:t>
              </a:r>
              <a:endParaRPr lang="en-US" sz="1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270332" y="3439844"/>
            <a:ext cx="925200" cy="923827"/>
            <a:chOff x="5080620" y="2575524"/>
            <a:chExt cx="692870" cy="692870"/>
          </a:xfrm>
        </p:grpSpPr>
        <p:sp>
          <p:nvSpPr>
            <p:cNvPr id="38" name="Oval 37"/>
            <p:cNvSpPr/>
            <p:nvPr/>
          </p:nvSpPr>
          <p:spPr>
            <a:xfrm>
              <a:off x="5080620" y="2575524"/>
              <a:ext cx="692870" cy="69287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id-ID" dirty="0"/>
            </a:p>
          </p:txBody>
        </p:sp>
        <p:sp>
          <p:nvSpPr>
            <p:cNvPr id="39" name="Freeform 112"/>
            <p:cNvSpPr>
              <a:spLocks noEditPoints="1"/>
            </p:cNvSpPr>
            <p:nvPr/>
          </p:nvSpPr>
          <p:spPr bwMode="auto">
            <a:xfrm rot="10800000">
              <a:off x="5274380" y="2767178"/>
              <a:ext cx="305351" cy="309563"/>
            </a:xfrm>
            <a:custGeom>
              <a:avLst/>
              <a:gdLst/>
              <a:ahLst/>
              <a:cxnLst>
                <a:cxn ang="0">
                  <a:pos x="26" y="55"/>
                </a:cxn>
                <a:cxn ang="0">
                  <a:pos x="14" y="67"/>
                </a:cxn>
                <a:cxn ang="0">
                  <a:pos x="13" y="68"/>
                </a:cxn>
                <a:cxn ang="0">
                  <a:pos x="12" y="67"/>
                </a:cxn>
                <a:cxn ang="0">
                  <a:pos x="0" y="55"/>
                </a:cxn>
                <a:cxn ang="0">
                  <a:pos x="0" y="54"/>
                </a:cxn>
                <a:cxn ang="0">
                  <a:pos x="1" y="53"/>
                </a:cxn>
                <a:cxn ang="0">
                  <a:pos x="8" y="53"/>
                </a:cxn>
                <a:cxn ang="0">
                  <a:pos x="8" y="1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18" y="1"/>
                </a:cxn>
                <a:cxn ang="0">
                  <a:pos x="18" y="53"/>
                </a:cxn>
                <a:cxn ang="0">
                  <a:pos x="25" y="53"/>
                </a:cxn>
                <a:cxn ang="0">
                  <a:pos x="27" y="54"/>
                </a:cxn>
                <a:cxn ang="0">
                  <a:pos x="26" y="55"/>
                </a:cxn>
                <a:cxn ang="0">
                  <a:pos x="67" y="8"/>
                </a:cxn>
                <a:cxn ang="0">
                  <a:pos x="66" y="9"/>
                </a:cxn>
                <a:cxn ang="0">
                  <a:pos x="34" y="9"/>
                </a:cxn>
                <a:cxn ang="0">
                  <a:pos x="33" y="8"/>
                </a:cxn>
                <a:cxn ang="0">
                  <a:pos x="33" y="1"/>
                </a:cxn>
                <a:cxn ang="0">
                  <a:pos x="34" y="0"/>
                </a:cxn>
                <a:cxn ang="0">
                  <a:pos x="66" y="0"/>
                </a:cxn>
                <a:cxn ang="0">
                  <a:pos x="67" y="1"/>
                </a:cxn>
                <a:cxn ang="0">
                  <a:pos x="67" y="8"/>
                </a:cxn>
                <a:cxn ang="0">
                  <a:pos x="60" y="28"/>
                </a:cxn>
                <a:cxn ang="0">
                  <a:pos x="58" y="29"/>
                </a:cxn>
                <a:cxn ang="0">
                  <a:pos x="34" y="29"/>
                </a:cxn>
                <a:cxn ang="0">
                  <a:pos x="33" y="28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58" y="19"/>
                </a:cxn>
                <a:cxn ang="0">
                  <a:pos x="60" y="20"/>
                </a:cxn>
                <a:cxn ang="0">
                  <a:pos x="60" y="28"/>
                </a:cxn>
                <a:cxn ang="0">
                  <a:pos x="52" y="47"/>
                </a:cxn>
                <a:cxn ang="0">
                  <a:pos x="51" y="48"/>
                </a:cxn>
                <a:cxn ang="0">
                  <a:pos x="34" y="48"/>
                </a:cxn>
                <a:cxn ang="0">
                  <a:pos x="33" y="47"/>
                </a:cxn>
                <a:cxn ang="0">
                  <a:pos x="33" y="40"/>
                </a:cxn>
                <a:cxn ang="0">
                  <a:pos x="34" y="39"/>
                </a:cxn>
                <a:cxn ang="0">
                  <a:pos x="51" y="39"/>
                </a:cxn>
                <a:cxn ang="0">
                  <a:pos x="52" y="40"/>
                </a:cxn>
                <a:cxn ang="0">
                  <a:pos x="52" y="47"/>
                </a:cxn>
                <a:cxn ang="0">
                  <a:pos x="45" y="67"/>
                </a:cxn>
                <a:cxn ang="0">
                  <a:pos x="44" y="68"/>
                </a:cxn>
                <a:cxn ang="0">
                  <a:pos x="34" y="68"/>
                </a:cxn>
                <a:cxn ang="0">
                  <a:pos x="33" y="67"/>
                </a:cxn>
                <a:cxn ang="0">
                  <a:pos x="33" y="59"/>
                </a:cxn>
                <a:cxn ang="0">
                  <a:pos x="34" y="58"/>
                </a:cxn>
                <a:cxn ang="0">
                  <a:pos x="44" y="58"/>
                </a:cxn>
                <a:cxn ang="0">
                  <a:pos x="45" y="59"/>
                </a:cxn>
                <a:cxn ang="0">
                  <a:pos x="45" y="67"/>
                </a:cxn>
              </a:cxnLst>
              <a:rect l="0" t="0" r="r" b="b"/>
              <a:pathLst>
                <a:path w="67" h="68">
                  <a:moveTo>
                    <a:pt x="26" y="55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4" y="68"/>
                    <a:pt x="14" y="68"/>
                    <a:pt x="13" y="68"/>
                  </a:cubicBezTo>
                  <a:cubicBezTo>
                    <a:pt x="13" y="68"/>
                    <a:pt x="13" y="68"/>
                    <a:pt x="12" y="6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3"/>
                    <a:pt x="27" y="54"/>
                    <a:pt x="27" y="54"/>
                  </a:cubicBezTo>
                  <a:cubicBezTo>
                    <a:pt x="27" y="55"/>
                    <a:pt x="27" y="55"/>
                    <a:pt x="26" y="55"/>
                  </a:cubicBezTo>
                  <a:close/>
                  <a:moveTo>
                    <a:pt x="67" y="8"/>
                  </a:moveTo>
                  <a:cubicBezTo>
                    <a:pt x="67" y="9"/>
                    <a:pt x="66" y="9"/>
                    <a:pt x="66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8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7" y="0"/>
                    <a:pt x="67" y="1"/>
                  </a:cubicBezTo>
                  <a:lnTo>
                    <a:pt x="67" y="8"/>
                  </a:lnTo>
                  <a:close/>
                  <a:moveTo>
                    <a:pt x="60" y="28"/>
                  </a:moveTo>
                  <a:cubicBezTo>
                    <a:pt x="60" y="28"/>
                    <a:pt x="59" y="29"/>
                    <a:pt x="58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8"/>
                    <a:pt x="33" y="2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4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60" y="20"/>
                    <a:pt x="60" y="20"/>
                  </a:cubicBezTo>
                  <a:lnTo>
                    <a:pt x="60" y="28"/>
                  </a:lnTo>
                  <a:close/>
                  <a:moveTo>
                    <a:pt x="52" y="47"/>
                  </a:moveTo>
                  <a:cubicBezTo>
                    <a:pt x="52" y="48"/>
                    <a:pt x="52" y="48"/>
                    <a:pt x="51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3" y="48"/>
                    <a:pt x="33" y="48"/>
                    <a:pt x="33" y="47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4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2" y="39"/>
                    <a:pt x="52" y="39"/>
                    <a:pt x="52" y="40"/>
                  </a:cubicBezTo>
                  <a:lnTo>
                    <a:pt x="52" y="47"/>
                  </a:lnTo>
                  <a:close/>
                  <a:moveTo>
                    <a:pt x="45" y="67"/>
                  </a:moveTo>
                  <a:cubicBezTo>
                    <a:pt x="45" y="67"/>
                    <a:pt x="44" y="68"/>
                    <a:pt x="44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3" y="68"/>
                    <a:pt x="33" y="67"/>
                    <a:pt x="33" y="6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8"/>
                    <a:pt x="34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8"/>
                    <a:pt x="45" y="59"/>
                    <a:pt x="45" y="59"/>
                  </a:cubicBezTo>
                  <a:lnTo>
                    <a:pt x="45" y="6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1" name="Oval 40"/>
          <p:cNvSpPr/>
          <p:nvPr/>
        </p:nvSpPr>
        <p:spPr>
          <a:xfrm>
            <a:off x="813086" y="2160267"/>
            <a:ext cx="925200" cy="9238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 dirty="0"/>
          </a:p>
        </p:txBody>
      </p:sp>
      <p:pic>
        <p:nvPicPr>
          <p:cNvPr id="43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44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Медицинское обеспечение спортивной подготовки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 descr="ti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28" y="2355566"/>
            <a:ext cx="513136" cy="513136"/>
          </a:xfrm>
          <a:prstGeom prst="rect">
            <a:avLst/>
          </a:prstGeom>
        </p:spPr>
      </p:pic>
      <p:pic>
        <p:nvPicPr>
          <p:cNvPr id="50" name="Рисунок 49" descr="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930" y="3631760"/>
            <a:ext cx="513136" cy="513136"/>
          </a:xfrm>
          <a:prstGeom prst="rect">
            <a:avLst/>
          </a:prstGeom>
        </p:spPr>
      </p:pic>
      <p:pic>
        <p:nvPicPr>
          <p:cNvPr id="51" name="Рисунок 50" descr="medical (1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8032" y="2331711"/>
            <a:ext cx="562563" cy="562563"/>
          </a:xfrm>
          <a:prstGeom prst="rect">
            <a:avLst/>
          </a:prstGeom>
        </p:spPr>
      </p:pic>
      <p:pic>
        <p:nvPicPr>
          <p:cNvPr id="52" name="Рисунок 51" descr="medic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7137" y="4913918"/>
            <a:ext cx="548644" cy="5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29357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pic>
        <p:nvPicPr>
          <p:cNvPr id="81" name="Рисунок 80" descr="титл_2.jpg"/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12506" r="12506"/>
          <a:stretch>
            <a:fillRect/>
          </a:stretch>
        </p:blipFill>
        <p:spPr>
          <a:xfrm>
            <a:off x="3317875" y="1965325"/>
            <a:ext cx="4000500" cy="4002088"/>
          </a:xfrm>
        </p:spPr>
      </p:pic>
      <p:sp>
        <p:nvSpPr>
          <p:cNvPr id="12" name="Oval 11"/>
          <p:cNvSpPr/>
          <p:nvPr/>
        </p:nvSpPr>
        <p:spPr>
          <a:xfrm>
            <a:off x="3480404" y="2286001"/>
            <a:ext cx="781200" cy="7823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436872" y="2299649"/>
            <a:ext cx="781200" cy="782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65044" y="3600417"/>
            <a:ext cx="781200" cy="782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900374" y="3614065"/>
            <a:ext cx="781200" cy="782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473580" y="4952632"/>
            <a:ext cx="781200" cy="782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6435899" y="4960950"/>
            <a:ext cx="781200" cy="7823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483261" y="2191550"/>
            <a:ext cx="167104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Спортивных школах и школах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945426" y="3527757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Детско-юношеских спортивных школах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46099" y="5008100"/>
            <a:ext cx="213321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Специализированных детско-юношеских спортивных школах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09180" y="2191550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Центрах спортивной подготовки региона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75331" y="3527757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Центрах олимпийской подготовки региона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09180" y="5008100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Училищах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8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Создание инфраструктуры организации и проведение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научно-методического, медицинского и медико-биологического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обеспечения подготовки спортивного резерва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792451" y="1371585"/>
            <a:ext cx="817251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Placeholder 2"/>
          <p:cNvSpPr>
            <a:spLocks noGrp="1"/>
          </p:cNvSpPr>
          <p:nvPr>
            <p:ph type="body" sz="half" idx="2"/>
          </p:nvPr>
        </p:nvSpPr>
        <p:spPr>
          <a:xfrm>
            <a:off x="1112492" y="1508746"/>
            <a:ext cx="8308555" cy="267661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1400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Создание отделов научно-методического, </a:t>
            </a:r>
          </a:p>
          <a:p>
            <a:pPr algn="ctr">
              <a:spcBef>
                <a:spcPts val="0"/>
              </a:spcBef>
            </a:pPr>
            <a:r>
              <a:rPr lang="ru-RU" sz="1400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медицинского и медико-биологического обеспечения в:</a:t>
            </a:r>
            <a:endParaRPr lang="en-US" sz="1400" b="0" dirty="0">
              <a:solidFill>
                <a:schemeClr val="bg2">
                  <a:lumMod val="50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83" name="Рисунок 82" descr="buildin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138" y="2410351"/>
            <a:ext cx="513136" cy="513136"/>
          </a:xfrm>
          <a:prstGeom prst="rect">
            <a:avLst/>
          </a:prstGeom>
        </p:spPr>
      </p:pic>
      <p:pic>
        <p:nvPicPr>
          <p:cNvPr id="84" name="Рисунок 83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2746" y="3747213"/>
            <a:ext cx="513136" cy="513136"/>
          </a:xfrm>
          <a:prstGeom prst="rect">
            <a:avLst/>
          </a:prstGeom>
        </p:spPr>
      </p:pic>
      <p:pic>
        <p:nvPicPr>
          <p:cNvPr id="85" name="Рисунок 84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66" y="5089562"/>
            <a:ext cx="513136" cy="513136"/>
          </a:xfrm>
          <a:prstGeom prst="rect">
            <a:avLst/>
          </a:prstGeom>
        </p:spPr>
      </p:pic>
      <p:pic>
        <p:nvPicPr>
          <p:cNvPr id="86" name="Рисунок 85" descr="buildin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986" y="2454243"/>
            <a:ext cx="513136" cy="513136"/>
          </a:xfrm>
          <a:prstGeom prst="rect">
            <a:avLst/>
          </a:prstGeom>
        </p:spPr>
      </p:pic>
      <p:pic>
        <p:nvPicPr>
          <p:cNvPr id="87" name="Рисунок 86" descr="symb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1739" y="3719021"/>
            <a:ext cx="548644" cy="548644"/>
          </a:xfrm>
          <a:prstGeom prst="rect">
            <a:avLst/>
          </a:prstGeom>
        </p:spPr>
      </p:pic>
      <p:pic>
        <p:nvPicPr>
          <p:cNvPr id="88" name="Рисунок 87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6987" y="5096877"/>
            <a:ext cx="513136" cy="513136"/>
          </a:xfrm>
          <a:prstGeom prst="rect">
            <a:avLst/>
          </a:prstGeom>
        </p:spPr>
      </p:pic>
      <p:pic>
        <p:nvPicPr>
          <p:cNvPr id="8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80218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500">
        <p15:prstTrans prst="curtains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kmxzja3iUP8.jpg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871" r="1871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232E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4530" tIns="107265" rIns="214530" bIns="107265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112494" y="4114807"/>
            <a:ext cx="5486438" cy="1400995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в соответствии с приказом №999 Министерства  спорта РФ научно-методическое, медицинское и медико-биологическое обеспечение подготовки спортивного резерва проводится на всех этапах и во всех организациях спортивной подготовки, которые должны стать заказчиками этих услуг, в том числе для учреждений и подразделений спортивной медицины.</a:t>
            </a:r>
            <a:endParaRPr lang="en-US" sz="14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" name="Rectangle 30"/>
          <p:cNvSpPr/>
          <p:nvPr/>
        </p:nvSpPr>
        <p:spPr>
          <a:xfrm>
            <a:off x="1182346" y="-7550"/>
            <a:ext cx="59905" cy="3665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2" name="Rectangle 21"/>
          <p:cNvSpPr/>
          <p:nvPr/>
        </p:nvSpPr>
        <p:spPr>
          <a:xfrm flipH="1">
            <a:off x="6324610" y="5342845"/>
            <a:ext cx="78183" cy="3030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085149" y="3589940"/>
            <a:ext cx="1877380" cy="662332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ru-RU" sz="3600" b="1" dirty="0">
                <a:solidFill>
                  <a:schemeClr val="accent4"/>
                </a:solidFill>
                <a:latin typeface="Russia" pitchFamily="34" charset="0"/>
                <a:ea typeface="Roboto" panose="02000000000000000000" pitchFamily="2" charset="0"/>
                <a:cs typeface="Russia" pitchFamily="34" charset="0"/>
              </a:rPr>
              <a:t>ВЫВОД:</a:t>
            </a:r>
            <a:endParaRPr lang="en-US" sz="3600" b="1" dirty="0">
              <a:solidFill>
                <a:schemeClr val="accent4"/>
              </a:solidFill>
              <a:latin typeface="Russia" pitchFamily="34" charset="0"/>
              <a:ea typeface="Roboto" panose="02000000000000000000" pitchFamily="2" charset="0"/>
              <a:cs typeface="Russia" pitchFamily="34" charset="0"/>
            </a:endParaRPr>
          </a:p>
        </p:txBody>
      </p:sp>
      <p:pic>
        <p:nvPicPr>
          <p:cNvPr id="3074" name="Picture 2" descr="C:\Users\Global\Desktop\спорт преза\вниифк_2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67830" y="274298"/>
            <a:ext cx="838170" cy="557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9837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 advAuto="500"/>
      <p:bldP spid="11" grpId="0" animBg="1"/>
      <p:bldP spid="12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78069" y="2743195"/>
            <a:ext cx="1647805" cy="900247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Научно-методическое обеспечение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47695" y="548619"/>
            <a:ext cx="8308555" cy="463082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Региональная модель проведения подготовки  </a:t>
            </a:r>
          </a:p>
          <a:p>
            <a:pPr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спортивного резерва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3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716601" y="2081920"/>
            <a:ext cx="2263157" cy="2263157"/>
          </a:xfrm>
          <a:prstGeom prst="ellipse">
            <a:avLst/>
          </a:prstGeom>
          <a:gradFill flip="none" rotWithShape="1">
            <a:gsLst>
              <a:gs pos="58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901631" y="2266951"/>
            <a:ext cx="1893098" cy="1893096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828673" y="2081920"/>
            <a:ext cx="2263157" cy="2263157"/>
          </a:xfrm>
          <a:prstGeom prst="ellipse">
            <a:avLst/>
          </a:prstGeom>
          <a:gradFill flip="none" rotWithShape="1">
            <a:gsLst>
              <a:gs pos="60000">
                <a:schemeClr val="bg2">
                  <a:lumMod val="50000"/>
                </a:schemeClr>
              </a:gs>
              <a:gs pos="74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3992873" y="2246120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5927681" y="2081920"/>
            <a:ext cx="2263157" cy="2263157"/>
          </a:xfrm>
          <a:prstGeom prst="ellipse">
            <a:avLst/>
          </a:prstGeom>
          <a:gradFill flip="none" rotWithShape="1">
            <a:gsLst>
              <a:gs pos="58000">
                <a:schemeClr val="accent5">
                  <a:lumMod val="60000"/>
                  <a:lumOff val="40000"/>
                </a:schemeClr>
              </a:gs>
              <a:gs pos="68000">
                <a:schemeClr val="accent5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6091881" y="2246120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779658" y="3899903"/>
            <a:ext cx="2263157" cy="2263157"/>
          </a:xfrm>
          <a:prstGeom prst="ellipse">
            <a:avLst/>
          </a:prstGeom>
          <a:gradFill flip="none" rotWithShape="1">
            <a:gsLst>
              <a:gs pos="65000">
                <a:schemeClr val="accent4">
                  <a:lumMod val="60000"/>
                  <a:lumOff val="40000"/>
                </a:schemeClr>
              </a:gs>
              <a:gs pos="72000">
                <a:schemeClr val="accent4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2943858" y="4064103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886570" y="3899903"/>
            <a:ext cx="2263157" cy="2263157"/>
          </a:xfrm>
          <a:prstGeom prst="ellipse">
            <a:avLst/>
          </a:prstGeom>
          <a:gradFill flip="none" rotWithShape="1">
            <a:gsLst>
              <a:gs pos="61000">
                <a:schemeClr val="accent2">
                  <a:lumMod val="40000"/>
                  <a:lumOff val="60000"/>
                </a:schemeClr>
              </a:gs>
              <a:gs pos="69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5050770" y="4064103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854477" y="2701434"/>
            <a:ext cx="1987403" cy="1024126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Проведение тренировочного и соревновательного процесса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25440" y="2940148"/>
            <a:ext cx="1867638" cy="550151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Медицинское обеспечение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65006" y="2963429"/>
            <a:ext cx="1790489" cy="500137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Спортивная подготовка резерва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98034" y="4637911"/>
            <a:ext cx="1840227" cy="787139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Медико-биологическое обеспечение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7" name="Rectangle 19"/>
          <p:cNvSpPr/>
          <p:nvPr/>
        </p:nvSpPr>
        <p:spPr>
          <a:xfrm>
            <a:off x="2991122" y="4637911"/>
            <a:ext cx="1840227" cy="787139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Научно-методическое обеспечение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707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7995"/>
          </a:xfrm>
          <a:prstGeom prst="rect">
            <a:avLst/>
          </a:prstGeom>
        </p:spPr>
      </p:pic>
      <p:sp>
        <p:nvSpPr>
          <p:cNvPr id="78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Организация научно-методического и медико-биологического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обеспечения подготовки спортивного резерва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314593" y="1495486"/>
            <a:ext cx="5063484" cy="5063484"/>
          </a:xfrm>
          <a:prstGeom prst="ellipse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Овал 34"/>
          <p:cNvSpPr/>
          <p:nvPr/>
        </p:nvSpPr>
        <p:spPr>
          <a:xfrm>
            <a:off x="3214703" y="1401191"/>
            <a:ext cx="5263264" cy="5252074"/>
          </a:xfrm>
          <a:prstGeom prst="ellipse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Oval 12"/>
          <p:cNvSpPr/>
          <p:nvPr/>
        </p:nvSpPr>
        <p:spPr>
          <a:xfrm>
            <a:off x="4243751" y="2480432"/>
            <a:ext cx="3077226" cy="308166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65000">
                <a:schemeClr val="accent6">
                  <a:lumMod val="75000"/>
                </a:schemeClr>
              </a:gs>
              <a:gs pos="9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Овал 31"/>
          <p:cNvSpPr/>
          <p:nvPr/>
        </p:nvSpPr>
        <p:spPr>
          <a:xfrm>
            <a:off x="3127254" y="1313926"/>
            <a:ext cx="5438163" cy="5426605"/>
          </a:xfrm>
          <a:prstGeom prst="ellipse">
            <a:avLst/>
          </a:prstGeom>
          <a:noFill/>
          <a:ln w="1905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val 11"/>
          <p:cNvSpPr/>
          <p:nvPr/>
        </p:nvSpPr>
        <p:spPr>
          <a:xfrm>
            <a:off x="3480515" y="1993826"/>
            <a:ext cx="1436006" cy="1438079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750055" y="1994023"/>
            <a:ext cx="1436006" cy="1438079"/>
          </a:xfrm>
          <a:prstGeom prst="ellips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7062907" y="3763587"/>
            <a:ext cx="1436006" cy="1438079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177858" y="3763587"/>
            <a:ext cx="1436006" cy="143807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130670" y="5137397"/>
            <a:ext cx="1436006" cy="143807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965825" y="5136893"/>
            <a:ext cx="1436006" cy="14380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12"/>
          <p:cNvSpPr/>
          <p:nvPr/>
        </p:nvSpPr>
        <p:spPr>
          <a:xfrm>
            <a:off x="5082727" y="1274787"/>
            <a:ext cx="1436006" cy="1438079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6945386" y="4201331"/>
            <a:ext cx="167104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Организация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спортивного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питания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17221" y="5670398"/>
            <a:ext cx="2133213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Восстановительные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технологии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362900" y="2435864"/>
            <a:ext cx="167104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Определение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функциональной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подготовленности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060337" y="4302599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Психологическое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сопровождение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012350" y="5671267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Лекарственное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обеспечение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82" name="Text Placeholder 2"/>
          <p:cNvSpPr>
            <a:spLocks noGrp="1"/>
          </p:cNvSpPr>
          <p:nvPr>
            <p:ph type="body" sz="half" idx="2"/>
          </p:nvPr>
        </p:nvSpPr>
        <p:spPr>
          <a:xfrm>
            <a:off x="4652793" y="3884801"/>
            <a:ext cx="2331737" cy="264821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1400" b="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Отделение (отдел)</a:t>
            </a:r>
          </a:p>
          <a:p>
            <a:pPr algn="ctr">
              <a:spcBef>
                <a:spcPts val="0"/>
              </a:spcBef>
            </a:pPr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Научно-методического и медико-биологического обеспечения ЦСП, ЦОП, УОР</a:t>
            </a:r>
            <a:endParaRPr lang="en-US" sz="1400" b="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632534" y="2528198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Спортивный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отбор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85357" y="1715955"/>
            <a:ext cx="167104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Оценка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 физических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качеств</a:t>
            </a:r>
            <a:endParaRPr lang="en-US" sz="12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36" name="Rounded Rectangle 175"/>
          <p:cNvSpPr/>
          <p:nvPr/>
        </p:nvSpPr>
        <p:spPr>
          <a:xfrm>
            <a:off x="1798297" y="2081089"/>
            <a:ext cx="622903" cy="6389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7" name="Rounded Rectangle 175"/>
          <p:cNvSpPr/>
          <p:nvPr/>
        </p:nvSpPr>
        <p:spPr>
          <a:xfrm>
            <a:off x="1798297" y="3327096"/>
            <a:ext cx="622903" cy="63899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8" name="Rounded Rectangle 175"/>
          <p:cNvSpPr/>
          <p:nvPr/>
        </p:nvSpPr>
        <p:spPr>
          <a:xfrm>
            <a:off x="1798297" y="4573100"/>
            <a:ext cx="622903" cy="63899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cxnSp>
        <p:nvCxnSpPr>
          <p:cNvPr id="5" name="Соединительная линия уступом 4"/>
          <p:cNvCxnSpPr>
            <a:stCxn id="36" idx="3"/>
          </p:cNvCxnSpPr>
          <p:nvPr/>
        </p:nvCxnSpPr>
        <p:spPr>
          <a:xfrm>
            <a:off x="2421200" y="2400586"/>
            <a:ext cx="1008298" cy="839244"/>
          </a:xfrm>
          <a:prstGeom prst="bentConnector3">
            <a:avLst>
              <a:gd name="adj1" fmla="val 50000"/>
            </a:avLst>
          </a:prstGeom>
          <a:ln w="6350"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37" idx="3"/>
          </p:cNvCxnSpPr>
          <p:nvPr/>
        </p:nvCxnSpPr>
        <p:spPr>
          <a:xfrm flipV="1">
            <a:off x="2421200" y="3646592"/>
            <a:ext cx="742486" cy="1"/>
          </a:xfrm>
          <a:prstGeom prst="bentConnector3">
            <a:avLst/>
          </a:prstGeom>
          <a:ln w="6350">
            <a:solidFill>
              <a:schemeClr val="accent5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38" idx="3"/>
            <a:endCxn id="35" idx="2"/>
          </p:cNvCxnSpPr>
          <p:nvPr/>
        </p:nvCxnSpPr>
        <p:spPr>
          <a:xfrm flipV="1">
            <a:off x="2421200" y="4027228"/>
            <a:ext cx="793503" cy="865369"/>
          </a:xfrm>
          <a:prstGeom prst="bentConnector3">
            <a:avLst/>
          </a:prstGeom>
          <a:ln w="6350">
            <a:solidFill>
              <a:schemeClr val="accent3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862504" y="2280251"/>
            <a:ext cx="488553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ЦСП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62504" y="3523481"/>
            <a:ext cx="488553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ЦСП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2504" y="4769485"/>
            <a:ext cx="488553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ЦОП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41692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500">
        <p15:prstTrans prst="curtains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93" descr="5.jpg"/>
          <p:cNvPicPr>
            <a:picLocks noChangeAspect="1"/>
          </p:cNvPicPr>
          <p:nvPr/>
        </p:nvPicPr>
        <p:blipFill>
          <a:blip r:embed="rId2"/>
          <a:srcRect r="21277"/>
          <a:stretch>
            <a:fillRect/>
          </a:stretch>
        </p:blipFill>
        <p:spPr>
          <a:xfrm>
            <a:off x="3" y="0"/>
            <a:ext cx="9922557" cy="6858000"/>
          </a:xfrm>
          <a:prstGeom prst="rect">
            <a:avLst/>
          </a:prstGeom>
        </p:spPr>
      </p:pic>
      <p:pic>
        <p:nvPicPr>
          <p:cNvPr id="69" name="Рисунок 6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69479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4655820" y="1508746"/>
            <a:ext cx="5255115" cy="1163809"/>
            <a:chOff x="5005385" y="1005425"/>
            <a:chExt cx="4143168" cy="872857"/>
          </a:xfrm>
        </p:grpSpPr>
        <p:sp>
          <p:nvSpPr>
            <p:cNvPr id="5" name="Rectangle 4"/>
            <p:cNvSpPr/>
            <p:nvPr/>
          </p:nvSpPr>
          <p:spPr>
            <a:xfrm rot="10800000" flipH="1">
              <a:off x="8274747" y="1200789"/>
              <a:ext cx="873806" cy="6774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/>
            <p:cNvGrpSpPr/>
            <p:nvPr/>
          </p:nvGrpSpPr>
          <p:grpSpPr>
            <a:xfrm flipH="1">
              <a:off x="5005385" y="1005425"/>
              <a:ext cx="3520956" cy="872857"/>
              <a:chOff x="712330" y="1117961"/>
              <a:chExt cx="4030913" cy="872857"/>
            </a:xfrm>
          </p:grpSpPr>
          <p:grpSp>
            <p:nvGrpSpPr>
              <p:cNvPr id="7" name="Group 6"/>
              <p:cNvGrpSpPr/>
              <p:nvPr/>
            </p:nvGrpSpPr>
            <p:grpSpPr>
              <a:xfrm rot="10800000">
                <a:off x="712331" y="1117961"/>
                <a:ext cx="4030912" cy="677493"/>
                <a:chOff x="3074218" y="2072213"/>
                <a:chExt cx="4030912" cy="1017999"/>
              </a:xfrm>
              <a:solidFill>
                <a:schemeClr val="accent1"/>
              </a:solidFill>
            </p:grpSpPr>
            <p:sp>
              <p:nvSpPr>
                <p:cNvPr id="9" name="Snip and Round Single Corner Rectangle 8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snip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" name="Right Triangle 7"/>
              <p:cNvSpPr/>
              <p:nvPr/>
            </p:nvSpPr>
            <p:spPr>
              <a:xfrm rot="10800000">
                <a:off x="712330" y="1788667"/>
                <a:ext cx="288033" cy="20215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655820" y="2495165"/>
            <a:ext cx="5255115" cy="1163809"/>
            <a:chOff x="5005385" y="1922386"/>
            <a:chExt cx="4143168" cy="872857"/>
          </a:xfrm>
        </p:grpSpPr>
        <p:sp>
          <p:nvSpPr>
            <p:cNvPr id="11" name="Rectangle 10"/>
            <p:cNvSpPr/>
            <p:nvPr/>
          </p:nvSpPr>
          <p:spPr>
            <a:xfrm rot="10800000" flipH="1">
              <a:off x="8274747" y="2117750"/>
              <a:ext cx="873806" cy="67749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 flipH="1">
              <a:off x="5005385" y="1922386"/>
              <a:ext cx="3520956" cy="872857"/>
              <a:chOff x="712330" y="2034922"/>
              <a:chExt cx="4030913" cy="872857"/>
            </a:xfrm>
          </p:grpSpPr>
          <p:grpSp>
            <p:nvGrpSpPr>
              <p:cNvPr id="13" name="Group 12"/>
              <p:cNvGrpSpPr/>
              <p:nvPr/>
            </p:nvGrpSpPr>
            <p:grpSpPr>
              <a:xfrm rot="10800000">
                <a:off x="712331" y="2034922"/>
                <a:ext cx="4030912" cy="677493"/>
                <a:chOff x="3074218" y="2072213"/>
                <a:chExt cx="4030912" cy="1017999"/>
              </a:xfrm>
              <a:solidFill>
                <a:schemeClr val="accent3"/>
              </a:solidFill>
            </p:grpSpPr>
            <p:sp>
              <p:nvSpPr>
                <p:cNvPr id="15" name="Snip and Round Single Corner Rectangle 14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snip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4" name="Right Triangle 13"/>
              <p:cNvSpPr/>
              <p:nvPr/>
            </p:nvSpPr>
            <p:spPr>
              <a:xfrm rot="10800000">
                <a:off x="712330" y="2705628"/>
                <a:ext cx="288033" cy="202151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655820" y="3477466"/>
            <a:ext cx="5255115" cy="1163809"/>
            <a:chOff x="5005385" y="2839347"/>
            <a:chExt cx="4143168" cy="872857"/>
          </a:xfrm>
        </p:grpSpPr>
        <p:sp>
          <p:nvSpPr>
            <p:cNvPr id="17" name="Rectangle 16"/>
            <p:cNvSpPr/>
            <p:nvPr/>
          </p:nvSpPr>
          <p:spPr>
            <a:xfrm rot="10800000" flipH="1">
              <a:off x="8274747" y="3034711"/>
              <a:ext cx="873806" cy="67749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/>
            <p:cNvGrpSpPr/>
            <p:nvPr/>
          </p:nvGrpSpPr>
          <p:grpSpPr>
            <a:xfrm flipH="1">
              <a:off x="5005385" y="2839347"/>
              <a:ext cx="3520956" cy="872857"/>
              <a:chOff x="712330" y="2951883"/>
              <a:chExt cx="4030913" cy="872857"/>
            </a:xfrm>
          </p:grpSpPr>
          <p:grpSp>
            <p:nvGrpSpPr>
              <p:cNvPr id="19" name="Group 18"/>
              <p:cNvGrpSpPr/>
              <p:nvPr/>
            </p:nvGrpSpPr>
            <p:grpSpPr>
              <a:xfrm rot="10800000">
                <a:off x="712331" y="2951883"/>
                <a:ext cx="4030912" cy="677493"/>
                <a:chOff x="3074218" y="2072213"/>
                <a:chExt cx="4030912" cy="1017999"/>
              </a:xfrm>
              <a:solidFill>
                <a:schemeClr val="accent4"/>
              </a:solidFill>
            </p:grpSpPr>
            <p:sp>
              <p:nvSpPr>
                <p:cNvPr id="21" name="Round Diagonal Corner Rectangle 20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0" name="Right Triangle 19"/>
              <p:cNvSpPr/>
              <p:nvPr/>
            </p:nvSpPr>
            <p:spPr>
              <a:xfrm rot="10800000">
                <a:off x="712330" y="3622589"/>
                <a:ext cx="288033" cy="202151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655820" y="4459767"/>
            <a:ext cx="5255115" cy="1163809"/>
            <a:chOff x="5005385" y="3756308"/>
            <a:chExt cx="4143168" cy="872857"/>
          </a:xfrm>
        </p:grpSpPr>
        <p:sp>
          <p:nvSpPr>
            <p:cNvPr id="23" name="Rectangle 22"/>
            <p:cNvSpPr/>
            <p:nvPr/>
          </p:nvSpPr>
          <p:spPr>
            <a:xfrm rot="10800000" flipH="1">
              <a:off x="8274747" y="3951672"/>
              <a:ext cx="873806" cy="67749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/>
            <p:cNvGrpSpPr/>
            <p:nvPr/>
          </p:nvGrpSpPr>
          <p:grpSpPr>
            <a:xfrm flipH="1">
              <a:off x="5005385" y="3756308"/>
              <a:ext cx="3520956" cy="872857"/>
              <a:chOff x="712330" y="3868844"/>
              <a:chExt cx="4030913" cy="872857"/>
            </a:xfrm>
          </p:grpSpPr>
          <p:grpSp>
            <p:nvGrpSpPr>
              <p:cNvPr id="25" name="Group 24"/>
              <p:cNvGrpSpPr/>
              <p:nvPr/>
            </p:nvGrpSpPr>
            <p:grpSpPr>
              <a:xfrm rot="10800000">
                <a:off x="712331" y="3868844"/>
                <a:ext cx="4030912" cy="677493"/>
                <a:chOff x="3074218" y="2072213"/>
                <a:chExt cx="4030912" cy="1017999"/>
              </a:xfrm>
              <a:solidFill>
                <a:schemeClr val="accent6"/>
              </a:solidFill>
            </p:grpSpPr>
            <p:sp>
              <p:nvSpPr>
                <p:cNvPr id="27" name="Round Diagonal Corner Rectangle 26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" name="Right Triangle 25"/>
              <p:cNvSpPr/>
              <p:nvPr/>
            </p:nvSpPr>
            <p:spPr>
              <a:xfrm rot="10800000">
                <a:off x="712330" y="4539550"/>
                <a:ext cx="288033" cy="202151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5547365" y="1641789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Этап высшего спортивного мастерства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47365" y="2606035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Этап совершенствования спортивного мастерства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547365" y="3686248"/>
            <a:ext cx="3189620" cy="327471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Тренировочный этап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547365" y="4674375"/>
            <a:ext cx="3189620" cy="327471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Этап начальной подготовки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718982" y="1508746"/>
            <a:ext cx="2091918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rPr>
              <a:t>19 500</a:t>
            </a:r>
            <a:endParaRPr lang="en-US" sz="5600" dirty="0">
              <a:solidFill>
                <a:schemeClr val="accent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2" name="Text Placeholder 3"/>
          <p:cNvSpPr txBox="1">
            <a:spLocks/>
          </p:cNvSpPr>
          <p:nvPr/>
        </p:nvSpPr>
        <p:spPr>
          <a:xfrm>
            <a:off x="742826" y="2468873"/>
            <a:ext cx="2143215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3"/>
                </a:solidFill>
                <a:latin typeface="Russia" pitchFamily="34" charset="0"/>
                <a:cs typeface="Russia" pitchFamily="34" charset="0"/>
              </a:rPr>
              <a:t>57 500</a:t>
            </a:r>
            <a:endParaRPr lang="en-US" sz="5600" dirty="0">
              <a:solidFill>
                <a:schemeClr val="accent3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698408" y="3527353"/>
            <a:ext cx="2660985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4"/>
                </a:solidFill>
                <a:latin typeface="Russia" pitchFamily="34" charset="0"/>
                <a:cs typeface="Russia" pitchFamily="34" charset="0"/>
              </a:rPr>
              <a:t>950 000</a:t>
            </a:r>
            <a:endParaRPr lang="en-US" sz="5600" dirty="0">
              <a:solidFill>
                <a:schemeClr val="accent4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4" name="Text Placeholder 3"/>
          <p:cNvSpPr txBox="1">
            <a:spLocks/>
          </p:cNvSpPr>
          <p:nvPr/>
        </p:nvSpPr>
        <p:spPr>
          <a:xfrm>
            <a:off x="722453" y="4526288"/>
            <a:ext cx="3113032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5"/>
                </a:solidFill>
                <a:latin typeface="Russia" pitchFamily="34" charset="0"/>
                <a:cs typeface="Russia" pitchFamily="34" charset="0"/>
              </a:rPr>
              <a:t>1 560 000</a:t>
            </a:r>
            <a:endParaRPr lang="en-US" sz="5600" dirty="0">
              <a:solidFill>
                <a:schemeClr val="accent5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Численность занимающихся в системе подготовки спортивного 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резерва по этапам спортивной подготовки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Рисунок 69" descr="sports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670" y="1582666"/>
            <a:ext cx="728332" cy="728332"/>
          </a:xfrm>
          <a:prstGeom prst="rect">
            <a:avLst/>
          </a:prstGeom>
        </p:spPr>
      </p:pic>
      <p:pic>
        <p:nvPicPr>
          <p:cNvPr id="71" name="Рисунок 70" descr="sports 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408" y="2606033"/>
            <a:ext cx="689314" cy="689314"/>
          </a:xfrm>
          <a:prstGeom prst="rect">
            <a:avLst/>
          </a:prstGeom>
        </p:spPr>
      </p:pic>
      <p:pic>
        <p:nvPicPr>
          <p:cNvPr id="72" name="Рисунок 71" descr="ti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412" y="3609047"/>
            <a:ext cx="637291" cy="637291"/>
          </a:xfrm>
          <a:prstGeom prst="rect">
            <a:avLst/>
          </a:prstGeom>
        </p:spPr>
      </p:pic>
      <p:pic>
        <p:nvPicPr>
          <p:cNvPr id="73" name="Рисунок 72" descr="streng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4412" y="4569174"/>
            <a:ext cx="637291" cy="637291"/>
          </a:xfrm>
          <a:prstGeom prst="rect">
            <a:avLst/>
          </a:prstGeom>
        </p:spPr>
      </p:pic>
      <p:sp>
        <p:nvSpPr>
          <p:cNvPr id="74" name="Text Placeholder 2"/>
          <p:cNvSpPr>
            <a:spLocks noGrp="1"/>
          </p:cNvSpPr>
          <p:nvPr>
            <p:ph type="body" sz="half" idx="2"/>
          </p:nvPr>
        </p:nvSpPr>
        <p:spPr>
          <a:xfrm>
            <a:off x="4655820" y="1234428"/>
            <a:ext cx="8308555" cy="267661"/>
          </a:xfrm>
        </p:spPr>
        <p:txBody>
          <a:bodyPr/>
          <a:lstStyle/>
          <a:p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Федеральный стандарт спортивной подготовки по видам спорта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cxnSp>
        <p:nvCxnSpPr>
          <p:cNvPr id="76" name="Straight Connector 38"/>
          <p:cNvCxnSpPr/>
          <p:nvPr/>
        </p:nvCxnSpPr>
        <p:spPr>
          <a:xfrm>
            <a:off x="3032746" y="1897579"/>
            <a:ext cx="1463596" cy="0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38"/>
          <p:cNvCxnSpPr/>
          <p:nvPr/>
        </p:nvCxnSpPr>
        <p:spPr>
          <a:xfrm>
            <a:off x="3032746" y="2874390"/>
            <a:ext cx="1463596" cy="0"/>
          </a:xfrm>
          <a:prstGeom prst="line">
            <a:avLst/>
          </a:prstGeom>
          <a:ln w="127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38"/>
          <p:cNvCxnSpPr/>
          <p:nvPr/>
        </p:nvCxnSpPr>
        <p:spPr>
          <a:xfrm>
            <a:off x="3444229" y="3977644"/>
            <a:ext cx="1052112" cy="0"/>
          </a:xfrm>
          <a:prstGeom prst="line">
            <a:avLst/>
          </a:prstGeom>
          <a:ln w="1270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8"/>
          <p:cNvCxnSpPr/>
          <p:nvPr/>
        </p:nvCxnSpPr>
        <p:spPr>
          <a:xfrm>
            <a:off x="3992875" y="4906942"/>
            <a:ext cx="503469" cy="0"/>
          </a:xfrm>
          <a:prstGeom prst="line">
            <a:avLst/>
          </a:prstGeom>
          <a:ln w="12700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grpSp>
        <p:nvGrpSpPr>
          <p:cNvPr id="52" name="Group 32"/>
          <p:cNvGrpSpPr/>
          <p:nvPr/>
        </p:nvGrpSpPr>
        <p:grpSpPr>
          <a:xfrm>
            <a:off x="4655820" y="5450611"/>
            <a:ext cx="5255115" cy="1163809"/>
            <a:chOff x="5005385" y="3756308"/>
            <a:chExt cx="4143168" cy="872857"/>
          </a:xfrm>
        </p:grpSpPr>
        <p:sp>
          <p:nvSpPr>
            <p:cNvPr id="53" name="Rectangle 22"/>
            <p:cNvSpPr/>
            <p:nvPr/>
          </p:nvSpPr>
          <p:spPr>
            <a:xfrm rot="10800000" flipH="1">
              <a:off x="8274747" y="3951672"/>
              <a:ext cx="873806" cy="6774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4" name="Group 23"/>
            <p:cNvGrpSpPr/>
            <p:nvPr/>
          </p:nvGrpSpPr>
          <p:grpSpPr>
            <a:xfrm flipH="1">
              <a:off x="5005385" y="3756308"/>
              <a:ext cx="3520956" cy="872857"/>
              <a:chOff x="712330" y="3868844"/>
              <a:chExt cx="4030913" cy="872857"/>
            </a:xfrm>
          </p:grpSpPr>
          <p:grpSp>
            <p:nvGrpSpPr>
              <p:cNvPr id="55" name="Group 24"/>
              <p:cNvGrpSpPr/>
              <p:nvPr/>
            </p:nvGrpSpPr>
            <p:grpSpPr>
              <a:xfrm rot="10800000">
                <a:off x="712331" y="3868844"/>
                <a:ext cx="4030912" cy="677493"/>
                <a:chOff x="3074218" y="2072213"/>
                <a:chExt cx="4030912" cy="1017999"/>
              </a:xfrm>
              <a:solidFill>
                <a:schemeClr val="accent6"/>
              </a:solidFill>
            </p:grpSpPr>
            <p:sp>
              <p:nvSpPr>
                <p:cNvPr id="66" name="Round Diagonal Corner Rectangle 26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27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6" name="Right Triangle 25"/>
              <p:cNvSpPr/>
              <p:nvPr/>
            </p:nvSpPr>
            <p:spPr>
              <a:xfrm rot="10800000">
                <a:off x="712330" y="4539550"/>
                <a:ext cx="288033" cy="202151"/>
              </a:xfrm>
              <a:prstGeom prst="rt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5" name="Rectangle 59"/>
          <p:cNvSpPr/>
          <p:nvPr/>
        </p:nvSpPr>
        <p:spPr>
          <a:xfrm>
            <a:off x="5547365" y="5665219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Спортивно-оздоровительный этап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698408" y="5483111"/>
            <a:ext cx="2660985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rPr>
              <a:t>750 000</a:t>
            </a:r>
            <a:endParaRPr lang="en-US" sz="5600" dirty="0">
              <a:solidFill>
                <a:schemeClr val="accent2"/>
              </a:solidFill>
              <a:latin typeface="Russia" pitchFamily="34" charset="0"/>
              <a:cs typeface="Russia" pitchFamily="34" charset="0"/>
            </a:endParaRPr>
          </a:p>
        </p:txBody>
      </p:sp>
      <p:cxnSp>
        <p:nvCxnSpPr>
          <p:cNvPr id="81" name="Straight Connector 38"/>
          <p:cNvCxnSpPr/>
          <p:nvPr/>
        </p:nvCxnSpPr>
        <p:spPr>
          <a:xfrm>
            <a:off x="3444229" y="5914696"/>
            <a:ext cx="1052112" cy="0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8706" y="5623577"/>
            <a:ext cx="585276" cy="58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57695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5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Рисунок 6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799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21" idx="4"/>
          </p:cNvCxnSpPr>
          <p:nvPr/>
        </p:nvCxnSpPr>
        <p:spPr>
          <a:xfrm flipH="1">
            <a:off x="6391553" y="2674172"/>
            <a:ext cx="1635227" cy="57754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5" idx="0"/>
          </p:cNvCxnSpPr>
          <p:nvPr/>
        </p:nvCxnSpPr>
        <p:spPr>
          <a:xfrm>
            <a:off x="6338609" y="4100203"/>
            <a:ext cx="1593030" cy="739922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 rot="20875608">
            <a:off x="7354469" y="3169010"/>
            <a:ext cx="1074161" cy="1112772"/>
            <a:chOff x="5384579" y="3627618"/>
            <a:chExt cx="921712" cy="921712"/>
          </a:xfrm>
        </p:grpSpPr>
        <p:sp>
          <p:nvSpPr>
            <p:cNvPr id="24" name="Oval 23"/>
            <p:cNvSpPr/>
            <p:nvPr/>
          </p:nvSpPr>
          <p:spPr>
            <a:xfrm>
              <a:off x="5384579" y="3627618"/>
              <a:ext cx="921712" cy="921712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5476750" y="3719789"/>
              <a:ext cx="737370" cy="7373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19"/>
          <p:cNvGrpSpPr/>
          <p:nvPr/>
        </p:nvGrpSpPr>
        <p:grpSpPr>
          <a:xfrm rot="20875608">
            <a:off x="7357069" y="1546330"/>
            <a:ext cx="1100883" cy="1140455"/>
            <a:chOff x="5049030" y="1189182"/>
            <a:chExt cx="1294545" cy="1294545"/>
          </a:xfrm>
        </p:grpSpPr>
        <p:sp>
          <p:nvSpPr>
            <p:cNvPr id="21" name="Oval 20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32"/>
          <p:cNvGrpSpPr/>
          <p:nvPr/>
        </p:nvGrpSpPr>
        <p:grpSpPr>
          <a:xfrm rot="20875608">
            <a:off x="2140175" y="1540183"/>
            <a:ext cx="1074161" cy="1112772"/>
            <a:chOff x="2786183" y="1189182"/>
            <a:chExt cx="921712" cy="921712"/>
          </a:xfrm>
        </p:grpSpPr>
        <p:sp>
          <p:nvSpPr>
            <p:cNvPr id="34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5" name="Group 13"/>
          <p:cNvGrpSpPr/>
          <p:nvPr/>
        </p:nvGrpSpPr>
        <p:grpSpPr>
          <a:xfrm rot="245869">
            <a:off x="7350002" y="4838691"/>
            <a:ext cx="1083094" cy="1122024"/>
            <a:chOff x="6008708" y="3416789"/>
            <a:chExt cx="1198226" cy="1198226"/>
          </a:xfrm>
        </p:grpSpPr>
        <p:sp>
          <p:nvSpPr>
            <p:cNvPr id="15" name="Oval 14"/>
            <p:cNvSpPr/>
            <p:nvPr/>
          </p:nvSpPr>
          <p:spPr>
            <a:xfrm>
              <a:off x="6008708" y="3416789"/>
              <a:ext cx="1198226" cy="119822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6128530" y="3536612"/>
              <a:ext cx="958582" cy="9585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1" name="Title 1"/>
          <p:cNvSpPr txBox="1">
            <a:spLocks/>
          </p:cNvSpPr>
          <p:nvPr/>
        </p:nvSpPr>
        <p:spPr>
          <a:xfrm>
            <a:off x="701009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Перспективы развития региональной врачебно-физкультурной службы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72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73" name="Прямая соединительная линия 72"/>
          <p:cNvCxnSpPr/>
          <p:nvPr/>
        </p:nvCxnSpPr>
        <p:spPr>
          <a:xfrm>
            <a:off x="758159" y="1097263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 descr="medical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454" y="1769985"/>
            <a:ext cx="256112" cy="256112"/>
          </a:xfrm>
          <a:prstGeom prst="rect">
            <a:avLst/>
          </a:prstGeom>
        </p:spPr>
      </p:pic>
      <p:pic>
        <p:nvPicPr>
          <p:cNvPr id="77" name="Рисунок 76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1920" y="2911152"/>
            <a:ext cx="1422362" cy="1422358"/>
          </a:xfrm>
          <a:prstGeom prst="rect">
            <a:avLst/>
          </a:prstGeom>
        </p:spPr>
      </p:pic>
      <p:sp>
        <p:nvSpPr>
          <p:cNvPr id="80" name="Freeform 79"/>
          <p:cNvSpPr>
            <a:spLocks noEditPoints="1"/>
          </p:cNvSpPr>
          <p:nvPr/>
        </p:nvSpPr>
        <p:spPr bwMode="auto">
          <a:xfrm>
            <a:off x="4814513" y="5348318"/>
            <a:ext cx="433472" cy="541840"/>
          </a:xfrm>
          <a:custGeom>
            <a:avLst/>
            <a:gdLst/>
            <a:ahLst/>
            <a:cxnLst>
              <a:cxn ang="0">
                <a:pos x="87" y="109"/>
              </a:cxn>
              <a:cxn ang="0">
                <a:pos x="82" y="109"/>
              </a:cxn>
              <a:cxn ang="0">
                <a:pos x="102" y="73"/>
              </a:cxn>
              <a:cxn ang="0">
                <a:pos x="69" y="31"/>
              </a:cxn>
              <a:cxn ang="0">
                <a:pos x="77" y="15"/>
              </a:cxn>
              <a:cxn ang="0">
                <a:pos x="76" y="10"/>
              </a:cxn>
              <a:cxn ang="0">
                <a:pos x="56" y="1"/>
              </a:cxn>
              <a:cxn ang="0">
                <a:pos x="53" y="0"/>
              </a:cxn>
              <a:cxn ang="0">
                <a:pos x="51" y="2"/>
              </a:cxn>
              <a:cxn ang="0">
                <a:pos x="28" y="46"/>
              </a:cxn>
              <a:cxn ang="0">
                <a:pos x="31" y="57"/>
              </a:cxn>
              <a:cxn ang="0">
                <a:pos x="28" y="63"/>
              </a:cxn>
              <a:cxn ang="0">
                <a:pos x="41" y="69"/>
              </a:cxn>
              <a:cxn ang="0">
                <a:pos x="44" y="63"/>
              </a:cxn>
              <a:cxn ang="0">
                <a:pos x="44" y="63"/>
              </a:cxn>
              <a:cxn ang="0">
                <a:pos x="54" y="59"/>
              </a:cxn>
              <a:cxn ang="0">
                <a:pos x="62" y="44"/>
              </a:cxn>
              <a:cxn ang="0">
                <a:pos x="87" y="73"/>
              </a:cxn>
              <a:cxn ang="0">
                <a:pos x="58" y="102"/>
              </a:cxn>
              <a:cxn ang="0">
                <a:pos x="37" y="95"/>
              </a:cxn>
              <a:cxn ang="0">
                <a:pos x="37" y="91"/>
              </a:cxn>
              <a:cxn ang="0">
                <a:pos x="40" y="87"/>
              </a:cxn>
              <a:cxn ang="0">
                <a:pos x="58" y="87"/>
              </a:cxn>
              <a:cxn ang="0">
                <a:pos x="58" y="80"/>
              </a:cxn>
              <a:cxn ang="0">
                <a:pos x="30" y="80"/>
              </a:cxn>
              <a:cxn ang="0">
                <a:pos x="16" y="80"/>
              </a:cxn>
              <a:cxn ang="0">
                <a:pos x="0" y="80"/>
              </a:cxn>
              <a:cxn ang="0">
                <a:pos x="0" y="87"/>
              </a:cxn>
              <a:cxn ang="0">
                <a:pos x="17" y="87"/>
              </a:cxn>
              <a:cxn ang="0">
                <a:pos x="18" y="87"/>
              </a:cxn>
              <a:cxn ang="0">
                <a:pos x="22" y="91"/>
              </a:cxn>
              <a:cxn ang="0">
                <a:pos x="22" y="95"/>
              </a:cxn>
              <a:cxn ang="0">
                <a:pos x="22" y="109"/>
              </a:cxn>
              <a:cxn ang="0">
                <a:pos x="8" y="116"/>
              </a:cxn>
              <a:cxn ang="0">
                <a:pos x="102" y="116"/>
              </a:cxn>
              <a:cxn ang="0">
                <a:pos x="87" y="109"/>
              </a:cxn>
              <a:cxn ang="0">
                <a:pos x="62" y="10"/>
              </a:cxn>
              <a:cxn ang="0">
                <a:pos x="60" y="12"/>
              </a:cxn>
              <a:cxn ang="0">
                <a:pos x="43" y="44"/>
              </a:cxn>
              <a:cxn ang="0">
                <a:pos x="37" y="41"/>
              </a:cxn>
              <a:cxn ang="0">
                <a:pos x="37" y="39"/>
              </a:cxn>
              <a:cxn ang="0">
                <a:pos x="53" y="10"/>
              </a:cxn>
              <a:cxn ang="0">
                <a:pos x="55" y="8"/>
              </a:cxn>
              <a:cxn ang="0">
                <a:pos x="58" y="8"/>
              </a:cxn>
              <a:cxn ang="0">
                <a:pos x="62" y="10"/>
              </a:cxn>
              <a:cxn ang="0">
                <a:pos x="62" y="10"/>
              </a:cxn>
            </a:cxnLst>
            <a:rect l="0" t="0" r="r" b="b"/>
            <a:pathLst>
              <a:path w="102" h="116">
                <a:moveTo>
                  <a:pt x="87" y="109"/>
                </a:moveTo>
                <a:cubicBezTo>
                  <a:pt x="82" y="109"/>
                  <a:pt x="82" y="109"/>
                  <a:pt x="82" y="109"/>
                </a:cubicBezTo>
                <a:cubicBezTo>
                  <a:pt x="94" y="101"/>
                  <a:pt x="102" y="88"/>
                  <a:pt x="102" y="73"/>
                </a:cubicBezTo>
                <a:cubicBezTo>
                  <a:pt x="102" y="52"/>
                  <a:pt x="88" y="35"/>
                  <a:pt x="69" y="31"/>
                </a:cubicBezTo>
                <a:cubicBezTo>
                  <a:pt x="77" y="15"/>
                  <a:pt x="77" y="15"/>
                  <a:pt x="77" y="15"/>
                </a:cubicBezTo>
                <a:cubicBezTo>
                  <a:pt x="78" y="13"/>
                  <a:pt x="77" y="11"/>
                  <a:pt x="76" y="10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0"/>
                  <a:pt x="54" y="0"/>
                  <a:pt x="53" y="0"/>
                </a:cubicBezTo>
                <a:cubicBezTo>
                  <a:pt x="52" y="1"/>
                  <a:pt x="52" y="2"/>
                  <a:pt x="51" y="2"/>
                </a:cubicBezTo>
                <a:cubicBezTo>
                  <a:pt x="28" y="46"/>
                  <a:pt x="28" y="46"/>
                  <a:pt x="28" y="46"/>
                </a:cubicBezTo>
                <a:cubicBezTo>
                  <a:pt x="26" y="50"/>
                  <a:pt x="28" y="55"/>
                  <a:pt x="31" y="57"/>
                </a:cubicBezTo>
                <a:cubicBezTo>
                  <a:pt x="28" y="63"/>
                  <a:pt x="28" y="63"/>
                  <a:pt x="28" y="63"/>
                </a:cubicBezTo>
                <a:cubicBezTo>
                  <a:pt x="41" y="69"/>
                  <a:pt x="41" y="69"/>
                  <a:pt x="41" y="69"/>
                </a:cubicBezTo>
                <a:cubicBezTo>
                  <a:pt x="44" y="63"/>
                  <a:pt x="44" y="63"/>
                  <a:pt x="44" y="63"/>
                </a:cubicBezTo>
                <a:cubicBezTo>
                  <a:pt x="44" y="63"/>
                  <a:pt x="44" y="63"/>
                  <a:pt x="44" y="63"/>
                </a:cubicBezTo>
                <a:cubicBezTo>
                  <a:pt x="48" y="65"/>
                  <a:pt x="52" y="63"/>
                  <a:pt x="54" y="59"/>
                </a:cubicBezTo>
                <a:cubicBezTo>
                  <a:pt x="62" y="44"/>
                  <a:pt x="62" y="44"/>
                  <a:pt x="62" y="44"/>
                </a:cubicBezTo>
                <a:cubicBezTo>
                  <a:pt x="76" y="46"/>
                  <a:pt x="87" y="58"/>
                  <a:pt x="87" y="73"/>
                </a:cubicBezTo>
                <a:cubicBezTo>
                  <a:pt x="87" y="89"/>
                  <a:pt x="74" y="102"/>
                  <a:pt x="58" y="102"/>
                </a:cubicBezTo>
                <a:cubicBezTo>
                  <a:pt x="51" y="102"/>
                  <a:pt x="42" y="99"/>
                  <a:pt x="37" y="95"/>
                </a:cubicBezTo>
                <a:cubicBezTo>
                  <a:pt x="37" y="91"/>
                  <a:pt x="37" y="91"/>
                  <a:pt x="37" y="91"/>
                </a:cubicBezTo>
                <a:cubicBezTo>
                  <a:pt x="37" y="89"/>
                  <a:pt x="38" y="87"/>
                  <a:pt x="40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0"/>
                  <a:pt x="58" y="80"/>
                  <a:pt x="58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16" y="80"/>
                  <a:pt x="16" y="80"/>
                  <a:pt x="16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7"/>
                  <a:pt x="0" y="87"/>
                  <a:pt x="0" y="87"/>
                </a:cubicBezTo>
                <a:cubicBezTo>
                  <a:pt x="17" y="87"/>
                  <a:pt x="17" y="87"/>
                  <a:pt x="17" y="87"/>
                </a:cubicBezTo>
                <a:cubicBezTo>
                  <a:pt x="18" y="87"/>
                  <a:pt x="18" y="87"/>
                  <a:pt x="18" y="87"/>
                </a:cubicBezTo>
                <a:cubicBezTo>
                  <a:pt x="20" y="87"/>
                  <a:pt x="22" y="89"/>
                  <a:pt x="22" y="91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109"/>
                  <a:pt x="22" y="109"/>
                  <a:pt x="22" y="109"/>
                </a:cubicBezTo>
                <a:cubicBezTo>
                  <a:pt x="14" y="109"/>
                  <a:pt x="8" y="108"/>
                  <a:pt x="8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08"/>
                  <a:pt x="95" y="109"/>
                  <a:pt x="87" y="109"/>
                </a:cubicBezTo>
                <a:close/>
                <a:moveTo>
                  <a:pt x="62" y="10"/>
                </a:moveTo>
                <a:cubicBezTo>
                  <a:pt x="61" y="10"/>
                  <a:pt x="60" y="11"/>
                  <a:pt x="60" y="12"/>
                </a:cubicBezTo>
                <a:cubicBezTo>
                  <a:pt x="43" y="44"/>
                  <a:pt x="43" y="44"/>
                  <a:pt x="43" y="44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0"/>
                  <a:pt x="37" y="40"/>
                  <a:pt x="37" y="39"/>
                </a:cubicBezTo>
                <a:cubicBezTo>
                  <a:pt x="53" y="10"/>
                  <a:pt x="53" y="10"/>
                  <a:pt x="53" y="10"/>
                </a:cubicBezTo>
                <a:cubicBezTo>
                  <a:pt x="53" y="9"/>
                  <a:pt x="54" y="8"/>
                  <a:pt x="55" y="8"/>
                </a:cubicBezTo>
                <a:cubicBezTo>
                  <a:pt x="56" y="7"/>
                  <a:pt x="57" y="7"/>
                  <a:pt x="58" y="8"/>
                </a:cubicBezTo>
                <a:cubicBezTo>
                  <a:pt x="62" y="10"/>
                  <a:pt x="62" y="10"/>
                  <a:pt x="62" y="10"/>
                </a:cubicBezTo>
                <a:cubicBezTo>
                  <a:pt x="62" y="10"/>
                  <a:pt x="62" y="10"/>
                  <a:pt x="62" y="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2" name="Group 32"/>
          <p:cNvGrpSpPr/>
          <p:nvPr/>
        </p:nvGrpSpPr>
        <p:grpSpPr>
          <a:xfrm rot="20875608">
            <a:off x="2140175" y="3191750"/>
            <a:ext cx="1074161" cy="1112772"/>
            <a:chOff x="2786183" y="1189182"/>
            <a:chExt cx="921712" cy="921712"/>
          </a:xfrm>
        </p:grpSpPr>
        <p:sp>
          <p:nvSpPr>
            <p:cNvPr id="83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6" name="Group 32"/>
          <p:cNvGrpSpPr/>
          <p:nvPr/>
        </p:nvGrpSpPr>
        <p:grpSpPr>
          <a:xfrm rot="20875608">
            <a:off x="2160155" y="4843317"/>
            <a:ext cx="1074161" cy="1112772"/>
            <a:chOff x="2786183" y="1189182"/>
            <a:chExt cx="921712" cy="921712"/>
          </a:xfrm>
        </p:grpSpPr>
        <p:sp>
          <p:nvSpPr>
            <p:cNvPr id="87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0" name="Рисунок 89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735" y="1777789"/>
            <a:ext cx="327040" cy="327040"/>
          </a:xfrm>
          <a:prstGeom prst="rect">
            <a:avLst/>
          </a:prstGeom>
        </p:spPr>
      </p:pic>
      <p:pic>
        <p:nvPicPr>
          <p:cNvPr id="91" name="Рисунок 90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3735" y="3429002"/>
            <a:ext cx="327040" cy="327040"/>
          </a:xfrm>
          <a:prstGeom prst="rect">
            <a:avLst/>
          </a:prstGeom>
        </p:spPr>
      </p:pic>
      <p:pic>
        <p:nvPicPr>
          <p:cNvPr id="92" name="Рисунок 91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808" y="5074709"/>
            <a:ext cx="327040" cy="327040"/>
          </a:xfrm>
          <a:prstGeom prst="rect">
            <a:avLst/>
          </a:prstGeom>
        </p:spPr>
      </p:pic>
      <p:cxnSp>
        <p:nvCxnSpPr>
          <p:cNvPr id="58" name="Прямая соединительная линия 57"/>
          <p:cNvCxnSpPr>
            <a:stCxn id="142" idx="5"/>
          </p:cNvCxnSpPr>
          <p:nvPr/>
        </p:nvCxnSpPr>
        <p:spPr>
          <a:xfrm flipV="1">
            <a:off x="2724518" y="4117233"/>
            <a:ext cx="1516828" cy="72260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V="1">
            <a:off x="3227660" y="3719360"/>
            <a:ext cx="956329" cy="603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5"/>
          <p:cNvGrpSpPr/>
          <p:nvPr/>
        </p:nvGrpSpPr>
        <p:grpSpPr>
          <a:xfrm>
            <a:off x="2743347" y="2430926"/>
            <a:ext cx="3698841" cy="2365536"/>
            <a:chOff x="3312378" y="2137336"/>
            <a:chExt cx="1243736" cy="767813"/>
          </a:xfrm>
        </p:grpSpPr>
        <p:cxnSp>
          <p:nvCxnSpPr>
            <p:cNvPr id="8" name="Straight Connector 7"/>
            <p:cNvCxnSpPr>
              <a:stCxn id="132" idx="6"/>
            </p:cNvCxnSpPr>
            <p:nvPr/>
          </p:nvCxnSpPr>
          <p:spPr>
            <a:xfrm>
              <a:off x="3312378" y="2213687"/>
              <a:ext cx="484416" cy="20499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16"/>
            <p:cNvGrpSpPr/>
            <p:nvPr/>
          </p:nvGrpSpPr>
          <p:grpSpPr>
            <a:xfrm rot="20875608">
              <a:off x="3788301" y="2137336"/>
              <a:ext cx="767813" cy="767813"/>
              <a:chOff x="3666417" y="2184630"/>
              <a:chExt cx="847976" cy="847976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3666417" y="2184630"/>
                <a:ext cx="847976" cy="847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3751215" y="2269428"/>
                <a:ext cx="678381" cy="67838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104" name="Straight Connector 9"/>
          <p:cNvCxnSpPr/>
          <p:nvPr/>
        </p:nvCxnSpPr>
        <p:spPr>
          <a:xfrm flipH="1">
            <a:off x="6438273" y="3703324"/>
            <a:ext cx="902872" cy="10424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Рисунок 119" descr="medical 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454" y="5052443"/>
            <a:ext cx="256112" cy="256112"/>
          </a:xfrm>
          <a:prstGeom prst="rect">
            <a:avLst/>
          </a:prstGeom>
        </p:spPr>
      </p:pic>
      <p:grpSp>
        <p:nvGrpSpPr>
          <p:cNvPr id="121" name="Group 19"/>
          <p:cNvGrpSpPr/>
          <p:nvPr/>
        </p:nvGrpSpPr>
        <p:grpSpPr>
          <a:xfrm rot="20875608">
            <a:off x="7823942" y="2602048"/>
            <a:ext cx="171188" cy="177342"/>
            <a:chOff x="5049030" y="1189182"/>
            <a:chExt cx="1294545" cy="129454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22" name="Oval 20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Oval 21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4" name="Group 19"/>
          <p:cNvGrpSpPr/>
          <p:nvPr/>
        </p:nvGrpSpPr>
        <p:grpSpPr>
          <a:xfrm rot="20875608">
            <a:off x="7274123" y="3614651"/>
            <a:ext cx="171188" cy="177342"/>
            <a:chOff x="5049030" y="1189182"/>
            <a:chExt cx="1294545" cy="129454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25" name="Oval 20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Oval 21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7" name="Group 19"/>
          <p:cNvGrpSpPr/>
          <p:nvPr/>
        </p:nvGrpSpPr>
        <p:grpSpPr>
          <a:xfrm rot="20875608">
            <a:off x="7821916" y="4753965"/>
            <a:ext cx="171188" cy="177342"/>
            <a:chOff x="5049030" y="1189182"/>
            <a:chExt cx="1294545" cy="129454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28" name="Oval 20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Oval 21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6" name="Равнобедренный треугольник 115"/>
          <p:cNvSpPr/>
          <p:nvPr/>
        </p:nvSpPr>
        <p:spPr>
          <a:xfrm>
            <a:off x="2587349" y="2567198"/>
            <a:ext cx="200743" cy="159719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Равнобедренный треугольник 140"/>
          <p:cNvSpPr/>
          <p:nvPr/>
        </p:nvSpPr>
        <p:spPr>
          <a:xfrm>
            <a:off x="3108717" y="3633888"/>
            <a:ext cx="200743" cy="159719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Равнобедренный треугольник 141"/>
          <p:cNvSpPr/>
          <p:nvPr/>
        </p:nvSpPr>
        <p:spPr>
          <a:xfrm>
            <a:off x="2573961" y="4759976"/>
            <a:ext cx="200743" cy="159719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TextBox 143"/>
          <p:cNvSpPr txBox="1"/>
          <p:nvPr/>
        </p:nvSpPr>
        <p:spPr>
          <a:xfrm>
            <a:off x="2349105" y="2134245"/>
            <a:ext cx="665274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ДЮСШ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344618" y="3782749"/>
            <a:ext cx="665274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ДЮСШ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355083" y="5433355"/>
            <a:ext cx="665274" cy="2462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ДЮСШ</a:t>
            </a:r>
            <a:endParaRPr lang="en-US" sz="16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427346" y="2069833"/>
            <a:ext cx="97157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Поликлиника</a:t>
            </a:r>
            <a:endParaRPr lang="en-US" sz="11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405762" y="3409582"/>
            <a:ext cx="971574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Областная,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краевая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клиническая 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больница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05762" y="5334414"/>
            <a:ext cx="971574" cy="1692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Поликлиника</a:t>
            </a:r>
            <a:endParaRPr lang="en-US" sz="11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50" name="Равнобедренный треугольник 149"/>
          <p:cNvSpPr/>
          <p:nvPr/>
        </p:nvSpPr>
        <p:spPr>
          <a:xfrm>
            <a:off x="2580956" y="6238361"/>
            <a:ext cx="200743" cy="159719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1" name="Group 19"/>
          <p:cNvGrpSpPr/>
          <p:nvPr/>
        </p:nvGrpSpPr>
        <p:grpSpPr>
          <a:xfrm rot="20875608">
            <a:off x="5776440" y="6229549"/>
            <a:ext cx="171188" cy="177342"/>
            <a:chOff x="5049030" y="1189182"/>
            <a:chExt cx="1294545" cy="1294545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52" name="Oval 20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21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grp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4" name="TextBox 153"/>
          <p:cNvSpPr txBox="1"/>
          <p:nvPr/>
        </p:nvSpPr>
        <p:spPr>
          <a:xfrm>
            <a:off x="2902681" y="6253556"/>
            <a:ext cx="2798029" cy="3385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Кабинет медико-психологического сопровождения спортивной подготовки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6085264" y="6237366"/>
            <a:ext cx="2798029" cy="3385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Отделение (кабинет) спортивной медицины и лечебной физкультуры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4467036" y="3190501"/>
            <a:ext cx="1666851" cy="8463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Региональный врачебно-физкультурный диспансер,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Центр спортивной медицины</a:t>
            </a:r>
            <a:endParaRPr lang="en-US" sz="11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2603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med">
        <p15:prstTrans prst="peelOff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7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7995"/>
          </a:xfrm>
          <a:prstGeom prst="rect">
            <a:avLst/>
          </a:prstGeom>
        </p:spPr>
      </p:pic>
      <p:grpSp>
        <p:nvGrpSpPr>
          <p:cNvPr id="5" name="Group 82"/>
          <p:cNvGrpSpPr/>
          <p:nvPr/>
        </p:nvGrpSpPr>
        <p:grpSpPr>
          <a:xfrm>
            <a:off x="7033275" y="2110736"/>
            <a:ext cx="2377457" cy="1463049"/>
            <a:chOff x="6492254" y="1885946"/>
            <a:chExt cx="2194576" cy="1097287"/>
          </a:xfrm>
          <a:effectLst/>
        </p:grpSpPr>
        <p:sp>
          <p:nvSpPr>
            <p:cNvPr id="11" name="Pentagon 10"/>
            <p:cNvSpPr/>
            <p:nvPr/>
          </p:nvSpPr>
          <p:spPr>
            <a:xfrm>
              <a:off x="6629415" y="1885946"/>
              <a:ext cx="2057415" cy="1097287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Pentagon 86"/>
            <p:cNvSpPr/>
            <p:nvPr/>
          </p:nvSpPr>
          <p:spPr>
            <a:xfrm>
              <a:off x="6492254" y="1885946"/>
              <a:ext cx="2057415" cy="1097287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81"/>
          <p:cNvGrpSpPr/>
          <p:nvPr/>
        </p:nvGrpSpPr>
        <p:grpSpPr>
          <a:xfrm>
            <a:off x="4953003" y="2110736"/>
            <a:ext cx="3024889" cy="1463049"/>
            <a:chOff x="4572000" y="1885946"/>
            <a:chExt cx="2792205" cy="1097287"/>
          </a:xfrm>
          <a:effectLst/>
        </p:grpSpPr>
        <p:sp>
          <p:nvSpPr>
            <p:cNvPr id="10" name="Pentagon 9"/>
            <p:cNvSpPr/>
            <p:nvPr/>
          </p:nvSpPr>
          <p:spPr>
            <a:xfrm>
              <a:off x="4572000" y="1885946"/>
              <a:ext cx="2792205" cy="1097287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Pentagon 87"/>
            <p:cNvSpPr/>
            <p:nvPr/>
          </p:nvSpPr>
          <p:spPr>
            <a:xfrm>
              <a:off x="4572000" y="1885946"/>
              <a:ext cx="2647950" cy="1097287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793899" y="4389131"/>
            <a:ext cx="17145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Углубленное медицинское обследование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492891" y="4389131"/>
            <a:ext cx="16614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Текущее медицинское наблюдение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2" name="Group 51"/>
          <p:cNvGrpSpPr/>
          <p:nvPr/>
        </p:nvGrpSpPr>
        <p:grpSpPr>
          <a:xfrm>
            <a:off x="4191885" y="4389127"/>
            <a:ext cx="3329630" cy="738664"/>
            <a:chOff x="594332" y="3461392"/>
            <a:chExt cx="3073505" cy="553998"/>
          </a:xfrm>
        </p:grpSpPr>
        <p:sp>
          <p:nvSpPr>
            <p:cNvPr id="54" name="Rectangle 53"/>
            <p:cNvSpPr/>
            <p:nvPr/>
          </p:nvSpPr>
          <p:spPr>
            <a:xfrm>
              <a:off x="594332" y="3461392"/>
              <a:ext cx="14846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Периодические медицинские осмотры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Rectangle 53"/>
            <p:cNvSpPr/>
            <p:nvPr/>
          </p:nvSpPr>
          <p:spPr>
            <a:xfrm>
              <a:off x="2183171" y="3461392"/>
              <a:ext cx="14846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Врачебно-</a:t>
              </a:r>
            </a:p>
            <a:p>
              <a:pPr algn="ctr"/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Педагогическое</a:t>
              </a:r>
            </a:p>
            <a:p>
              <a:pPr algn="ctr"/>
              <a:r>
                <a:rPr lang="ru-RU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ussia" pitchFamily="34" charset="0"/>
                  <a:cs typeface="Russia" pitchFamily="34" charset="0"/>
                </a:rPr>
                <a:t>Наблюдение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7589868" y="4389131"/>
            <a:ext cx="17522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Проведение восстановительных мероприятий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7" name="Group 78"/>
          <p:cNvGrpSpPr/>
          <p:nvPr/>
        </p:nvGrpSpPr>
        <p:grpSpPr>
          <a:xfrm>
            <a:off x="495269" y="2110736"/>
            <a:ext cx="2377456" cy="1463049"/>
            <a:chOff x="457171" y="1885946"/>
            <a:chExt cx="2194575" cy="1097287"/>
          </a:xfrm>
          <a:effectLst/>
        </p:grpSpPr>
        <p:sp>
          <p:nvSpPr>
            <p:cNvPr id="15" name="Pentagon 14"/>
            <p:cNvSpPr/>
            <p:nvPr/>
          </p:nvSpPr>
          <p:spPr>
            <a:xfrm rot="10800000">
              <a:off x="457171" y="1885946"/>
              <a:ext cx="2057415" cy="1097287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Pentagon 104"/>
            <p:cNvSpPr/>
            <p:nvPr/>
          </p:nvSpPr>
          <p:spPr>
            <a:xfrm rot="10800000">
              <a:off x="594331" y="1885946"/>
              <a:ext cx="2057415" cy="1097287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79"/>
          <p:cNvGrpSpPr/>
          <p:nvPr/>
        </p:nvGrpSpPr>
        <p:grpSpPr>
          <a:xfrm>
            <a:off x="1928111" y="2110733"/>
            <a:ext cx="3077954" cy="1463051"/>
            <a:chOff x="1779795" y="1885945"/>
            <a:chExt cx="2841188" cy="1097288"/>
          </a:xfrm>
          <a:effectLst/>
        </p:grpSpPr>
        <p:sp>
          <p:nvSpPr>
            <p:cNvPr id="16" name="Pentagon 15"/>
            <p:cNvSpPr/>
            <p:nvPr/>
          </p:nvSpPr>
          <p:spPr>
            <a:xfrm rot="10800000">
              <a:off x="1779795" y="1885946"/>
              <a:ext cx="2792204" cy="1097287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Pentagon 100"/>
            <p:cNvSpPr/>
            <p:nvPr/>
          </p:nvSpPr>
          <p:spPr>
            <a:xfrm rot="10800000">
              <a:off x="1965940" y="1885945"/>
              <a:ext cx="2655043" cy="1097287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4"/>
          <p:cNvGrpSpPr/>
          <p:nvPr/>
        </p:nvGrpSpPr>
        <p:grpSpPr>
          <a:xfrm>
            <a:off x="3764274" y="2110735"/>
            <a:ext cx="2547280" cy="1463051"/>
            <a:chOff x="3474712" y="1583048"/>
            <a:chExt cx="2351335" cy="1097288"/>
          </a:xfrm>
        </p:grpSpPr>
        <p:grpSp>
          <p:nvGrpSpPr>
            <p:cNvPr id="21" name="Group 64"/>
            <p:cNvGrpSpPr/>
            <p:nvPr/>
          </p:nvGrpSpPr>
          <p:grpSpPr>
            <a:xfrm>
              <a:off x="4426434" y="1980259"/>
              <a:ext cx="306807" cy="304713"/>
              <a:chOff x="5442433" y="2127722"/>
              <a:chExt cx="304837" cy="302756"/>
            </a:xfrm>
            <a:solidFill>
              <a:schemeClr val="bg1"/>
            </a:solidFill>
          </p:grpSpPr>
          <p:sp>
            <p:nvSpPr>
              <p:cNvPr id="66" name="Freeform 81"/>
              <p:cNvSpPr>
                <a:spLocks noEditPoints="1"/>
              </p:cNvSpPr>
              <p:nvPr/>
            </p:nvSpPr>
            <p:spPr bwMode="auto">
              <a:xfrm>
                <a:off x="5442433" y="2128762"/>
                <a:ext cx="303797" cy="301716"/>
              </a:xfrm>
              <a:custGeom>
                <a:avLst/>
                <a:gdLst>
                  <a:gd name="T0" fmla="*/ 10 w 254"/>
                  <a:gd name="T1" fmla="*/ 0 h 252"/>
                  <a:gd name="T2" fmla="*/ 0 w 254"/>
                  <a:gd name="T3" fmla="*/ 12 h 252"/>
                  <a:gd name="T4" fmla="*/ 0 w 254"/>
                  <a:gd name="T5" fmla="*/ 236 h 252"/>
                  <a:gd name="T6" fmla="*/ 16 w 254"/>
                  <a:gd name="T7" fmla="*/ 252 h 252"/>
                  <a:gd name="T8" fmla="*/ 240 w 254"/>
                  <a:gd name="T9" fmla="*/ 252 h 252"/>
                  <a:gd name="T10" fmla="*/ 251 w 254"/>
                  <a:gd name="T11" fmla="*/ 245 h 252"/>
                  <a:gd name="T12" fmla="*/ 248 w 254"/>
                  <a:gd name="T13" fmla="*/ 233 h 252"/>
                  <a:gd name="T14" fmla="*/ 19 w 254"/>
                  <a:gd name="T15" fmla="*/ 4 h 252"/>
                  <a:gd name="T16" fmla="*/ 10 w 254"/>
                  <a:gd name="T17" fmla="*/ 0 h 252"/>
                  <a:gd name="T18" fmla="*/ 16 w 254"/>
                  <a:gd name="T19" fmla="*/ 236 h 252"/>
                  <a:gd name="T20" fmla="*/ 16 w 254"/>
                  <a:gd name="T21" fmla="*/ 220 h 252"/>
                  <a:gd name="T22" fmla="*/ 32 w 254"/>
                  <a:gd name="T23" fmla="*/ 220 h 252"/>
                  <a:gd name="T24" fmla="*/ 40 w 254"/>
                  <a:gd name="T25" fmla="*/ 212 h 252"/>
                  <a:gd name="T26" fmla="*/ 32 w 254"/>
                  <a:gd name="T27" fmla="*/ 204 h 252"/>
                  <a:gd name="T28" fmla="*/ 16 w 254"/>
                  <a:gd name="T29" fmla="*/ 204 h 252"/>
                  <a:gd name="T30" fmla="*/ 16 w 254"/>
                  <a:gd name="T31" fmla="*/ 188 h 252"/>
                  <a:gd name="T32" fmla="*/ 24 w 254"/>
                  <a:gd name="T33" fmla="*/ 188 h 252"/>
                  <a:gd name="T34" fmla="*/ 32 w 254"/>
                  <a:gd name="T35" fmla="*/ 180 h 252"/>
                  <a:gd name="T36" fmla="*/ 24 w 254"/>
                  <a:gd name="T37" fmla="*/ 172 h 252"/>
                  <a:gd name="T38" fmla="*/ 16 w 254"/>
                  <a:gd name="T39" fmla="*/ 172 h 252"/>
                  <a:gd name="T40" fmla="*/ 16 w 254"/>
                  <a:gd name="T41" fmla="*/ 156 h 252"/>
                  <a:gd name="T42" fmla="*/ 32 w 254"/>
                  <a:gd name="T43" fmla="*/ 156 h 252"/>
                  <a:gd name="T44" fmla="*/ 40 w 254"/>
                  <a:gd name="T45" fmla="*/ 148 h 252"/>
                  <a:gd name="T46" fmla="*/ 32 w 254"/>
                  <a:gd name="T47" fmla="*/ 140 h 252"/>
                  <a:gd name="T48" fmla="*/ 16 w 254"/>
                  <a:gd name="T49" fmla="*/ 140 h 252"/>
                  <a:gd name="T50" fmla="*/ 16 w 254"/>
                  <a:gd name="T51" fmla="*/ 124 h 252"/>
                  <a:gd name="T52" fmla="*/ 24 w 254"/>
                  <a:gd name="T53" fmla="*/ 124 h 252"/>
                  <a:gd name="T54" fmla="*/ 32 w 254"/>
                  <a:gd name="T55" fmla="*/ 116 h 252"/>
                  <a:gd name="T56" fmla="*/ 24 w 254"/>
                  <a:gd name="T57" fmla="*/ 108 h 252"/>
                  <a:gd name="T58" fmla="*/ 16 w 254"/>
                  <a:gd name="T59" fmla="*/ 108 h 252"/>
                  <a:gd name="T60" fmla="*/ 16 w 254"/>
                  <a:gd name="T61" fmla="*/ 92 h 252"/>
                  <a:gd name="T62" fmla="*/ 32 w 254"/>
                  <a:gd name="T63" fmla="*/ 92 h 252"/>
                  <a:gd name="T64" fmla="*/ 40 w 254"/>
                  <a:gd name="T65" fmla="*/ 84 h 252"/>
                  <a:gd name="T66" fmla="*/ 32 w 254"/>
                  <a:gd name="T67" fmla="*/ 76 h 252"/>
                  <a:gd name="T68" fmla="*/ 16 w 254"/>
                  <a:gd name="T69" fmla="*/ 76 h 252"/>
                  <a:gd name="T70" fmla="*/ 16 w 254"/>
                  <a:gd name="T71" fmla="*/ 24 h 252"/>
                  <a:gd name="T72" fmla="*/ 229 w 254"/>
                  <a:gd name="T73" fmla="*/ 236 h 252"/>
                  <a:gd name="T74" fmla="*/ 16 w 254"/>
                  <a:gd name="T75" fmla="*/ 236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4" h="252">
                    <a:moveTo>
                      <a:pt x="10" y="0"/>
                    </a:moveTo>
                    <a:cubicBezTo>
                      <a:pt x="5" y="0"/>
                      <a:pt x="0" y="4"/>
                      <a:pt x="0" y="12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45"/>
                      <a:pt x="7" y="252"/>
                      <a:pt x="16" y="252"/>
                    </a:cubicBezTo>
                    <a:cubicBezTo>
                      <a:pt x="240" y="252"/>
                      <a:pt x="240" y="252"/>
                      <a:pt x="240" y="252"/>
                    </a:cubicBezTo>
                    <a:cubicBezTo>
                      <a:pt x="248" y="252"/>
                      <a:pt x="251" y="247"/>
                      <a:pt x="251" y="245"/>
                    </a:cubicBezTo>
                    <a:cubicBezTo>
                      <a:pt x="252" y="243"/>
                      <a:pt x="254" y="238"/>
                      <a:pt x="248" y="233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6" y="1"/>
                      <a:pt x="13" y="0"/>
                      <a:pt x="10" y="0"/>
                    </a:cubicBezTo>
                    <a:close/>
                    <a:moveTo>
                      <a:pt x="16" y="236"/>
                    </a:moveTo>
                    <a:cubicBezTo>
                      <a:pt x="16" y="220"/>
                      <a:pt x="16" y="220"/>
                      <a:pt x="16" y="220"/>
                    </a:cubicBezTo>
                    <a:cubicBezTo>
                      <a:pt x="32" y="220"/>
                      <a:pt x="32" y="220"/>
                      <a:pt x="32" y="220"/>
                    </a:cubicBezTo>
                    <a:cubicBezTo>
                      <a:pt x="36" y="220"/>
                      <a:pt x="40" y="216"/>
                      <a:pt x="40" y="212"/>
                    </a:cubicBezTo>
                    <a:cubicBezTo>
                      <a:pt x="40" y="208"/>
                      <a:pt x="36" y="204"/>
                      <a:pt x="32" y="204"/>
                    </a:cubicBezTo>
                    <a:cubicBezTo>
                      <a:pt x="16" y="204"/>
                      <a:pt x="16" y="204"/>
                      <a:pt x="16" y="204"/>
                    </a:cubicBezTo>
                    <a:cubicBezTo>
                      <a:pt x="16" y="188"/>
                      <a:pt x="16" y="188"/>
                      <a:pt x="16" y="188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28" y="188"/>
                      <a:pt x="32" y="184"/>
                      <a:pt x="32" y="180"/>
                    </a:cubicBezTo>
                    <a:cubicBezTo>
                      <a:pt x="32" y="176"/>
                      <a:pt x="28" y="172"/>
                      <a:pt x="24" y="172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16" y="156"/>
                      <a:pt x="16" y="156"/>
                      <a:pt x="16" y="156"/>
                    </a:cubicBezTo>
                    <a:cubicBezTo>
                      <a:pt x="32" y="156"/>
                      <a:pt x="32" y="156"/>
                      <a:pt x="32" y="156"/>
                    </a:cubicBezTo>
                    <a:cubicBezTo>
                      <a:pt x="36" y="156"/>
                      <a:pt x="40" y="152"/>
                      <a:pt x="40" y="148"/>
                    </a:cubicBezTo>
                    <a:cubicBezTo>
                      <a:pt x="40" y="144"/>
                      <a:pt x="36" y="140"/>
                      <a:pt x="32" y="140"/>
                    </a:cubicBezTo>
                    <a:cubicBezTo>
                      <a:pt x="16" y="140"/>
                      <a:pt x="16" y="140"/>
                      <a:pt x="16" y="140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8" y="124"/>
                      <a:pt x="32" y="120"/>
                      <a:pt x="32" y="116"/>
                    </a:cubicBezTo>
                    <a:cubicBezTo>
                      <a:pt x="32" y="112"/>
                      <a:pt x="28" y="108"/>
                      <a:pt x="24" y="10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6" y="92"/>
                      <a:pt x="16" y="92"/>
                      <a:pt x="16" y="92"/>
                    </a:cubicBezTo>
                    <a:cubicBezTo>
                      <a:pt x="32" y="92"/>
                      <a:pt x="32" y="92"/>
                      <a:pt x="32" y="92"/>
                    </a:cubicBezTo>
                    <a:cubicBezTo>
                      <a:pt x="36" y="92"/>
                      <a:pt x="40" y="88"/>
                      <a:pt x="40" y="84"/>
                    </a:cubicBezTo>
                    <a:cubicBezTo>
                      <a:pt x="40" y="80"/>
                      <a:pt x="36" y="76"/>
                      <a:pt x="32" y="76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229" y="236"/>
                      <a:pt x="229" y="236"/>
                      <a:pt x="229" y="236"/>
                    </a:cubicBezTo>
                    <a:lnTo>
                      <a:pt x="16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7" name="Freeform 82"/>
              <p:cNvSpPr>
                <a:spLocks noEditPoints="1"/>
              </p:cNvSpPr>
              <p:nvPr/>
            </p:nvSpPr>
            <p:spPr bwMode="auto">
              <a:xfrm>
                <a:off x="5499655" y="2244246"/>
                <a:ext cx="150858" cy="147737"/>
              </a:xfrm>
              <a:custGeom>
                <a:avLst/>
                <a:gdLst>
                  <a:gd name="T0" fmla="*/ 16 w 126"/>
                  <a:gd name="T1" fmla="*/ 124 h 124"/>
                  <a:gd name="T2" fmla="*/ 112 w 126"/>
                  <a:gd name="T3" fmla="*/ 124 h 124"/>
                  <a:gd name="T4" fmla="*/ 123 w 126"/>
                  <a:gd name="T5" fmla="*/ 117 h 124"/>
                  <a:gd name="T6" fmla="*/ 120 w 126"/>
                  <a:gd name="T7" fmla="*/ 105 h 124"/>
                  <a:gd name="T8" fmla="*/ 19 w 126"/>
                  <a:gd name="T9" fmla="*/ 4 h 124"/>
                  <a:gd name="T10" fmla="*/ 10 w 126"/>
                  <a:gd name="T11" fmla="*/ 0 h 124"/>
                  <a:gd name="T12" fmla="*/ 0 w 126"/>
                  <a:gd name="T13" fmla="*/ 12 h 124"/>
                  <a:gd name="T14" fmla="*/ 0 w 126"/>
                  <a:gd name="T15" fmla="*/ 108 h 124"/>
                  <a:gd name="T16" fmla="*/ 16 w 126"/>
                  <a:gd name="T17" fmla="*/ 124 h 124"/>
                  <a:gd name="T18" fmla="*/ 16 w 126"/>
                  <a:gd name="T19" fmla="*/ 23 h 124"/>
                  <a:gd name="T20" fmla="*/ 101 w 126"/>
                  <a:gd name="T21" fmla="*/ 108 h 124"/>
                  <a:gd name="T22" fmla="*/ 16 w 126"/>
                  <a:gd name="T23" fmla="*/ 108 h 124"/>
                  <a:gd name="T24" fmla="*/ 16 w 126"/>
                  <a:gd name="T25" fmla="*/ 2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6" h="124">
                    <a:moveTo>
                      <a:pt x="16" y="124"/>
                    </a:moveTo>
                    <a:cubicBezTo>
                      <a:pt x="112" y="124"/>
                      <a:pt x="112" y="124"/>
                      <a:pt x="112" y="124"/>
                    </a:cubicBezTo>
                    <a:cubicBezTo>
                      <a:pt x="120" y="124"/>
                      <a:pt x="123" y="119"/>
                      <a:pt x="123" y="117"/>
                    </a:cubicBezTo>
                    <a:cubicBezTo>
                      <a:pt x="124" y="115"/>
                      <a:pt x="126" y="110"/>
                      <a:pt x="120" y="10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6" y="1"/>
                      <a:pt x="13" y="0"/>
                      <a:pt x="10" y="0"/>
                    </a:cubicBezTo>
                    <a:cubicBezTo>
                      <a:pt x="5" y="0"/>
                      <a:pt x="0" y="4"/>
                      <a:pt x="0" y="1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7"/>
                      <a:pt x="7" y="124"/>
                      <a:pt x="16" y="124"/>
                    </a:cubicBezTo>
                    <a:close/>
                    <a:moveTo>
                      <a:pt x="16" y="23"/>
                    </a:move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6" y="108"/>
                      <a:pt x="16" y="108"/>
                      <a:pt x="16" y="108"/>
                    </a:cubicBezTo>
                    <a:lnTo>
                      <a:pt x="1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8" name="Freeform 83"/>
              <p:cNvSpPr>
                <a:spLocks noEditPoints="1"/>
              </p:cNvSpPr>
              <p:nvPr/>
            </p:nvSpPr>
            <p:spPr bwMode="auto">
              <a:xfrm>
                <a:off x="5521503" y="2127722"/>
                <a:ext cx="225767" cy="223686"/>
              </a:xfrm>
              <a:custGeom>
                <a:avLst/>
                <a:gdLst>
                  <a:gd name="T0" fmla="*/ 156 w 189"/>
                  <a:gd name="T1" fmla="*/ 183 h 187"/>
                  <a:gd name="T2" fmla="*/ 172 w 189"/>
                  <a:gd name="T3" fmla="*/ 187 h 187"/>
                  <a:gd name="T4" fmla="*/ 176 w 189"/>
                  <a:gd name="T5" fmla="*/ 187 h 187"/>
                  <a:gd name="T6" fmla="*/ 176 w 189"/>
                  <a:gd name="T7" fmla="*/ 187 h 187"/>
                  <a:gd name="T8" fmla="*/ 186 w 189"/>
                  <a:gd name="T9" fmla="*/ 183 h 187"/>
                  <a:gd name="T10" fmla="*/ 188 w 189"/>
                  <a:gd name="T11" fmla="*/ 171 h 187"/>
                  <a:gd name="T12" fmla="*/ 184 w 189"/>
                  <a:gd name="T13" fmla="*/ 155 h 187"/>
                  <a:gd name="T14" fmla="*/ 174 w 189"/>
                  <a:gd name="T15" fmla="*/ 138 h 187"/>
                  <a:gd name="T16" fmla="*/ 41 w 189"/>
                  <a:gd name="T17" fmla="*/ 5 h 187"/>
                  <a:gd name="T18" fmla="*/ 30 w 189"/>
                  <a:gd name="T19" fmla="*/ 0 h 187"/>
                  <a:gd name="T20" fmla="*/ 19 w 189"/>
                  <a:gd name="T21" fmla="*/ 5 h 187"/>
                  <a:gd name="T22" fmla="*/ 6 w 189"/>
                  <a:gd name="T23" fmla="*/ 18 h 187"/>
                  <a:gd name="T24" fmla="*/ 6 w 189"/>
                  <a:gd name="T25" fmla="*/ 40 h 187"/>
                  <a:gd name="T26" fmla="*/ 139 w 189"/>
                  <a:gd name="T27" fmla="*/ 173 h 187"/>
                  <a:gd name="T28" fmla="*/ 156 w 189"/>
                  <a:gd name="T29" fmla="*/ 183 h 187"/>
                  <a:gd name="T30" fmla="*/ 168 w 189"/>
                  <a:gd name="T31" fmla="*/ 159 h 187"/>
                  <a:gd name="T32" fmla="*/ 171 w 189"/>
                  <a:gd name="T33" fmla="*/ 170 h 187"/>
                  <a:gd name="T34" fmla="*/ 160 w 189"/>
                  <a:gd name="T35" fmla="*/ 167 h 187"/>
                  <a:gd name="T36" fmla="*/ 150 w 189"/>
                  <a:gd name="T37" fmla="*/ 162 h 187"/>
                  <a:gd name="T38" fmla="*/ 41 w 189"/>
                  <a:gd name="T39" fmla="*/ 53 h 187"/>
                  <a:gd name="T40" fmla="*/ 54 w 189"/>
                  <a:gd name="T41" fmla="*/ 40 h 187"/>
                  <a:gd name="T42" fmla="*/ 163 w 189"/>
                  <a:gd name="T43" fmla="*/ 149 h 187"/>
                  <a:gd name="T44" fmla="*/ 168 w 189"/>
                  <a:gd name="T45" fmla="*/ 159 h 187"/>
                  <a:gd name="T46" fmla="*/ 30 w 189"/>
                  <a:gd name="T47" fmla="*/ 16 h 187"/>
                  <a:gd name="T48" fmla="*/ 43 w 189"/>
                  <a:gd name="T49" fmla="*/ 29 h 187"/>
                  <a:gd name="T50" fmla="*/ 30 w 189"/>
                  <a:gd name="T51" fmla="*/ 42 h 187"/>
                  <a:gd name="T52" fmla="*/ 17 w 189"/>
                  <a:gd name="T53" fmla="*/ 29 h 187"/>
                  <a:gd name="T54" fmla="*/ 30 w 189"/>
                  <a:gd name="T55" fmla="*/ 1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9" h="187">
                    <a:moveTo>
                      <a:pt x="156" y="183"/>
                    </a:moveTo>
                    <a:cubicBezTo>
                      <a:pt x="172" y="187"/>
                      <a:pt x="172" y="187"/>
                      <a:pt x="172" y="187"/>
                    </a:cubicBezTo>
                    <a:cubicBezTo>
                      <a:pt x="174" y="187"/>
                      <a:pt x="175" y="187"/>
                      <a:pt x="176" y="187"/>
                    </a:cubicBezTo>
                    <a:cubicBezTo>
                      <a:pt x="176" y="187"/>
                      <a:pt x="176" y="187"/>
                      <a:pt x="176" y="187"/>
                    </a:cubicBezTo>
                    <a:cubicBezTo>
                      <a:pt x="180" y="187"/>
                      <a:pt x="183" y="186"/>
                      <a:pt x="186" y="183"/>
                    </a:cubicBezTo>
                    <a:cubicBezTo>
                      <a:pt x="188" y="180"/>
                      <a:pt x="189" y="176"/>
                      <a:pt x="188" y="171"/>
                    </a:cubicBezTo>
                    <a:cubicBezTo>
                      <a:pt x="184" y="155"/>
                      <a:pt x="184" y="155"/>
                      <a:pt x="184" y="155"/>
                    </a:cubicBezTo>
                    <a:cubicBezTo>
                      <a:pt x="182" y="149"/>
                      <a:pt x="178" y="142"/>
                      <a:pt x="174" y="138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8" y="2"/>
                      <a:pt x="34" y="0"/>
                      <a:pt x="30" y="0"/>
                    </a:cubicBezTo>
                    <a:cubicBezTo>
                      <a:pt x="26" y="0"/>
                      <a:pt x="22" y="2"/>
                      <a:pt x="19" y="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0" y="24"/>
                      <a:pt x="0" y="34"/>
                      <a:pt x="6" y="40"/>
                    </a:cubicBezTo>
                    <a:cubicBezTo>
                      <a:pt x="139" y="173"/>
                      <a:pt x="139" y="173"/>
                      <a:pt x="139" y="173"/>
                    </a:cubicBezTo>
                    <a:cubicBezTo>
                      <a:pt x="143" y="177"/>
                      <a:pt x="150" y="181"/>
                      <a:pt x="156" y="183"/>
                    </a:cubicBezTo>
                    <a:close/>
                    <a:moveTo>
                      <a:pt x="168" y="159"/>
                    </a:moveTo>
                    <a:cubicBezTo>
                      <a:pt x="171" y="170"/>
                      <a:pt x="171" y="170"/>
                      <a:pt x="171" y="170"/>
                    </a:cubicBezTo>
                    <a:cubicBezTo>
                      <a:pt x="160" y="167"/>
                      <a:pt x="160" y="167"/>
                      <a:pt x="160" y="167"/>
                    </a:cubicBezTo>
                    <a:cubicBezTo>
                      <a:pt x="157" y="166"/>
                      <a:pt x="152" y="164"/>
                      <a:pt x="150" y="162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163" y="149"/>
                      <a:pt x="163" y="149"/>
                      <a:pt x="163" y="149"/>
                    </a:cubicBezTo>
                    <a:cubicBezTo>
                      <a:pt x="165" y="151"/>
                      <a:pt x="167" y="156"/>
                      <a:pt x="168" y="159"/>
                    </a:cubicBezTo>
                    <a:close/>
                    <a:moveTo>
                      <a:pt x="30" y="16"/>
                    </a:moveTo>
                    <a:cubicBezTo>
                      <a:pt x="43" y="29"/>
                      <a:pt x="43" y="29"/>
                      <a:pt x="43" y="29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7" y="29"/>
                      <a:pt x="17" y="29"/>
                      <a:pt x="17" y="29"/>
                    </a:cubicBezTo>
                    <a:lnTo>
                      <a:pt x="3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2" name="Group 88"/>
            <p:cNvGrpSpPr/>
            <p:nvPr/>
          </p:nvGrpSpPr>
          <p:grpSpPr>
            <a:xfrm>
              <a:off x="3474712" y="1583048"/>
              <a:ext cx="2351335" cy="1097288"/>
              <a:chOff x="3396335" y="1885946"/>
              <a:chExt cx="2351335" cy="1097288"/>
            </a:xfrm>
            <a:effectLst/>
          </p:grpSpPr>
          <p:sp>
            <p:nvSpPr>
              <p:cNvPr id="90" name="Hexagon 89"/>
              <p:cNvSpPr/>
              <p:nvPr/>
            </p:nvSpPr>
            <p:spPr>
              <a:xfrm>
                <a:off x="3396335" y="1885946"/>
                <a:ext cx="2351335" cy="1097288"/>
              </a:xfrm>
              <a:prstGeom prst="hexagon">
                <a:avLst>
                  <a:gd name="adj" fmla="val 44977"/>
                  <a:gd name="vf" fmla="val 115470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Hexagon 94"/>
              <p:cNvSpPr/>
              <p:nvPr/>
            </p:nvSpPr>
            <p:spPr>
              <a:xfrm>
                <a:off x="3533496" y="1885946"/>
                <a:ext cx="2057416" cy="1097288"/>
              </a:xfrm>
              <a:prstGeom prst="hexagon">
                <a:avLst>
                  <a:gd name="adj" fmla="val 44977"/>
                  <a:gd name="vf" fmla="val 11547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106" name="Straight Connector 105"/>
          <p:cNvCxnSpPr/>
          <p:nvPr/>
        </p:nvCxnSpPr>
        <p:spPr>
          <a:xfrm>
            <a:off x="1590438" y="3574630"/>
            <a:ext cx="0" cy="589021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285478" y="3574630"/>
            <a:ext cx="0" cy="589021"/>
          </a:xfrm>
          <a:prstGeom prst="line">
            <a:avLst/>
          </a:prstGeom>
          <a:ln w="12700">
            <a:solidFill>
              <a:schemeClr val="accent2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980517" y="3574630"/>
            <a:ext cx="0" cy="589021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6675556" y="3574630"/>
            <a:ext cx="0" cy="589021"/>
          </a:xfrm>
          <a:prstGeom prst="line">
            <a:avLst/>
          </a:prstGeom>
          <a:ln w="12700">
            <a:solidFill>
              <a:schemeClr val="accent4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8370595" y="3574630"/>
            <a:ext cx="0" cy="589021"/>
          </a:xfrm>
          <a:prstGeom prst="line">
            <a:avLst/>
          </a:prstGeom>
          <a:ln w="12700">
            <a:solidFill>
              <a:schemeClr val="accent5"/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Виды медицинской помощи лицам, занимающимся 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физической культурой и спортом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86" name="Text Placeholder 2"/>
          <p:cNvSpPr>
            <a:spLocks noGrp="1"/>
          </p:cNvSpPr>
          <p:nvPr>
            <p:ph type="body" sz="half" idx="2"/>
          </p:nvPr>
        </p:nvSpPr>
        <p:spPr>
          <a:xfrm>
            <a:off x="838170" y="1234428"/>
            <a:ext cx="8308555" cy="267661"/>
          </a:xfrm>
        </p:spPr>
        <p:txBody>
          <a:bodyPr/>
          <a:lstStyle/>
          <a:p>
            <a:r>
              <a:rPr lang="ru-RU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В соответствии с Приказом М3 № 613н</a:t>
            </a:r>
            <a:endParaRPr lang="en-US" b="0" dirty="0">
              <a:solidFill>
                <a:schemeClr val="bg2">
                  <a:lumMod val="50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89" name="Рисунок 88" descr="busine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492" y="2468873"/>
            <a:ext cx="861483" cy="861483"/>
          </a:xfrm>
          <a:prstGeom prst="rect">
            <a:avLst/>
          </a:prstGeom>
        </p:spPr>
      </p:pic>
      <p:pic>
        <p:nvPicPr>
          <p:cNvPr id="91" name="Рисунок 90" descr="medic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703" y="2492727"/>
            <a:ext cx="685805" cy="685805"/>
          </a:xfrm>
          <a:prstGeom prst="rect">
            <a:avLst/>
          </a:prstGeom>
        </p:spPr>
      </p:pic>
      <p:pic>
        <p:nvPicPr>
          <p:cNvPr id="96" name="Рисунок 95" descr="pe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8677" y="2468873"/>
            <a:ext cx="767153" cy="767153"/>
          </a:xfrm>
          <a:prstGeom prst="rect">
            <a:avLst/>
          </a:prstGeom>
        </p:spPr>
      </p:pic>
      <p:pic>
        <p:nvPicPr>
          <p:cNvPr id="97" name="Рисунок 96" descr="tim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8424" y="2468873"/>
            <a:ext cx="751949" cy="751949"/>
          </a:xfrm>
          <a:prstGeom prst="rect">
            <a:avLst/>
          </a:prstGeom>
        </p:spPr>
      </p:pic>
      <p:pic>
        <p:nvPicPr>
          <p:cNvPr id="98" name="Рисунок 97" descr="up-arro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771" y="2468873"/>
            <a:ext cx="822967" cy="8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6105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Рисунок 8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7995"/>
          </a:xfrm>
          <a:prstGeom prst="rect">
            <a:avLst/>
          </a:prstGeom>
        </p:spPr>
      </p:pic>
      <p:grpSp>
        <p:nvGrpSpPr>
          <p:cNvPr id="6" name="Group 43"/>
          <p:cNvGrpSpPr/>
          <p:nvPr/>
        </p:nvGrpSpPr>
        <p:grpSpPr>
          <a:xfrm>
            <a:off x="5250182" y="4747273"/>
            <a:ext cx="990000" cy="989339"/>
            <a:chOff x="6492254" y="2708911"/>
            <a:chExt cx="1054364" cy="1054364"/>
          </a:xfrm>
        </p:grpSpPr>
        <p:sp>
          <p:nvSpPr>
            <p:cNvPr id="50" name="Rectangle 49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6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5250181" y="3454404"/>
            <a:ext cx="990000" cy="989339"/>
            <a:chOff x="6492254" y="2708911"/>
            <a:chExt cx="1054364" cy="1054364"/>
          </a:xfrm>
        </p:grpSpPr>
        <p:sp>
          <p:nvSpPr>
            <p:cNvPr id="55" name="Rectangle 54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5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grpSp>
        <p:nvGrpSpPr>
          <p:cNvPr id="11" name="Group 57"/>
          <p:cNvGrpSpPr/>
          <p:nvPr/>
        </p:nvGrpSpPr>
        <p:grpSpPr>
          <a:xfrm>
            <a:off x="5250181" y="2161535"/>
            <a:ext cx="990000" cy="989339"/>
            <a:chOff x="6492254" y="2708911"/>
            <a:chExt cx="1054364" cy="1054364"/>
          </a:xfrm>
        </p:grpSpPr>
        <p:sp>
          <p:nvSpPr>
            <p:cNvPr id="64" name="Rectangle 63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4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grpSp>
        <p:nvGrpSpPr>
          <p:cNvPr id="14" name="Group 66"/>
          <p:cNvGrpSpPr/>
          <p:nvPr/>
        </p:nvGrpSpPr>
        <p:grpSpPr>
          <a:xfrm>
            <a:off x="792451" y="3454404"/>
            <a:ext cx="990000" cy="989339"/>
            <a:chOff x="6492254" y="2708911"/>
            <a:chExt cx="1054364" cy="1054364"/>
          </a:xfrm>
        </p:grpSpPr>
        <p:sp>
          <p:nvSpPr>
            <p:cNvPr id="71" name="Rectangle 70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2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grpSp>
        <p:nvGrpSpPr>
          <p:cNvPr id="17" name="Group 73"/>
          <p:cNvGrpSpPr/>
          <p:nvPr/>
        </p:nvGrpSpPr>
        <p:grpSpPr>
          <a:xfrm>
            <a:off x="792451" y="2174235"/>
            <a:ext cx="990000" cy="989339"/>
            <a:chOff x="6492254" y="2708911"/>
            <a:chExt cx="1054364" cy="1054364"/>
          </a:xfrm>
        </p:grpSpPr>
        <p:sp>
          <p:nvSpPr>
            <p:cNvPr id="78" name="Rectangle 77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grpSp>
        <p:nvGrpSpPr>
          <p:cNvPr id="20" name="Group 80"/>
          <p:cNvGrpSpPr/>
          <p:nvPr/>
        </p:nvGrpSpPr>
        <p:grpSpPr>
          <a:xfrm>
            <a:off x="792451" y="4734573"/>
            <a:ext cx="990000" cy="989339"/>
            <a:chOff x="6492254" y="2708911"/>
            <a:chExt cx="1054364" cy="1054364"/>
          </a:xfrm>
        </p:grpSpPr>
        <p:sp>
          <p:nvSpPr>
            <p:cNvPr id="83" name="Rectangle 82"/>
            <p:cNvSpPr/>
            <p:nvPr/>
          </p:nvSpPr>
          <p:spPr>
            <a:xfrm>
              <a:off x="6492254" y="2708911"/>
              <a:ext cx="1054364" cy="1054364"/>
            </a:xfrm>
            <a:prstGeom prst="rect">
              <a:avLst/>
            </a:prstGeom>
            <a:solidFill>
              <a:schemeClr val="accent3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492254" y="3676405"/>
              <a:ext cx="1054364" cy="868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  <p:sp>
        <p:nvSpPr>
          <p:cNvPr id="91" name="Rectangle 90"/>
          <p:cNvSpPr/>
          <p:nvPr/>
        </p:nvSpPr>
        <p:spPr>
          <a:xfrm>
            <a:off x="1798297" y="2194551"/>
            <a:ext cx="3189620" cy="86946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Разработать комплекс мероприятий и технологий для проведения медико-психологического сопровождения спортсменов  ДЮСШ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255627" y="4811970"/>
            <a:ext cx="3214831" cy="86946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Оптимизировать методику применения оздоровительных и восстановительных методик спортивной подготовки спортсменов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780457" y="3502491"/>
            <a:ext cx="3189620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Внедрить аппаратно-программный комплекс с целью проведения скрининговых исследований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780454" y="4817178"/>
            <a:ext cx="3189620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Обеспечить внедрение технологий для оценки функционального резерва и  физического состояния (спортсмена)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264483" y="2198794"/>
            <a:ext cx="3214830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Разработать методику обучения и тестирования основных спортивных качеств и умений молодых спортсменов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250302" y="3495051"/>
            <a:ext cx="3214831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Внедрить методики психодиагностики психокоррекции у занимающихся спортом</a:t>
            </a:r>
            <a:endParaRPr 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Задачи врачебно-педагогического сопровождения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спортсменов ДЮСШ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75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82" name="Прямая соединительная линия 81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 descr="medical 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984" y="3592662"/>
            <a:ext cx="674092" cy="674092"/>
          </a:xfrm>
          <a:prstGeom prst="rect">
            <a:avLst/>
          </a:prstGeom>
        </p:spPr>
      </p:pic>
      <p:pic>
        <p:nvPicPr>
          <p:cNvPr id="31" name="Рисунок 30" descr="medical 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48" y="4864220"/>
            <a:ext cx="698421" cy="698421"/>
          </a:xfrm>
          <a:prstGeom prst="rect">
            <a:avLst/>
          </a:prstGeom>
        </p:spPr>
      </p:pic>
      <p:pic>
        <p:nvPicPr>
          <p:cNvPr id="32" name="Рисунок 31" descr="medical 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36" y="2355566"/>
            <a:ext cx="599027" cy="599027"/>
          </a:xfrm>
          <a:prstGeom prst="rect">
            <a:avLst/>
          </a:prstGeom>
        </p:spPr>
      </p:pic>
      <p:pic>
        <p:nvPicPr>
          <p:cNvPr id="34" name="Рисунок 33" descr="medical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429" y="3582064"/>
            <a:ext cx="685805" cy="685805"/>
          </a:xfrm>
          <a:prstGeom prst="rect">
            <a:avLst/>
          </a:prstGeom>
        </p:spPr>
      </p:pic>
      <p:pic>
        <p:nvPicPr>
          <p:cNvPr id="35" name="Рисунок 34" descr="p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7790" y="2315810"/>
            <a:ext cx="650297" cy="650297"/>
          </a:xfrm>
          <a:prstGeom prst="rect">
            <a:avLst/>
          </a:prstGeom>
        </p:spPr>
      </p:pic>
      <p:pic>
        <p:nvPicPr>
          <p:cNvPr id="36" name="Рисунок 35" descr="pe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9839" y="4898014"/>
            <a:ext cx="650297" cy="65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4273609"/>
      </p:ext>
    </p:extLst>
  </p:cSld>
  <p:clrMapOvr>
    <a:masterClrMapping/>
  </p:clrMapOvr>
  <p:transition spd="med">
    <p:pull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5" name="Group 23"/>
          <p:cNvGrpSpPr/>
          <p:nvPr/>
        </p:nvGrpSpPr>
        <p:grpSpPr>
          <a:xfrm>
            <a:off x="2484102" y="2575664"/>
            <a:ext cx="5094231" cy="878215"/>
            <a:chOff x="2220817" y="1623527"/>
            <a:chExt cx="4702367" cy="658662"/>
          </a:xfrm>
        </p:grpSpPr>
        <p:sp>
          <p:nvSpPr>
            <p:cNvPr id="25" name="AutoShape 40"/>
            <p:cNvSpPr>
              <a:spLocks/>
            </p:cNvSpPr>
            <p:nvPr/>
          </p:nvSpPr>
          <p:spPr bwMode="auto">
            <a:xfrm>
              <a:off x="2220817" y="1623527"/>
              <a:ext cx="4702367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419625" y="1713058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Каждый этап спортивной подготовки должен иметь свою программу научно-методического и медико-биологического обеспечения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2484101" y="3538968"/>
            <a:ext cx="5014948" cy="878215"/>
            <a:chOff x="2220816" y="2346005"/>
            <a:chExt cx="4629183" cy="658662"/>
          </a:xfrm>
        </p:grpSpPr>
        <p:sp>
          <p:nvSpPr>
            <p:cNvPr id="26" name="AutoShape 40"/>
            <p:cNvSpPr>
              <a:spLocks/>
            </p:cNvSpPr>
            <p:nvPr/>
          </p:nvSpPr>
          <p:spPr bwMode="auto">
            <a:xfrm rot="10800000">
              <a:off x="2220816" y="2346005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419625" y="2366693"/>
              <a:ext cx="4389152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Спортивная организация должна быть заказчиком программ научно-методического и медико-биологического обеспечения этапов подготовки спортивного резерва и иметь целевое финансирование для их реализации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30"/>
          <p:cNvGrpSpPr/>
          <p:nvPr/>
        </p:nvGrpSpPr>
        <p:grpSpPr>
          <a:xfrm>
            <a:off x="2484101" y="5473528"/>
            <a:ext cx="5198011" cy="1171837"/>
            <a:chOff x="2220816" y="3790960"/>
            <a:chExt cx="4798164" cy="762967"/>
          </a:xfrm>
        </p:grpSpPr>
        <p:sp>
          <p:nvSpPr>
            <p:cNvPr id="32" name="AutoShape 40"/>
            <p:cNvSpPr>
              <a:spLocks/>
            </p:cNvSpPr>
            <p:nvPr/>
          </p:nvSpPr>
          <p:spPr bwMode="auto">
            <a:xfrm rot="10800000">
              <a:off x="2220816" y="3790960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419625" y="3792180"/>
              <a:ext cx="4599355" cy="761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Внедрение программ научно-методического и медико-биологического обеспечения в ЦСП, ЦОП и УОР должны осуществляться комплексными научными группами, а в ДЮСШ и СДЮШОР специалистами в области спортивной медицины и психологами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8" name="Group 29"/>
          <p:cNvGrpSpPr/>
          <p:nvPr/>
        </p:nvGrpSpPr>
        <p:grpSpPr>
          <a:xfrm>
            <a:off x="2484102" y="4502272"/>
            <a:ext cx="5094231" cy="878215"/>
            <a:chOff x="2220817" y="3068483"/>
            <a:chExt cx="4702367" cy="658662"/>
          </a:xfrm>
        </p:grpSpPr>
        <p:sp>
          <p:nvSpPr>
            <p:cNvPr id="28" name="AutoShape 40"/>
            <p:cNvSpPr>
              <a:spLocks/>
            </p:cNvSpPr>
            <p:nvPr/>
          </p:nvSpPr>
          <p:spPr bwMode="auto">
            <a:xfrm>
              <a:off x="2220817" y="3068483"/>
              <a:ext cx="4702367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3175" y="3152513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В спортивных организациях должны создаваться кабинеты или отделения спортивной медицины для реализации программ медико-биологического и медицинского обеспечения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31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Стратегия реализации программ научно-методического, медико-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биологического обеспечения подготовки спортивного резерва</a:t>
            </a:r>
            <a:endParaRPr lang="en-US" sz="2000" b="1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l="16638" r="16638"/>
          <a:stretch>
            <a:fillRect/>
          </a:stretch>
        </p:blipFill>
        <p:spPr>
          <a:xfrm>
            <a:off x="1031875" y="3421063"/>
            <a:ext cx="1282700" cy="1281112"/>
          </a:xfrm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24"/>
          </p:nvPr>
        </p:nvPicPr>
        <p:blipFill>
          <a:blip r:embed="rId5"/>
          <a:srcRect l="12792" r="12792"/>
          <a:stretch>
            <a:fillRect/>
          </a:stretch>
        </p:blipFill>
        <p:spPr>
          <a:xfrm>
            <a:off x="1031875" y="5343525"/>
            <a:ext cx="1281113" cy="1279525"/>
          </a:xfrm>
        </p:spPr>
      </p:pic>
      <p:pic>
        <p:nvPicPr>
          <p:cNvPr id="13" name="Рисунок 12"/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16765" r="16765"/>
          <a:stretch>
            <a:fillRect/>
          </a:stretch>
        </p:blipFill>
        <p:spPr>
          <a:xfrm>
            <a:off x="7681913" y="2401888"/>
            <a:ext cx="1281112" cy="1281112"/>
          </a:xfrm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23"/>
          </p:nvPr>
        </p:nvPicPr>
        <p:blipFill>
          <a:blip r:embed="rId7"/>
          <a:srcRect l="14246" r="14246"/>
          <a:stretch>
            <a:fillRect/>
          </a:stretch>
        </p:blipFill>
        <p:spPr>
          <a:xfrm>
            <a:off x="7681913" y="4306888"/>
            <a:ext cx="1281112" cy="1281112"/>
          </a:xfrm>
        </p:spPr>
      </p:pic>
      <p:grpSp>
        <p:nvGrpSpPr>
          <p:cNvPr id="22" name="Group 28"/>
          <p:cNvGrpSpPr/>
          <p:nvPr/>
        </p:nvGrpSpPr>
        <p:grpSpPr>
          <a:xfrm>
            <a:off x="2420930" y="1604064"/>
            <a:ext cx="5033461" cy="878215"/>
            <a:chOff x="2220816" y="2346005"/>
            <a:chExt cx="4646272" cy="658662"/>
          </a:xfrm>
        </p:grpSpPr>
        <p:sp>
          <p:nvSpPr>
            <p:cNvPr id="23" name="AutoShape 40"/>
            <p:cNvSpPr>
              <a:spLocks/>
            </p:cNvSpPr>
            <p:nvPr/>
          </p:nvSpPr>
          <p:spPr bwMode="auto">
            <a:xfrm rot="10800000">
              <a:off x="2220816" y="2346005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4" name="Rectangle 38"/>
            <p:cNvSpPr/>
            <p:nvPr/>
          </p:nvSpPr>
          <p:spPr>
            <a:xfrm>
              <a:off x="2477936" y="2436073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Эффективной спортивной подготовки без научно-методического, медико-биологического и медицинского сопровождения не бывает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976" y="1467442"/>
            <a:ext cx="1281112" cy="1259118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695919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5.jpg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1309" r="11309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802770" y="0"/>
            <a:ext cx="1485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02954" y="0"/>
            <a:ext cx="340140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9613" y="0"/>
            <a:ext cx="1485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6455" y="0"/>
            <a:ext cx="148591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3297" y="0"/>
            <a:ext cx="148591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0139" y="0"/>
            <a:ext cx="148591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pic>
        <p:nvPicPr>
          <p:cNvPr id="14" name="Рисунок 13" descr="sportsmen_i_sportsmen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0" y="0"/>
            <a:ext cx="5143500" cy="6858000"/>
          </a:xfrm>
          <a:prstGeom prst="rect">
            <a:avLst/>
          </a:prstGeom>
        </p:spPr>
      </p:pic>
      <p:pic>
        <p:nvPicPr>
          <p:cNvPr id="1026" name="Picture 2" descr="C:\Users\Global\Desktop\спорт преза\вниифк_2_0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2492" y="685780"/>
            <a:ext cx="3143241" cy="20916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3400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 02_ colored_Version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Lato">
      <a:majorFont>
        <a:latin typeface="Lato"/>
        <a:ea typeface=""/>
        <a:cs typeface="Lato"/>
      </a:majorFont>
      <a:minorFont>
        <a:latin typeface="Lato"/>
        <a:ea typeface=""/>
        <a:cs typeface="Lato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185074</TotalTime>
  <Words>801</Words>
  <Application>Microsoft Office PowerPoint</Application>
  <PresentationFormat>Лист A4 (210x297 мм)</PresentationFormat>
  <Paragraphs>209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Слайд 1</vt:lpstr>
      <vt:lpstr>Слайд 2</vt:lpstr>
      <vt:lpstr>Участники подготовки спортивного резерва в Российской Федерации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user 5 floor</cp:lastModifiedBy>
  <cp:revision>1114</cp:revision>
  <dcterms:created xsi:type="dcterms:W3CDTF">2015-03-05T18:03:25Z</dcterms:created>
  <dcterms:modified xsi:type="dcterms:W3CDTF">2016-06-03T07:12:24Z</dcterms:modified>
</cp:coreProperties>
</file>