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473" r:id="rId2"/>
    <p:sldId id="491" r:id="rId3"/>
    <p:sldId id="479" r:id="rId4"/>
    <p:sldId id="499" r:id="rId5"/>
    <p:sldId id="480" r:id="rId6"/>
    <p:sldId id="484" r:id="rId7"/>
    <p:sldId id="503" r:id="rId8"/>
    <p:sldId id="500" r:id="rId9"/>
    <p:sldId id="505" r:id="rId10"/>
    <p:sldId id="490" r:id="rId11"/>
    <p:sldId id="402" r:id="rId12"/>
    <p:sldId id="451" r:id="rId13"/>
    <p:sldId id="506" r:id="rId14"/>
  </p:sldIdLst>
  <p:sldSz cx="9906000" cy="6858000" type="A4"/>
  <p:notesSz cx="6858000" cy="9144000"/>
  <p:defaultTextStyle>
    <a:defPPr>
      <a:defRPr lang="en-US"/>
    </a:defPPr>
    <a:lvl1pPr marL="0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36433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72866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09298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45731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82164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18597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55029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91462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68" userDrawn="1">
          <p15:clr>
            <a:srgbClr val="A4A3A4"/>
          </p15:clr>
        </p15:guide>
        <p15:guide id="2" pos="2774" userDrawn="1">
          <p15:clr>
            <a:srgbClr val="A4A3A4"/>
          </p15:clr>
        </p15:guide>
        <p15:guide id="3" pos="5256" userDrawn="1">
          <p15:clr>
            <a:srgbClr val="A4A3A4"/>
          </p15:clr>
        </p15:guide>
        <p15:guide id="4" orient="horz" pos="756" userDrawn="1">
          <p15:clr>
            <a:srgbClr val="A4A3A4"/>
          </p15:clr>
        </p15:guide>
        <p15:guide id="5" orient="horz" pos="3802" userDrawn="1">
          <p15:clr>
            <a:srgbClr val="A4A3A4"/>
          </p15:clr>
        </p15:guide>
        <p15:guide id="6" orient="horz" pos="1008">
          <p15:clr>
            <a:srgbClr val="A4A3A4"/>
          </p15:clr>
        </p15:guide>
        <p15:guide id="7" pos="546">
          <p15:clr>
            <a:srgbClr val="A4A3A4"/>
          </p15:clr>
        </p15:guide>
        <p15:guide id="8" pos="56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80B9"/>
    <a:srgbClr val="09292D"/>
    <a:srgbClr val="FFC215"/>
    <a:srgbClr val="4B321D"/>
    <a:srgbClr val="FFCB57"/>
    <a:srgbClr val="F9B945"/>
    <a:srgbClr val="9ED6FC"/>
    <a:srgbClr val="92D1FC"/>
    <a:srgbClr val="E5F8FF"/>
    <a:srgbClr val="CDF2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70" autoAdjust="0"/>
    <p:restoredTop sz="94533" autoAdjust="0"/>
  </p:normalViewPr>
  <p:slideViewPr>
    <p:cSldViewPr>
      <p:cViewPr varScale="1">
        <p:scale>
          <a:sx n="106" d="100"/>
          <a:sy n="106" d="100"/>
        </p:scale>
        <p:origin x="-90" y="-150"/>
      </p:cViewPr>
      <p:guideLst>
        <p:guide orient="horz" pos="2868"/>
        <p:guide orient="horz" pos="756"/>
        <p:guide orient="horz" pos="3802"/>
        <p:guide orient="horz" pos="1008"/>
        <p:guide pos="2774"/>
        <p:guide pos="5256"/>
        <p:guide pos="546"/>
        <p:guide pos="5694"/>
      </p:guideLst>
    </p:cSldViewPr>
  </p:slideViewPr>
  <p:outlineViewPr>
    <p:cViewPr>
      <p:scale>
        <a:sx n="33" d="100"/>
        <a:sy n="33" d="100"/>
      </p:scale>
      <p:origin x="0" y="58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2790" y="42"/>
      </p:cViewPr>
      <p:guideLst>
        <p:guide orient="horz" pos="2880"/>
        <p:guide pos="2160"/>
      </p:guideLst>
    </p:cSldViewPr>
  </p:notesViewPr>
  <p:gridSpacing cx="140452475" cy="14045247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BBF54B-5D48-4E96-A0ED-31F50D845189}" type="datetimeFigureOut">
              <a:rPr lang="en-US" smtClean="0"/>
              <a:pPr/>
              <a:t>6/3/2016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C90648-2B14-4050-A7BC-9BAB2E7CBB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00510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C4B0C-BF20-41C9-B751-DBB26EF44490}" type="datetimeFigureOut">
              <a:rPr lang="en-US" smtClean="0"/>
              <a:pPr/>
              <a:t>6/3/2016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E36C1-A8C7-4C53-BE55-58C5E3535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0515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36433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72866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09298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45731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82164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18597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755029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291462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 xmlns="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24" hasCustomPrompt="1"/>
          </p:nvPr>
        </p:nvSpPr>
        <p:spPr>
          <a:xfrm>
            <a:off x="3318498" y="1965949"/>
            <a:ext cx="3186308" cy="4001120"/>
          </a:xfrm>
          <a:custGeom>
            <a:avLst/>
            <a:gdLst/>
            <a:ahLst/>
            <a:cxnLst/>
            <a:rect l="l" t="t" r="r" b="b"/>
            <a:pathLst>
              <a:path w="7513412" h="7665746">
                <a:moveTo>
                  <a:pt x="3756706" y="0"/>
                </a:moveTo>
                <a:cubicBezTo>
                  <a:pt x="4550623" y="0"/>
                  <a:pt x="5288171" y="241318"/>
                  <a:pt x="5899981" y="654595"/>
                </a:cubicBezTo>
                <a:lnTo>
                  <a:pt x="6053244" y="769188"/>
                </a:lnTo>
                <a:lnTo>
                  <a:pt x="6020915" y="795862"/>
                </a:lnTo>
                <a:cubicBezTo>
                  <a:pt x="5873416" y="943360"/>
                  <a:pt x="5782187" y="1147127"/>
                  <a:pt x="5782187" y="1372202"/>
                </a:cubicBezTo>
                <a:cubicBezTo>
                  <a:pt x="5782187" y="1822352"/>
                  <a:pt x="6147105" y="2187270"/>
                  <a:pt x="6597255" y="2187270"/>
                </a:cubicBezTo>
                <a:lnTo>
                  <a:pt x="6597471" y="2187270"/>
                </a:lnTo>
                <a:cubicBezTo>
                  <a:pt x="6766277" y="2187270"/>
                  <a:pt x="6923098" y="2135954"/>
                  <a:pt x="7053183" y="2048070"/>
                </a:cubicBezTo>
                <a:lnTo>
                  <a:pt x="7119972" y="1992964"/>
                </a:lnTo>
                <a:lnTo>
                  <a:pt x="7127411" y="2005898"/>
                </a:lnTo>
                <a:cubicBezTo>
                  <a:pt x="7274943" y="2277445"/>
                  <a:pt x="7390610" y="2568811"/>
                  <a:pt x="7469393" y="2874979"/>
                </a:cubicBezTo>
                <a:lnTo>
                  <a:pt x="7513412" y="3071289"/>
                </a:lnTo>
                <a:lnTo>
                  <a:pt x="7506634" y="3071631"/>
                </a:lnTo>
                <a:cubicBezTo>
                  <a:pt x="7095631" y="3113371"/>
                  <a:pt x="6774902" y="3460476"/>
                  <a:pt x="6774902" y="3882491"/>
                </a:cubicBezTo>
                <a:cubicBezTo>
                  <a:pt x="6774902" y="4276372"/>
                  <a:pt x="7054292" y="4604998"/>
                  <a:pt x="7425705" y="4681000"/>
                </a:cubicBezTo>
                <a:lnTo>
                  <a:pt x="7492382" y="4691176"/>
                </a:lnTo>
                <a:lnTo>
                  <a:pt x="7469393" y="4790768"/>
                </a:lnTo>
                <a:cubicBezTo>
                  <a:pt x="7389624" y="5100763"/>
                  <a:pt x="7272045" y="5395584"/>
                  <a:pt x="7121863" y="5670022"/>
                </a:cubicBezTo>
                <a:lnTo>
                  <a:pt x="7041188" y="5804158"/>
                </a:lnTo>
                <a:lnTo>
                  <a:pt x="7040483" y="5803577"/>
                </a:lnTo>
                <a:cubicBezTo>
                  <a:pt x="6910398" y="5715693"/>
                  <a:pt x="6753577" y="5664376"/>
                  <a:pt x="6584771" y="5664376"/>
                </a:cubicBezTo>
                <a:lnTo>
                  <a:pt x="6584555" y="5664376"/>
                </a:lnTo>
                <a:cubicBezTo>
                  <a:pt x="6134405" y="5664376"/>
                  <a:pt x="5769487" y="6029294"/>
                  <a:pt x="5769487" y="6479444"/>
                </a:cubicBezTo>
                <a:cubicBezTo>
                  <a:pt x="5769487" y="6648250"/>
                  <a:pt x="5820804" y="6805071"/>
                  <a:pt x="5908688" y="6935157"/>
                </a:cubicBezTo>
                <a:lnTo>
                  <a:pt x="5943930" y="6977870"/>
                </a:lnTo>
                <a:lnTo>
                  <a:pt x="5871210" y="7030398"/>
                </a:lnTo>
                <a:cubicBezTo>
                  <a:pt x="5265109" y="7431911"/>
                  <a:pt x="4538218" y="7665746"/>
                  <a:pt x="3756706" y="7665746"/>
                </a:cubicBezTo>
                <a:cubicBezTo>
                  <a:pt x="2975194" y="7665746"/>
                  <a:pt x="2248303" y="7431911"/>
                  <a:pt x="1642202" y="7030398"/>
                </a:cubicBezTo>
                <a:lnTo>
                  <a:pt x="1627312" y="7019642"/>
                </a:lnTo>
                <a:lnTo>
                  <a:pt x="1697019" y="6935157"/>
                </a:lnTo>
                <a:cubicBezTo>
                  <a:pt x="1784903" y="6805071"/>
                  <a:pt x="1836220" y="6648250"/>
                  <a:pt x="1836220" y="6479444"/>
                </a:cubicBezTo>
                <a:cubicBezTo>
                  <a:pt x="1836220" y="6029294"/>
                  <a:pt x="1471302" y="5664376"/>
                  <a:pt x="1021152" y="5664376"/>
                </a:cubicBezTo>
                <a:lnTo>
                  <a:pt x="1020936" y="5664376"/>
                </a:lnTo>
                <a:cubicBezTo>
                  <a:pt x="852130" y="5664376"/>
                  <a:pt x="695309" y="5715693"/>
                  <a:pt x="565223" y="5803577"/>
                </a:cubicBezTo>
                <a:lnTo>
                  <a:pt x="502834" y="5855053"/>
                </a:lnTo>
                <a:lnTo>
                  <a:pt x="391549" y="5670022"/>
                </a:lnTo>
                <a:cubicBezTo>
                  <a:pt x="241367" y="5395584"/>
                  <a:pt x="123788" y="5100763"/>
                  <a:pt x="44019" y="4790768"/>
                </a:cubicBezTo>
                <a:lnTo>
                  <a:pt x="21030" y="4691176"/>
                </a:lnTo>
                <a:lnTo>
                  <a:pt x="87707" y="4681000"/>
                </a:lnTo>
                <a:cubicBezTo>
                  <a:pt x="459120" y="4604998"/>
                  <a:pt x="738510" y="4276372"/>
                  <a:pt x="738510" y="3882491"/>
                </a:cubicBezTo>
                <a:cubicBezTo>
                  <a:pt x="738510" y="3460476"/>
                  <a:pt x="417781" y="3113371"/>
                  <a:pt x="6778" y="3071631"/>
                </a:cubicBezTo>
                <a:lnTo>
                  <a:pt x="0" y="3071289"/>
                </a:lnTo>
                <a:lnTo>
                  <a:pt x="44018" y="2874979"/>
                </a:lnTo>
                <a:cubicBezTo>
                  <a:pt x="122802" y="2568811"/>
                  <a:pt x="238469" y="2277445"/>
                  <a:pt x="386001" y="2005898"/>
                </a:cubicBezTo>
                <a:lnTo>
                  <a:pt x="429504" y="1930251"/>
                </a:lnTo>
                <a:lnTo>
                  <a:pt x="444596" y="1948543"/>
                </a:lnTo>
                <a:cubicBezTo>
                  <a:pt x="592094" y="2096041"/>
                  <a:pt x="795861" y="2187270"/>
                  <a:pt x="1020936" y="2187270"/>
                </a:cubicBezTo>
                <a:lnTo>
                  <a:pt x="1021152" y="2187270"/>
                </a:lnTo>
                <a:cubicBezTo>
                  <a:pt x="1471302" y="2187270"/>
                  <a:pt x="1836220" y="1822352"/>
                  <a:pt x="1836220" y="1372202"/>
                </a:cubicBezTo>
                <a:cubicBezTo>
                  <a:pt x="1836220" y="1147127"/>
                  <a:pt x="1744990" y="943360"/>
                  <a:pt x="1597492" y="795862"/>
                </a:cubicBezTo>
                <a:lnTo>
                  <a:pt x="1515249" y="728005"/>
                </a:lnTo>
                <a:lnTo>
                  <a:pt x="1613431" y="654595"/>
                </a:lnTo>
                <a:cubicBezTo>
                  <a:pt x="2225241" y="241318"/>
                  <a:pt x="2962789" y="0"/>
                  <a:pt x="375670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286048" tIns="143025" rIns="286048" bIns="143025" anchor="t">
            <a:normAutofit/>
          </a:bodyPr>
          <a:lstStyle>
            <a:lvl1pPr marL="0" indent="0" algn="ctr">
              <a:buNone/>
              <a:defRPr sz="16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en-US" dirty="0"/>
              <a:t>PICTUER HERE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1842248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034" y="1386004"/>
            <a:ext cx="5350688" cy="5118113"/>
          </a:xfrm>
          <a:prstGeom prst="rect">
            <a:avLst/>
          </a:prstGeom>
        </p:spPr>
      </p:pic>
      <p:sp>
        <p:nvSpPr>
          <p:cNvPr id="7" name="Picture Placeholder 12"/>
          <p:cNvSpPr>
            <a:spLocks noGrp="1"/>
          </p:cNvSpPr>
          <p:nvPr>
            <p:ph type="pic" sz="quarter" idx="17" hasCustomPrompt="1"/>
          </p:nvPr>
        </p:nvSpPr>
        <p:spPr>
          <a:xfrm>
            <a:off x="1238222" y="2331712"/>
            <a:ext cx="3570315" cy="27567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107287" tIns="0" rIns="107287" bIns="536433" anchor="b" anchorCtr="1"/>
          <a:lstStyle>
            <a:lvl1pPr algn="ctr" rtl="0">
              <a:buNone/>
              <a:defRPr sz="700" b="1" baseline="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1167282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643859" y="1795227"/>
            <a:ext cx="4171961" cy="4674845"/>
            <a:chOff x="524169" y="1662558"/>
            <a:chExt cx="4957762" cy="465137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24169" y="1662558"/>
              <a:ext cx="4957762" cy="4651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Rectangle 10"/>
            <p:cNvSpPr/>
            <p:nvPr/>
          </p:nvSpPr>
          <p:spPr>
            <a:xfrm>
              <a:off x="1062105" y="2259106"/>
              <a:ext cx="4020884" cy="227255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Picture Placeholder 12"/>
          <p:cNvSpPr>
            <a:spLocks noGrp="1"/>
          </p:cNvSpPr>
          <p:nvPr>
            <p:ph type="pic" sz="quarter" idx="17" hasCustomPrompt="1"/>
          </p:nvPr>
        </p:nvSpPr>
        <p:spPr>
          <a:xfrm>
            <a:off x="1096533" y="2394786"/>
            <a:ext cx="3383577" cy="22840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107287" tIns="0" rIns="107287" bIns="536433" anchor="b" anchorCtr="1"/>
          <a:lstStyle>
            <a:lvl1pPr algn="ctr" rtl="0">
              <a:buNone/>
              <a:defRPr sz="700" b="1" baseline="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971893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ipad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85261" y="1911996"/>
            <a:ext cx="2942430" cy="5020755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7" name="Picture Placeholder 12"/>
          <p:cNvSpPr>
            <a:spLocks noGrp="1"/>
          </p:cNvSpPr>
          <p:nvPr>
            <p:ph type="pic" sz="quarter" idx="17" hasCustomPrompt="1"/>
          </p:nvPr>
        </p:nvSpPr>
        <p:spPr>
          <a:xfrm>
            <a:off x="3773612" y="2405052"/>
            <a:ext cx="2320731" cy="386322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107287" tIns="0" rIns="107287" bIns="536433" anchor="b" anchorCtr="1"/>
          <a:lstStyle>
            <a:lvl1pPr algn="ctr" rtl="0">
              <a:buNone/>
              <a:defRPr sz="700" b="1" baseline="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2803606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804995" y="1986709"/>
            <a:ext cx="9101004" cy="2889840"/>
          </a:xfrm>
          <a:prstGeom prst="rect">
            <a:avLst/>
          </a:prstGeom>
          <a:gradFill>
            <a:gsLst>
              <a:gs pos="0">
                <a:schemeClr val="accent4"/>
              </a:gs>
              <a:gs pos="50000">
                <a:schemeClr val="accent4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6736094" y="1367671"/>
            <a:ext cx="2594207" cy="3933259"/>
            <a:chOff x="729025" y="2493538"/>
            <a:chExt cx="3009991" cy="3724596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354" t="8440" r="6203" b="10137"/>
            <a:stretch/>
          </p:blipFill>
          <p:spPr>
            <a:xfrm>
              <a:off x="729025" y="2493538"/>
              <a:ext cx="3009991" cy="3724596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1171299" y="2949850"/>
              <a:ext cx="2129088" cy="2751063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 descr="Apple-Watch-Icon-Templat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65891" y="3260292"/>
            <a:ext cx="1440498" cy="2000445"/>
          </a:xfrm>
          <a:prstGeom prst="rect">
            <a:avLst/>
          </a:prstGeom>
        </p:spPr>
      </p:pic>
      <p:sp>
        <p:nvSpPr>
          <p:cNvPr id="14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7106389" y="1843289"/>
            <a:ext cx="1845873" cy="29114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107287" tIns="0" rIns="107287" bIns="536433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7" hasCustomPrompt="1"/>
          </p:nvPr>
        </p:nvSpPr>
        <p:spPr>
          <a:xfrm>
            <a:off x="5927091" y="3557992"/>
            <a:ext cx="883285" cy="134928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107287" tIns="0" rIns="107287" bIns="536433" anchor="b" anchorCtr="1"/>
          <a:lstStyle>
            <a:lvl1pPr algn="ctr" rtl="0">
              <a:buNone/>
              <a:defRPr sz="700" b="1" baseline="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3751807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  <p:bldP spid="14" grpId="0" animBg="1"/>
      <p:bldP spid="15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iphone6-floa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59028">
            <a:off x="447033" y="1576468"/>
            <a:ext cx="3732931" cy="4528189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7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 rot="19902209">
            <a:off x="1661813" y="1731074"/>
            <a:ext cx="1353570" cy="3891383"/>
          </a:xfrm>
          <a:custGeom>
            <a:avLst/>
            <a:gdLst>
              <a:gd name="connsiteX0" fmla="*/ 0 w 1222010"/>
              <a:gd name="connsiteY0" fmla="*/ 0 h 2627915"/>
              <a:gd name="connsiteX1" fmla="*/ 1222010 w 1222010"/>
              <a:gd name="connsiteY1" fmla="*/ 0 h 2627915"/>
              <a:gd name="connsiteX2" fmla="*/ 1222010 w 1222010"/>
              <a:gd name="connsiteY2" fmla="*/ 2627915 h 2627915"/>
              <a:gd name="connsiteX3" fmla="*/ 0 w 1222010"/>
              <a:gd name="connsiteY3" fmla="*/ 2627915 h 2627915"/>
              <a:gd name="connsiteX4" fmla="*/ 0 w 1222010"/>
              <a:gd name="connsiteY4" fmla="*/ 0 h 2627915"/>
              <a:gd name="connsiteX0" fmla="*/ 0 w 1249449"/>
              <a:gd name="connsiteY0" fmla="*/ 0 h 2918537"/>
              <a:gd name="connsiteX1" fmla="*/ 1222010 w 1249449"/>
              <a:gd name="connsiteY1" fmla="*/ 0 h 2918537"/>
              <a:gd name="connsiteX2" fmla="*/ 1249449 w 1249449"/>
              <a:gd name="connsiteY2" fmla="*/ 2918537 h 2918537"/>
              <a:gd name="connsiteX3" fmla="*/ 0 w 1249449"/>
              <a:gd name="connsiteY3" fmla="*/ 2627915 h 2918537"/>
              <a:gd name="connsiteX4" fmla="*/ 0 w 1249449"/>
              <a:gd name="connsiteY4" fmla="*/ 0 h 2918537"/>
              <a:gd name="connsiteX0" fmla="*/ 0 w 1249449"/>
              <a:gd name="connsiteY0" fmla="*/ 0 h 2918537"/>
              <a:gd name="connsiteX1" fmla="*/ 1209134 w 1249449"/>
              <a:gd name="connsiteY1" fmla="*/ 355460 h 2918537"/>
              <a:gd name="connsiteX2" fmla="*/ 1249449 w 1249449"/>
              <a:gd name="connsiteY2" fmla="*/ 2918537 h 2918537"/>
              <a:gd name="connsiteX3" fmla="*/ 0 w 1249449"/>
              <a:gd name="connsiteY3" fmla="*/ 2627915 h 2918537"/>
              <a:gd name="connsiteX4" fmla="*/ 0 w 1249449"/>
              <a:gd name="connsiteY4" fmla="*/ 0 h 2918537"/>
              <a:gd name="connsiteX0" fmla="*/ 0 w 1249449"/>
              <a:gd name="connsiteY0" fmla="*/ 0 h 2918537"/>
              <a:gd name="connsiteX1" fmla="*/ 1207520 w 1249449"/>
              <a:gd name="connsiteY1" fmla="*/ 338365 h 2918537"/>
              <a:gd name="connsiteX2" fmla="*/ 1249449 w 1249449"/>
              <a:gd name="connsiteY2" fmla="*/ 2918537 h 2918537"/>
              <a:gd name="connsiteX3" fmla="*/ 0 w 1249449"/>
              <a:gd name="connsiteY3" fmla="*/ 2627915 h 2918537"/>
              <a:gd name="connsiteX4" fmla="*/ 0 w 1249449"/>
              <a:gd name="connsiteY4" fmla="*/ 0 h 2918537"/>
              <a:gd name="connsiteX0" fmla="*/ 0 w 1249449"/>
              <a:gd name="connsiteY0" fmla="*/ 0 h 2918537"/>
              <a:gd name="connsiteX1" fmla="*/ 1207520 w 1249449"/>
              <a:gd name="connsiteY1" fmla="*/ 338365 h 2918537"/>
              <a:gd name="connsiteX2" fmla="*/ 1249449 w 1249449"/>
              <a:gd name="connsiteY2" fmla="*/ 2918537 h 2918537"/>
              <a:gd name="connsiteX3" fmla="*/ 0 w 1249449"/>
              <a:gd name="connsiteY3" fmla="*/ 2627915 h 2918537"/>
              <a:gd name="connsiteX4" fmla="*/ 0 w 1249449"/>
              <a:gd name="connsiteY4" fmla="*/ 0 h 2918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9449" h="2918537">
                <a:moveTo>
                  <a:pt x="0" y="0"/>
                </a:moveTo>
                <a:lnTo>
                  <a:pt x="1207520" y="338365"/>
                </a:lnTo>
                <a:lnTo>
                  <a:pt x="1249449" y="2918537"/>
                </a:lnTo>
                <a:lnTo>
                  <a:pt x="0" y="262791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lIns="107287" tIns="0" rIns="107287" bIns="536433" anchor="b" anchorCtr="1"/>
          <a:lstStyle>
            <a:lvl1pPr algn="ctr" rtl="0">
              <a:buNone/>
              <a:defRPr sz="1300" b="1" baseline="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2374210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5449566"/>
            <a:ext cx="9906000" cy="14084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4589777" y="1392960"/>
            <a:ext cx="4973500" cy="4413459"/>
            <a:chOff x="2003612" y="1089213"/>
            <a:chExt cx="8001000" cy="5768788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487" t="6898" r="10791" b="8985"/>
            <a:stretch/>
          </p:blipFill>
          <p:spPr>
            <a:xfrm>
              <a:off x="2003612" y="1089213"/>
              <a:ext cx="8001000" cy="5768788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3482788" y="2030506"/>
              <a:ext cx="5148594" cy="38055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5509248" y="2113104"/>
            <a:ext cx="3200417" cy="29114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107287" tIns="0" rIns="107287" bIns="536433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329288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90793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1683996" y="2148831"/>
            <a:ext cx="905697" cy="1097288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lIns="107287" tIns="0" rIns="107287" bIns="536433" anchor="b" anchorCtr="1"/>
          <a:lstStyle>
            <a:lvl1pPr algn="r" rtl="0">
              <a:buNone/>
              <a:defRPr sz="900" b="1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7" hasCustomPrompt="1"/>
          </p:nvPr>
        </p:nvSpPr>
        <p:spPr>
          <a:xfrm>
            <a:off x="1683996" y="3429000"/>
            <a:ext cx="905697" cy="1097288"/>
          </a:xfrm>
          <a:prstGeom prst="rect">
            <a:avLst/>
          </a:prstGeom>
          <a:solidFill>
            <a:schemeClr val="bg2"/>
          </a:solidFill>
          <a:ln>
            <a:solidFill>
              <a:schemeClr val="accent2"/>
            </a:solidFill>
          </a:ln>
        </p:spPr>
        <p:txBody>
          <a:bodyPr lIns="107287" tIns="0" rIns="107287" bIns="536433" anchor="b" anchorCtr="1"/>
          <a:lstStyle>
            <a:lvl1pPr algn="r" rtl="0">
              <a:buNone/>
              <a:defRPr sz="900" b="1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1683996" y="4709169"/>
            <a:ext cx="905697" cy="1097288"/>
          </a:xfrm>
          <a:prstGeom prst="rect">
            <a:avLst/>
          </a:prstGeom>
          <a:solidFill>
            <a:schemeClr val="bg2"/>
          </a:solidFill>
          <a:ln>
            <a:solidFill>
              <a:schemeClr val="accent4"/>
            </a:solidFill>
          </a:ln>
        </p:spPr>
        <p:txBody>
          <a:bodyPr lIns="107287" tIns="0" rIns="107287" bIns="536433" anchor="b" anchorCtr="1"/>
          <a:lstStyle>
            <a:lvl1pPr algn="r" rtl="0">
              <a:buNone/>
              <a:defRPr sz="900" b="1" baseline="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33563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/>
      <p:bldP spid="13" grpId="0" animBg="1"/>
      <p:bldP spid="14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7603896" y="1982890"/>
            <a:ext cx="1040138" cy="1280169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 lIns="107287" tIns="53643" rIns="107287" bIns="53643"/>
          <a:lstStyle>
            <a:lvl1pPr algn="ctr">
              <a:defRPr sz="5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1244419" y="2948090"/>
            <a:ext cx="1040138" cy="1280169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accent2"/>
            </a:solidFill>
          </a:ln>
        </p:spPr>
        <p:txBody>
          <a:bodyPr lIns="107287" tIns="53643" rIns="107287" bIns="53643"/>
          <a:lstStyle>
            <a:lvl1pPr algn="ctr">
              <a:defRPr sz="5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3" hasCustomPrompt="1"/>
          </p:nvPr>
        </p:nvSpPr>
        <p:spPr>
          <a:xfrm>
            <a:off x="7603896" y="3896364"/>
            <a:ext cx="1040138" cy="1280169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accent4"/>
            </a:solidFill>
          </a:ln>
        </p:spPr>
        <p:txBody>
          <a:bodyPr lIns="107287" tIns="53643" rIns="107287" bIns="53643"/>
          <a:lstStyle>
            <a:lvl1pPr algn="ctr">
              <a:defRPr sz="5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4" hasCustomPrompt="1"/>
          </p:nvPr>
        </p:nvSpPr>
        <p:spPr>
          <a:xfrm>
            <a:off x="1244419" y="4709170"/>
            <a:ext cx="1040138" cy="1280169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accent5"/>
            </a:solidFill>
          </a:ln>
        </p:spPr>
        <p:txBody>
          <a:bodyPr lIns="107287" tIns="53643" rIns="107287" bIns="53643"/>
          <a:lstStyle>
            <a:lvl1pPr algn="ctr">
              <a:defRPr sz="50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3635123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/>
      <p:bldP spid="23" grpId="0" animBg="1"/>
      <p:bldP spid="24" grpId="0" animBg="1"/>
      <p:bldP spid="25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780230" y="703562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8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92450" y="1272524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2027910"/>
            <a:ext cx="1981200" cy="24003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107287" tIns="0" rIns="107287" bIns="536433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" name="Picture Placeholder 12"/>
          <p:cNvSpPr>
            <a:spLocks noGrp="1"/>
          </p:cNvSpPr>
          <p:nvPr>
            <p:ph type="pic" sz="quarter" idx="17" hasCustomPrompt="1"/>
          </p:nvPr>
        </p:nvSpPr>
        <p:spPr>
          <a:xfrm>
            <a:off x="3954145" y="2027910"/>
            <a:ext cx="1981200" cy="24003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107287" tIns="0" rIns="107287" bIns="536433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1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1970881" y="4447563"/>
            <a:ext cx="1981200" cy="24003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107287" tIns="0" rIns="107287" bIns="536433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9" hasCustomPrompt="1"/>
          </p:nvPr>
        </p:nvSpPr>
        <p:spPr>
          <a:xfrm>
            <a:off x="5933281" y="4447563"/>
            <a:ext cx="1981200" cy="24003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107287" tIns="0" rIns="107287" bIns="536433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0" hasCustomPrompt="1"/>
          </p:nvPr>
        </p:nvSpPr>
        <p:spPr>
          <a:xfrm>
            <a:off x="7914481" y="2026642"/>
            <a:ext cx="1981200" cy="24003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107287" tIns="0" rIns="107287" bIns="536433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788321" y="1757668"/>
            <a:ext cx="832110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49682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  <p:bldP spid="7" grpId="0" animBg="1"/>
      <p:bldP spid="11" grpId="0" animBg="1"/>
      <p:bldP spid="12" grpId="0" animBg="1"/>
      <p:bldP spid="13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13195" y="1903103"/>
            <a:ext cx="4022170" cy="3998251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5091272" y="1903103"/>
            <a:ext cx="4022170" cy="3998251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txBody>
          <a:bodyPr lIns="107287" tIns="53643" rIns="107287" bIns="53643"/>
          <a:lstStyle>
            <a:lvl1pPr rtl="0">
              <a:defRPr sz="110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152042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  <p:bldP spid="11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13196" y="1871969"/>
            <a:ext cx="2715817" cy="4023388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3603351" y="1871969"/>
            <a:ext cx="2715817" cy="4023388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6393507" y="1871969"/>
            <a:ext cx="2715817" cy="4023388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txBody>
          <a:bodyPr lIns="107287" tIns="53643" rIns="107287" bIns="53643"/>
          <a:lstStyle>
            <a:lvl1pPr rtl="0">
              <a:defRPr sz="110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923165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  <p:bldP spid="21" grpId="0" animBg="1"/>
      <p:bldP spid="22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13196" y="1523986"/>
            <a:ext cx="4067573" cy="2349513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5045869" y="1523986"/>
            <a:ext cx="4067573" cy="2349513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txBody>
          <a:bodyPr lIns="107287" tIns="53643" rIns="107287" bIns="53643"/>
          <a:lstStyle>
            <a:lvl1pPr rtl="0"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813196" y="4041145"/>
            <a:ext cx="4067573" cy="2349513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3" hasCustomPrompt="1"/>
          </p:nvPr>
        </p:nvSpPr>
        <p:spPr>
          <a:xfrm>
            <a:off x="5045869" y="4041145"/>
            <a:ext cx="4067573" cy="2349513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txBody>
          <a:bodyPr lIns="107287" tIns="53643" rIns="107287" bIns="53643"/>
          <a:lstStyle>
            <a:lvl1pPr rtl="0">
              <a:defRPr sz="110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383412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  <p:bldP spid="11" grpId="0" animBg="1"/>
      <p:bldP spid="14" grpId="0" animBg="1"/>
      <p:bldP spid="15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35662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85542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782239" y="1903103"/>
            <a:ext cx="4616535" cy="3998251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4098615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494891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993686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1012529" y="2085985"/>
            <a:ext cx="1634502" cy="2011695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3096208" y="2085985"/>
            <a:ext cx="1634502" cy="2011695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5179887" y="2085985"/>
            <a:ext cx="1634502" cy="2011695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 hasCustomPrompt="1"/>
          </p:nvPr>
        </p:nvSpPr>
        <p:spPr>
          <a:xfrm>
            <a:off x="7263567" y="2085985"/>
            <a:ext cx="1634502" cy="2011695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2454483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  <p:bldP spid="7" grpId="0" animBg="1"/>
      <p:bldP spid="11" grpId="0" animBg="1"/>
      <p:bldP spid="12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494891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993686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1012529" y="2085985"/>
            <a:ext cx="1634502" cy="2011695"/>
          </a:xfrm>
          <a:prstGeom prst="rect">
            <a:avLst/>
          </a:prstGeom>
          <a:solidFill>
            <a:schemeClr val="bg2"/>
          </a:solidFill>
          <a:ln w="3175">
            <a:solidFill>
              <a:schemeClr val="bg1">
                <a:lumMod val="50000"/>
              </a:schemeClr>
            </a:solidFill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3096208" y="2085985"/>
            <a:ext cx="1634502" cy="2011695"/>
          </a:xfrm>
          <a:prstGeom prst="rect">
            <a:avLst/>
          </a:prstGeom>
          <a:solidFill>
            <a:schemeClr val="bg2"/>
          </a:solidFill>
          <a:ln w="3175">
            <a:solidFill>
              <a:schemeClr val="bg1">
                <a:lumMod val="50000"/>
              </a:schemeClr>
            </a:solidFill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5179887" y="2085985"/>
            <a:ext cx="1634502" cy="2011695"/>
          </a:xfrm>
          <a:prstGeom prst="rect">
            <a:avLst/>
          </a:prstGeom>
          <a:solidFill>
            <a:schemeClr val="bg2"/>
          </a:solidFill>
          <a:ln w="3175">
            <a:solidFill>
              <a:schemeClr val="bg1">
                <a:lumMod val="50000"/>
              </a:schemeClr>
            </a:solidFill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 hasCustomPrompt="1"/>
          </p:nvPr>
        </p:nvSpPr>
        <p:spPr>
          <a:xfrm>
            <a:off x="7263567" y="2085985"/>
            <a:ext cx="1634502" cy="2011695"/>
          </a:xfrm>
          <a:prstGeom prst="rect">
            <a:avLst/>
          </a:prstGeom>
          <a:solidFill>
            <a:schemeClr val="bg2"/>
          </a:solidFill>
          <a:ln w="3175">
            <a:solidFill>
              <a:schemeClr val="bg1">
                <a:lumMod val="50000"/>
              </a:schemeClr>
            </a:solidFill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3333326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  <p:bldP spid="7" grpId="0" animBg="1"/>
      <p:bldP spid="11" grpId="0" animBg="1"/>
      <p:bldP spid="12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494891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993686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941041" y="1965949"/>
            <a:ext cx="1783093" cy="2194576"/>
          </a:xfrm>
          <a:prstGeom prst="round2SameRect">
            <a:avLst/>
          </a:prstGeom>
          <a:solidFill>
            <a:schemeClr val="bg2"/>
          </a:solidFill>
          <a:ln w="12700">
            <a:solidFill>
              <a:schemeClr val="accent1"/>
            </a:solidFill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3024720" y="1965949"/>
            <a:ext cx="1783093" cy="2194576"/>
          </a:xfrm>
          <a:prstGeom prst="round2SameRect">
            <a:avLst/>
          </a:prstGeom>
          <a:solidFill>
            <a:schemeClr val="bg2"/>
          </a:solidFill>
          <a:ln w="12700">
            <a:solidFill>
              <a:schemeClr val="accent2"/>
            </a:solidFill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5108399" y="1965949"/>
            <a:ext cx="1783093" cy="2194576"/>
          </a:xfrm>
          <a:prstGeom prst="round2SameRect">
            <a:avLst/>
          </a:prstGeom>
          <a:solidFill>
            <a:schemeClr val="bg2"/>
          </a:solidFill>
          <a:ln w="12700">
            <a:solidFill>
              <a:schemeClr val="accent3"/>
            </a:solidFill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 hasCustomPrompt="1"/>
          </p:nvPr>
        </p:nvSpPr>
        <p:spPr>
          <a:xfrm>
            <a:off x="7192079" y="1965949"/>
            <a:ext cx="1783093" cy="2194576"/>
          </a:xfrm>
          <a:prstGeom prst="round2SameRect">
            <a:avLst/>
          </a:prstGeom>
          <a:solidFill>
            <a:schemeClr val="bg2"/>
          </a:solidFill>
          <a:ln w="12700">
            <a:solidFill>
              <a:schemeClr val="accent4"/>
            </a:solidFill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3096127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  <p:bldP spid="7" grpId="0" animBg="1"/>
      <p:bldP spid="11" grpId="0" animBg="1"/>
      <p:bldP spid="12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49069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989492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945640" y="1877441"/>
            <a:ext cx="1783093" cy="239408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1"/>
            </a:solidFill>
          </a:ln>
        </p:spPr>
        <p:txBody>
          <a:bodyPr lIns="107287" tIns="214573" rIns="107287" bIns="1502012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0" name="Picture Placeholder 12"/>
          <p:cNvSpPr>
            <a:spLocks noGrp="1"/>
          </p:cNvSpPr>
          <p:nvPr>
            <p:ph type="pic" sz="quarter" idx="17" hasCustomPrompt="1"/>
          </p:nvPr>
        </p:nvSpPr>
        <p:spPr>
          <a:xfrm>
            <a:off x="3025915" y="1877441"/>
            <a:ext cx="1783093" cy="239408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2"/>
            </a:solidFill>
          </a:ln>
        </p:spPr>
        <p:txBody>
          <a:bodyPr lIns="107287" tIns="214573" rIns="107287" bIns="1502012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1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5106190" y="1877441"/>
            <a:ext cx="1783093" cy="239408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3"/>
            </a:solidFill>
          </a:ln>
        </p:spPr>
        <p:txBody>
          <a:bodyPr lIns="107287" tIns="214573" rIns="107287" bIns="1502012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2" name="Picture Placeholder 12"/>
          <p:cNvSpPr>
            <a:spLocks noGrp="1"/>
          </p:cNvSpPr>
          <p:nvPr>
            <p:ph type="pic" sz="quarter" idx="19" hasCustomPrompt="1"/>
          </p:nvPr>
        </p:nvSpPr>
        <p:spPr>
          <a:xfrm>
            <a:off x="7186465" y="1877441"/>
            <a:ext cx="1783093" cy="239408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accent4"/>
            </a:solidFill>
          </a:ln>
        </p:spPr>
        <p:txBody>
          <a:bodyPr lIns="107287" tIns="214573" rIns="107287" bIns="1502012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248905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/>
      <p:bldP spid="30" grpId="0" animBg="1"/>
      <p:bldP spid="31" grpId="0" animBg="1"/>
      <p:bldP spid="32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49069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989492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317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49069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989492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1012529" y="2085985"/>
            <a:ext cx="1634502" cy="2011695"/>
          </a:xfrm>
          <a:prstGeom prst="ellipse">
            <a:avLst/>
          </a:prstGeom>
          <a:solidFill>
            <a:schemeClr val="bg2"/>
          </a:solidFill>
          <a:ln w="12700">
            <a:noFill/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2344577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48870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98750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792449" y="1745360"/>
            <a:ext cx="8321102" cy="29261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7287" tIns="214573" rIns="107287" bIns="1502012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3043579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4996" y="488708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23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04996" y="987503"/>
            <a:ext cx="830855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200" b="0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792449" y="1965950"/>
            <a:ext cx="4606324" cy="31089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7287" tIns="214573" rIns="107287" bIns="1502012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1500397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19" y="6352118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4284341" y="1417306"/>
            <a:ext cx="1337320" cy="1645932"/>
          </a:xfrm>
          <a:prstGeom prst="ellips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 lIns="107287" tIns="53643" rIns="107287" bIns="53643"/>
          <a:lstStyle>
            <a:lvl1pPr>
              <a:defRPr sz="110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1427848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22" y="6352122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2805763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898650" y="356632"/>
            <a:ext cx="61087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28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724150" y="820127"/>
            <a:ext cx="4457700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300" b="1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41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483374" y="1701804"/>
            <a:ext cx="2830557" cy="2470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7287" tIns="214573" rIns="107287" bIns="1502012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8" name="Picture Placeholder 12"/>
          <p:cNvSpPr>
            <a:spLocks noGrp="1"/>
          </p:cNvSpPr>
          <p:nvPr>
            <p:ph type="pic" sz="quarter" idx="17" hasCustomPrompt="1"/>
          </p:nvPr>
        </p:nvSpPr>
        <p:spPr>
          <a:xfrm>
            <a:off x="3537724" y="1701804"/>
            <a:ext cx="2830557" cy="2470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7287" tIns="214573" rIns="107287" bIns="1502012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42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6592074" y="1701804"/>
            <a:ext cx="2830557" cy="2470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07287" tIns="214573" rIns="107287" bIns="1502012" anchor="b" anchorCtr="1"/>
          <a:lstStyle>
            <a:lvl1pPr algn="ctr" rtl="0">
              <a:buNone/>
              <a:defRPr sz="1600" b="1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1" name="Rounded Rectangle 10"/>
          <p:cNvSpPr/>
          <p:nvPr userDrawn="1"/>
        </p:nvSpPr>
        <p:spPr>
          <a:xfrm rot="16200000">
            <a:off x="9344957" y="6328833"/>
            <a:ext cx="317744" cy="41275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55922" y="6352122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animBg="1"/>
      <p:bldP spid="38" grpId="0" animBg="1"/>
      <p:bldP spid="42" grpId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1803406"/>
            <a:ext cx="9906000" cy="2332529"/>
            <a:chOff x="0" y="1352551"/>
            <a:chExt cx="9144000" cy="1749397"/>
          </a:xfrm>
        </p:grpSpPr>
        <p:sp>
          <p:nvSpPr>
            <p:cNvPr id="38" name="Right Triangle 37"/>
            <p:cNvSpPr/>
            <p:nvPr userDrawn="1"/>
          </p:nvSpPr>
          <p:spPr>
            <a:xfrm flipH="1" flipV="1">
              <a:off x="4572000" y="1352552"/>
              <a:ext cx="4572000" cy="1749396"/>
            </a:xfrm>
            <a:prstGeom prst="rtTriangl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Isosceles Triangle 3"/>
            <p:cNvSpPr/>
            <p:nvPr userDrawn="1"/>
          </p:nvSpPr>
          <p:spPr>
            <a:xfrm>
              <a:off x="0" y="1352551"/>
              <a:ext cx="9144000" cy="1741169"/>
            </a:xfrm>
            <a:prstGeom prst="triangl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/>
            <p:cNvSpPr/>
            <p:nvPr userDrawn="1"/>
          </p:nvSpPr>
          <p:spPr>
            <a:xfrm flipV="1">
              <a:off x="0" y="1352552"/>
              <a:ext cx="4572000" cy="1749396"/>
            </a:xfrm>
            <a:prstGeom prst="rtTriangl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898650" y="356632"/>
            <a:ext cx="61087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28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724150" y="820127"/>
            <a:ext cx="4457700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300" b="1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r>
              <a:rPr lang="en-US" dirty="0"/>
              <a:t>Type the subtitle of your great here</a:t>
            </a:r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825503" y="2491567"/>
            <a:ext cx="1320801" cy="1633397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107287" tIns="53643" rIns="107287" bIns="53643" anchor="b" anchorCtr="1"/>
          <a:lstStyle>
            <a:lvl1pPr algn="ctr" rtl="0">
              <a:buNone/>
              <a:defRPr sz="1100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1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4014369" y="1803406"/>
            <a:ext cx="1877264" cy="2321559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107287" tIns="53643" rIns="107287" bIns="53643" anchor="b" anchorCtr="1"/>
          <a:lstStyle>
            <a:lvl1pPr algn="ctr" rtl="0">
              <a:buNone/>
              <a:defRPr sz="1100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6" name="Picture Placeholder 12"/>
          <p:cNvSpPr>
            <a:spLocks noGrp="1"/>
          </p:cNvSpPr>
          <p:nvPr>
            <p:ph type="pic" sz="quarter" idx="19" hasCustomPrompt="1"/>
          </p:nvPr>
        </p:nvSpPr>
        <p:spPr>
          <a:xfrm>
            <a:off x="6009877" y="2107239"/>
            <a:ext cx="1631578" cy="2017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107287" tIns="53643" rIns="107287" bIns="53643" anchor="b" anchorCtr="1"/>
          <a:lstStyle>
            <a:lvl1pPr algn="ctr" rtl="0">
              <a:buNone/>
              <a:defRPr sz="1100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8" name="Picture Placeholder 12"/>
          <p:cNvSpPr>
            <a:spLocks noGrp="1"/>
          </p:cNvSpPr>
          <p:nvPr>
            <p:ph type="pic" sz="quarter" idx="21" hasCustomPrompt="1"/>
          </p:nvPr>
        </p:nvSpPr>
        <p:spPr>
          <a:xfrm>
            <a:off x="2264546" y="2107239"/>
            <a:ext cx="1631578" cy="20177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107287" tIns="53643" rIns="107287" bIns="53643" anchor="b" anchorCtr="1"/>
          <a:lstStyle>
            <a:lvl1pPr algn="ctr" rtl="0">
              <a:buNone/>
              <a:defRPr sz="1100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9" name="Picture Placeholder 12"/>
          <p:cNvSpPr>
            <a:spLocks noGrp="1"/>
          </p:cNvSpPr>
          <p:nvPr>
            <p:ph type="pic" sz="quarter" idx="22" hasCustomPrompt="1"/>
          </p:nvPr>
        </p:nvSpPr>
        <p:spPr>
          <a:xfrm>
            <a:off x="7759702" y="2491567"/>
            <a:ext cx="1320801" cy="1633397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107287" tIns="53643" rIns="107287" bIns="53643" anchor="b" anchorCtr="1"/>
          <a:lstStyle>
            <a:lvl1pPr algn="ctr" rtl="0">
              <a:buNone/>
              <a:defRPr sz="1100" baseline="0"/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8" name="Round Same Side Corner Rectangle 17"/>
          <p:cNvSpPr/>
          <p:nvPr userDrawn="1"/>
        </p:nvSpPr>
        <p:spPr>
          <a:xfrm rot="16200000">
            <a:off x="9481675" y="6154275"/>
            <a:ext cx="317744" cy="530910"/>
          </a:xfrm>
          <a:prstGeom prst="round2Same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1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80252" y="6243803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21" grpId="0" animBg="1"/>
      <p:bldP spid="26" grpId="0" animBg="1"/>
      <p:bldP spid="28" grpId="0" animBg="1"/>
      <p:bldP spid="29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Same Side Corner Rectangle 5"/>
          <p:cNvSpPr/>
          <p:nvPr userDrawn="1"/>
        </p:nvSpPr>
        <p:spPr>
          <a:xfrm rot="16200000">
            <a:off x="9481675" y="6154275"/>
            <a:ext cx="317744" cy="530910"/>
          </a:xfrm>
          <a:prstGeom prst="round2Same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80252" y="6243803"/>
            <a:ext cx="495821" cy="366183"/>
          </a:xfrm>
          <a:prstGeom prst="rect">
            <a:avLst/>
          </a:prstGeom>
        </p:spPr>
        <p:txBody>
          <a:bodyPr lIns="107287" tIns="53643" rIns="107287" bIns="53643" anchor="ctr"/>
          <a:lstStyle>
            <a:lvl1pPr algn="ctr"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1"/>
            <a:ext cx="9906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lIns="107287" tIns="53643" rIns="107287" bIns="53643" anchor="b" anchorCtr="1"/>
          <a:lstStyle>
            <a:lvl1pPr algn="ctr" rtl="0">
              <a:buNone/>
              <a:defRPr sz="1100" baseline="0"/>
            </a:lvl1pPr>
          </a:lstStyle>
          <a:p>
            <a:r>
              <a:rPr lang="en-US" dirty="0"/>
              <a:t>Image holder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420973" y="1"/>
            <a:ext cx="9064056" cy="2514593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lIns="107287" tIns="53643" rIns="107287" bIns="53643" anchor="b" anchorCtr="1"/>
          <a:lstStyle>
            <a:lvl1pPr algn="ctr" rtl="0">
              <a:buNone/>
              <a:defRPr sz="1100" baseline="0"/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2561524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Placeholder_0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906000" cy="3810000"/>
          </a:xfrm>
          <a:pattFill prst="ltUpDiag">
            <a:fgClr>
              <a:schemeClr val="bg1">
                <a:lumMod val="95000"/>
              </a:schemeClr>
            </a:fgClr>
            <a:bgClr>
              <a:schemeClr val="bg1">
                <a:lumMod val="75000"/>
              </a:schemeClr>
            </a:bgClr>
          </a:pattFill>
        </p:spPr>
        <p:txBody>
          <a:bodyPr tIns="1554480" rIns="91440" bIns="91440" anchor="t" anchorCtr="0">
            <a:normAutofit/>
          </a:bodyPr>
          <a:lstStyle>
            <a:lvl1pPr marL="0" indent="0" algn="ctr">
              <a:buNone/>
              <a:defRPr sz="1463" baseline="0">
                <a:latin typeface="+mn-lt"/>
              </a:defRPr>
            </a:lvl1pPr>
          </a:lstStyle>
          <a:p>
            <a:r>
              <a:rPr lang="en-US"/>
              <a:t>Drap &amp; Drop Images!</a:t>
            </a:r>
          </a:p>
          <a:p>
            <a:r>
              <a:rPr lang="en-US"/>
              <a:t>It’s Placeholder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3300269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6" r:id="rId2"/>
    <p:sldLayoutId id="2147483705" r:id="rId3"/>
    <p:sldLayoutId id="2147483704" r:id="rId4"/>
    <p:sldLayoutId id="2147483703" r:id="rId5"/>
    <p:sldLayoutId id="2147483702" r:id="rId6"/>
    <p:sldLayoutId id="2147483701" r:id="rId7"/>
    <p:sldLayoutId id="2147483700" r:id="rId8"/>
    <p:sldLayoutId id="2147483699" r:id="rId9"/>
    <p:sldLayoutId id="2147483698" r:id="rId10"/>
    <p:sldLayoutId id="2147483697" r:id="rId11"/>
    <p:sldLayoutId id="2147483696" r:id="rId12"/>
    <p:sldLayoutId id="2147483693" r:id="rId13"/>
    <p:sldLayoutId id="2147483694" r:id="rId14"/>
    <p:sldLayoutId id="2147483695" r:id="rId15"/>
    <p:sldLayoutId id="2147483692" r:id="rId16"/>
    <p:sldLayoutId id="2147483687" r:id="rId17"/>
    <p:sldLayoutId id="2147483689" r:id="rId18"/>
    <p:sldLayoutId id="2147483688" r:id="rId19"/>
    <p:sldLayoutId id="2147483686" r:id="rId20"/>
    <p:sldLayoutId id="2147483690" r:id="rId21"/>
    <p:sldLayoutId id="2147483691" r:id="rId22"/>
    <p:sldLayoutId id="2147483685" r:id="rId23"/>
    <p:sldLayoutId id="2147483684" r:id="rId24"/>
    <p:sldLayoutId id="2147483682" r:id="rId25"/>
    <p:sldLayoutId id="2147483683" r:id="rId26"/>
    <p:sldLayoutId id="2147483666" r:id="rId27"/>
    <p:sldLayoutId id="2147483654" r:id="rId28"/>
    <p:sldLayoutId id="2147483650" r:id="rId29"/>
    <p:sldLayoutId id="2147483651" r:id="rId30"/>
    <p:sldLayoutId id="2147483681" r:id="rId31"/>
    <p:sldLayoutId id="2147483707" r:id="rId32"/>
    <p:sldLayoutId id="2147483708" r:id="rId33"/>
  </p:sldLayoutIdLst>
  <p:hf hdr="0" ftr="0" dt="0"/>
  <p:txStyles>
    <p:titleStyle>
      <a:lvl1pPr algn="ctr" defTabSz="107286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2325" indent="-402325" algn="l" defTabSz="1072866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71703" indent="-335270" algn="l" defTabSz="1072866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41082" indent="-268216" algn="l" defTabSz="1072866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77515" indent="-268216" algn="l" defTabSz="1072866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413947" indent="-268216" algn="l" defTabSz="1072866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50380" indent="-268216" algn="l" defTabSz="107286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86813" indent="-268216" algn="l" defTabSz="107286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23246" indent="-268216" algn="l" defTabSz="107286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59678" indent="-268216" algn="l" defTabSz="107286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33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66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298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31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164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597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029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462" algn="l" defTabSz="107286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5.png"/><Relationship Id="rId7" Type="http://schemas.openxmlformats.org/officeDocument/2006/relationships/image" Target="../media/image2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22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10.png"/><Relationship Id="rId7" Type="http://schemas.openxmlformats.org/officeDocument/2006/relationships/image" Target="../media/image3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-4000" contrast="-1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07" y="1285875"/>
            <a:ext cx="9906000" cy="5572125"/>
          </a:xfrm>
          <a:prstGeom prst="rect">
            <a:avLst/>
          </a:prstGeom>
        </p:spPr>
      </p:pic>
      <p:pic>
        <p:nvPicPr>
          <p:cNvPr id="9" name="Рисунок 8"/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t="24359" b="24359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ounded Rectangle 2"/>
          <p:cNvSpPr/>
          <p:nvPr/>
        </p:nvSpPr>
        <p:spPr>
          <a:xfrm>
            <a:off x="873292" y="1302794"/>
            <a:ext cx="3069556" cy="4252412"/>
          </a:xfrm>
          <a:prstGeom prst="roundRect">
            <a:avLst>
              <a:gd name="adj" fmla="val 1475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53" dirty="0"/>
          </a:p>
        </p:txBody>
      </p:sp>
      <p:sp>
        <p:nvSpPr>
          <p:cNvPr id="4" name="Rectangle 3"/>
          <p:cNvSpPr/>
          <p:nvPr/>
        </p:nvSpPr>
        <p:spPr>
          <a:xfrm>
            <a:off x="4195794" y="3738563"/>
            <a:ext cx="5710206" cy="1857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53" dirty="0"/>
          </a:p>
        </p:txBody>
      </p:sp>
      <p:sp>
        <p:nvSpPr>
          <p:cNvPr id="5" name="Rectangle 4"/>
          <p:cNvSpPr/>
          <p:nvPr/>
        </p:nvSpPr>
        <p:spPr>
          <a:xfrm>
            <a:off x="0" y="3738562"/>
            <a:ext cx="620347" cy="185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53" dirty="0"/>
          </a:p>
        </p:txBody>
      </p:sp>
      <p:sp>
        <p:nvSpPr>
          <p:cNvPr id="10" name="Rectangle 9"/>
          <p:cNvSpPr/>
          <p:nvPr/>
        </p:nvSpPr>
        <p:spPr>
          <a:xfrm>
            <a:off x="4260965" y="3997714"/>
            <a:ext cx="521490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Russia" panose="020B0503000000020004" pitchFamily="34" charset="0"/>
                <a:ea typeface="Roboto Light" panose="02000000000000000000" pitchFamily="2" charset="0"/>
                <a:cs typeface="Russia" panose="020B0503000000020004" pitchFamily="34" charset="0"/>
              </a:rPr>
              <a:t>Создание региональной модели организации научно-методического, медико-биологического, и медицинского обеспечения системы подготовки спортивного резерва Ленинградской области</a:t>
            </a:r>
            <a:endParaRPr lang="en-US" sz="1600" dirty="0">
              <a:latin typeface="Russia" panose="020B0503000000020004" pitchFamily="34" charset="0"/>
              <a:ea typeface="Roboto Light" panose="02000000000000000000" pitchFamily="2" charset="0"/>
              <a:cs typeface="Russia" panose="020B05030000000200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7482" y="5349254"/>
            <a:ext cx="1191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anose="020B0503000000020004" pitchFamily="34" charset="0"/>
                <a:cs typeface="Russia" panose="020B0503000000020004" pitchFamily="34" charset="0"/>
              </a:rPr>
              <a:t>Июнь, 2016 г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Russia" panose="020B0503000000020004" pitchFamily="34" charset="0"/>
              <a:cs typeface="Russia" panose="020B0503000000020004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4293551" y="5212093"/>
            <a:ext cx="3768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4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5">
            <a:lum bright="16000" contrast="13000"/>
          </a:blip>
          <a:srcRect/>
          <a:stretch>
            <a:fillRect/>
          </a:stretch>
        </p:blipFill>
        <p:spPr bwMode="auto">
          <a:xfrm>
            <a:off x="1479637" y="1661979"/>
            <a:ext cx="1856866" cy="1235566"/>
          </a:xfrm>
          <a:prstGeom prst="rect">
            <a:avLst/>
          </a:prstGeom>
          <a:noFill/>
        </p:spPr>
      </p:pic>
      <p:sp>
        <p:nvSpPr>
          <p:cNvPr id="23" name="Rectangle 12"/>
          <p:cNvSpPr/>
          <p:nvPr/>
        </p:nvSpPr>
        <p:spPr>
          <a:xfrm>
            <a:off x="1105039" y="3534760"/>
            <a:ext cx="2606059" cy="446888"/>
          </a:xfrm>
          <a:prstGeom prst="rect">
            <a:avLst/>
          </a:prstGeom>
        </p:spPr>
        <p:txBody>
          <a:bodyPr wrap="square" lIns="107287" tIns="53643" rIns="107287" bIns="53643">
            <a:spAutoFit/>
          </a:bodyPr>
          <a:lstStyle/>
          <a:p>
            <a:pPr algn="ctr"/>
            <a:r>
              <a:rPr lang="ru-RU" sz="1050" dirty="0">
                <a:solidFill>
                  <a:schemeClr val="bg1">
                    <a:lumMod val="95000"/>
                  </a:schemeClr>
                </a:solidFill>
                <a:latin typeface="Russia" pitchFamily="34" charset="0"/>
                <a:cs typeface="Russia" pitchFamily="34" charset="0"/>
              </a:rPr>
              <a:t>Координационная Комиссия </a:t>
            </a:r>
          </a:p>
          <a:p>
            <a:pPr algn="ctr"/>
            <a:r>
              <a:rPr lang="ru-RU" sz="1050" dirty="0" err="1">
                <a:solidFill>
                  <a:schemeClr val="bg1">
                    <a:lumMod val="95000"/>
                  </a:schemeClr>
                </a:solidFill>
                <a:latin typeface="Russia" pitchFamily="34" charset="0"/>
                <a:cs typeface="Russia" pitchFamily="34" charset="0"/>
              </a:rPr>
              <a:t>Минспорта</a:t>
            </a:r>
            <a:r>
              <a:rPr lang="ru-RU" sz="1050" dirty="0">
                <a:solidFill>
                  <a:schemeClr val="bg1">
                    <a:lumMod val="95000"/>
                  </a:schemeClr>
                </a:solidFill>
                <a:latin typeface="Russia" pitchFamily="34" charset="0"/>
                <a:cs typeface="Russia" pitchFamily="34" charset="0"/>
              </a:rPr>
              <a:t>  России</a:t>
            </a:r>
            <a:endParaRPr lang="en-US" sz="1050" dirty="0">
              <a:solidFill>
                <a:schemeClr val="bg1">
                  <a:lumMod val="95000"/>
                </a:schemeClr>
              </a:solidFill>
              <a:latin typeface="Russia" pitchFamily="34" charset="0"/>
              <a:ea typeface="Calibri" panose="020F0502020204030204" pitchFamily="34" charset="0"/>
              <a:cs typeface="Russia" pitchFamily="34" charset="0"/>
            </a:endParaRPr>
          </a:p>
        </p:txBody>
      </p:sp>
      <p:sp>
        <p:nvSpPr>
          <p:cNvPr id="24" name="Rectangle 12"/>
          <p:cNvSpPr/>
          <p:nvPr/>
        </p:nvSpPr>
        <p:spPr>
          <a:xfrm>
            <a:off x="1105039" y="4087023"/>
            <a:ext cx="2606059" cy="939330"/>
          </a:xfrm>
          <a:prstGeom prst="rect">
            <a:avLst/>
          </a:prstGeom>
        </p:spPr>
        <p:txBody>
          <a:bodyPr wrap="square" lIns="107287" tIns="53643" rIns="107287" bIns="53643">
            <a:spAutoFit/>
          </a:bodyPr>
          <a:lstStyle/>
          <a:p>
            <a:pPr algn="ctr"/>
            <a:r>
              <a:rPr lang="ru-RU" sz="1800" dirty="0">
                <a:solidFill>
                  <a:schemeClr val="bg1">
                    <a:lumMod val="95000"/>
                  </a:schemeClr>
                </a:solidFill>
                <a:latin typeface="Russia" pitchFamily="34" charset="0"/>
                <a:cs typeface="Russia" pitchFamily="34" charset="0"/>
              </a:rPr>
              <a:t>Федеральная экспериментальная площадка</a:t>
            </a:r>
            <a:endParaRPr lang="en-US" sz="1800" dirty="0">
              <a:solidFill>
                <a:schemeClr val="bg1">
                  <a:lumMod val="95000"/>
                </a:schemeClr>
              </a:solidFill>
              <a:latin typeface="Russia" pitchFamily="34" charset="0"/>
              <a:ea typeface="Calibri" panose="020F0502020204030204" pitchFamily="34" charset="0"/>
              <a:cs typeface="Russi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539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 bldLvl="2" advAuto="500"/>
      <p:bldP spid="24" grpId="0" build="p" bldLvl="2" advAuto="50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Рисунок 58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"/>
            <a:ext cx="9906000" cy="6857995"/>
          </a:xfrm>
          <a:prstGeom prst="rect">
            <a:avLst/>
          </a:prstGeom>
        </p:spPr>
      </p:pic>
      <p:sp>
        <p:nvSpPr>
          <p:cNvPr id="66" name="Chevron 65"/>
          <p:cNvSpPr/>
          <p:nvPr/>
        </p:nvSpPr>
        <p:spPr>
          <a:xfrm>
            <a:off x="-1" y="4876046"/>
            <a:ext cx="1992856" cy="609600"/>
          </a:xfrm>
          <a:prstGeom prst="chevron">
            <a:avLst>
              <a:gd name="adj" fmla="val 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sz="1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7" name="Chevron 66"/>
          <p:cNvSpPr/>
          <p:nvPr/>
        </p:nvSpPr>
        <p:spPr>
          <a:xfrm>
            <a:off x="-1" y="3916609"/>
            <a:ext cx="1568451" cy="599183"/>
          </a:xfrm>
          <a:prstGeom prst="chevron">
            <a:avLst>
              <a:gd name="adj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sz="1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8" name="Chevron 67"/>
          <p:cNvSpPr/>
          <p:nvPr/>
        </p:nvSpPr>
        <p:spPr>
          <a:xfrm>
            <a:off x="-1" y="2954669"/>
            <a:ext cx="1985964" cy="609600"/>
          </a:xfrm>
          <a:prstGeom prst="chevron">
            <a:avLst>
              <a:gd name="adj" fmla="val 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sz="1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9" name="Chevron 68"/>
          <p:cNvSpPr/>
          <p:nvPr/>
        </p:nvSpPr>
        <p:spPr>
          <a:xfrm>
            <a:off x="4763" y="2005965"/>
            <a:ext cx="1898650" cy="603885"/>
          </a:xfrm>
          <a:prstGeom prst="chevron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sz="1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1" name="Chevron 70"/>
          <p:cNvSpPr/>
          <p:nvPr/>
        </p:nvSpPr>
        <p:spPr>
          <a:xfrm>
            <a:off x="8430422" y="2956561"/>
            <a:ext cx="1475581" cy="609600"/>
          </a:xfrm>
          <a:prstGeom prst="chevron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4" name="Chevron 73"/>
          <p:cNvSpPr/>
          <p:nvPr/>
        </p:nvSpPr>
        <p:spPr>
          <a:xfrm>
            <a:off x="7677150" y="3916688"/>
            <a:ext cx="2228850" cy="609600"/>
          </a:xfrm>
          <a:prstGeom prst="chevron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7" name="Chevron 76"/>
          <p:cNvSpPr/>
          <p:nvPr/>
        </p:nvSpPr>
        <p:spPr>
          <a:xfrm>
            <a:off x="8007350" y="1998781"/>
            <a:ext cx="1898650" cy="609600"/>
          </a:xfrm>
          <a:prstGeom prst="chevron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3" name="Chevron 82"/>
          <p:cNvSpPr/>
          <p:nvPr/>
        </p:nvSpPr>
        <p:spPr>
          <a:xfrm>
            <a:off x="8420100" y="4876815"/>
            <a:ext cx="1485900" cy="609600"/>
          </a:xfrm>
          <a:prstGeom prst="chevron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6" name="Chevron 85"/>
          <p:cNvSpPr/>
          <p:nvPr/>
        </p:nvSpPr>
        <p:spPr>
          <a:xfrm>
            <a:off x="908050" y="3916688"/>
            <a:ext cx="2228850" cy="609600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9" name="Chevron 88"/>
          <p:cNvSpPr/>
          <p:nvPr/>
        </p:nvSpPr>
        <p:spPr>
          <a:xfrm>
            <a:off x="1238250" y="1998781"/>
            <a:ext cx="1898650" cy="609600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2" name="Chevron 91"/>
          <p:cNvSpPr/>
          <p:nvPr/>
        </p:nvSpPr>
        <p:spPr>
          <a:xfrm>
            <a:off x="1661322" y="2956561"/>
            <a:ext cx="1475581" cy="60960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5" name="Chevron 94"/>
          <p:cNvSpPr/>
          <p:nvPr/>
        </p:nvSpPr>
        <p:spPr>
          <a:xfrm>
            <a:off x="1651000" y="4876815"/>
            <a:ext cx="1485900" cy="609600"/>
          </a:xfrm>
          <a:prstGeom prst="chevr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3384552" y="1920229"/>
            <a:ext cx="45859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rPr>
              <a:t>Поручение Президента Российской Федерации от 11.05.2016:</a:t>
            </a:r>
            <a:endParaRPr lang="en-US" sz="1200" u="sng" dirty="0">
              <a:solidFill>
                <a:schemeClr val="tx1">
                  <a:lumMod val="75000"/>
                  <a:lumOff val="25000"/>
                </a:schemeClr>
              </a:solidFill>
              <a:latin typeface="Russia" pitchFamily="34" charset="0"/>
              <a:cs typeface="Russia" pitchFamily="34" charset="0"/>
            </a:endParaRPr>
          </a:p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rPr>
              <a:t>Разработать и утвердить Концепцию подготовки спортивного резерва в Российской федерации до 2025 года и план мероприятий по её реализации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3384553" y="2796501"/>
            <a:ext cx="49974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rPr>
              <a:t>Утвердить стандарт медицинского обеспечения лиц, проходящих спортивную подготовку, включающий систематический медицинский контроль, с учетом вида спорта, этапа спортивной подготовки и обеспечить его исполнение всеми организациями, осуществляющими спортивную подготовку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3384553" y="3820566"/>
            <a:ext cx="42849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rPr>
              <a:t>Необходимость реализации Приказа </a:t>
            </a:r>
            <a:r>
              <a:rPr lang="ru-RU" sz="1200" u="sng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rPr>
              <a:t>Минспорта</a:t>
            </a:r>
            <a:r>
              <a:rPr lang="ru-RU" sz="12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rPr>
              <a:t> России №999 от 30.10.2015 г.: 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rPr>
              <a:t>«Требования к обеспечению подготовки спортивного резерва для спортивных сборных команд РФ»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3384552" y="4840084"/>
            <a:ext cx="47231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rPr>
              <a:t>Поручение Президента Российской Федерации от 6.11.2012г. О восстановлении системы врачебно- физкультурных диспансеров в субъектах Российской Федерации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55" name="Title 1"/>
          <p:cNvSpPr txBox="1">
            <a:spLocks/>
          </p:cNvSpPr>
          <p:nvPr/>
        </p:nvSpPr>
        <p:spPr>
          <a:xfrm>
            <a:off x="804998" y="580182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Актуальность проекта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ea typeface="+mj-ea"/>
              <a:cs typeface="Russia" pitchFamily="34" charset="0"/>
            </a:endParaRPr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>
            <a:off x="792451" y="1097263"/>
            <a:ext cx="817251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  <p:pic>
        <p:nvPicPr>
          <p:cNvPr id="34" name="Рисунок 33" descr="up-arro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6241" y="2041496"/>
            <a:ext cx="548644" cy="548644"/>
          </a:xfrm>
          <a:prstGeom prst="rect">
            <a:avLst/>
          </a:prstGeom>
        </p:spPr>
      </p:pic>
      <p:pic>
        <p:nvPicPr>
          <p:cNvPr id="38" name="Рисунок 37" descr="up-arro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6241" y="2971145"/>
            <a:ext cx="548644" cy="548644"/>
          </a:xfrm>
          <a:prstGeom prst="rect">
            <a:avLst/>
          </a:prstGeom>
        </p:spPr>
      </p:pic>
      <p:pic>
        <p:nvPicPr>
          <p:cNvPr id="39" name="Рисунок 38" descr="up-arro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6241" y="3936914"/>
            <a:ext cx="548644" cy="548644"/>
          </a:xfrm>
          <a:prstGeom prst="rect">
            <a:avLst/>
          </a:prstGeom>
        </p:spPr>
      </p:pic>
      <p:pic>
        <p:nvPicPr>
          <p:cNvPr id="40" name="Рисунок 39" descr="up-arro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6241" y="4913553"/>
            <a:ext cx="548644" cy="54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413050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68" grpId="0" animBg="1"/>
      <p:bldP spid="6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Рисунок 76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"/>
            <a:ext cx="9906000" cy="6857995"/>
          </a:xfrm>
          <a:prstGeom prst="rect">
            <a:avLst/>
          </a:prstGeom>
        </p:spPr>
      </p:pic>
      <p:pic>
        <p:nvPicPr>
          <p:cNvPr id="81" name="Рисунок 80" descr="титл_2.jpg"/>
          <p:cNvPicPr>
            <a:picLocks noGrp="1" noChangeAspect="1"/>
          </p:cNvPicPr>
          <p:nvPr>
            <p:ph type="pic" sz="quarter" idx="24"/>
          </p:nvPr>
        </p:nvPicPr>
        <p:blipFill>
          <a:blip r:embed="rId3"/>
          <a:srcRect l="12506" r="12506"/>
          <a:stretch>
            <a:fillRect/>
          </a:stretch>
        </p:blipFill>
        <p:spPr>
          <a:xfrm>
            <a:off x="3317875" y="1965325"/>
            <a:ext cx="4000500" cy="4002088"/>
          </a:xfrm>
        </p:spPr>
      </p:pic>
      <p:sp>
        <p:nvSpPr>
          <p:cNvPr id="12" name="Oval 11"/>
          <p:cNvSpPr/>
          <p:nvPr/>
        </p:nvSpPr>
        <p:spPr>
          <a:xfrm>
            <a:off x="3480404" y="2286001"/>
            <a:ext cx="781200" cy="78232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436872" y="2299649"/>
            <a:ext cx="781200" cy="78232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6965044" y="3600417"/>
            <a:ext cx="781200" cy="78232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2900374" y="3614065"/>
            <a:ext cx="781200" cy="7823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473580" y="4952632"/>
            <a:ext cx="781200" cy="78232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435899" y="4960950"/>
            <a:ext cx="781200" cy="78232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7483261" y="2191550"/>
            <a:ext cx="1671048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Спортивных школах и школах олимпийского резерва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945426" y="3527757"/>
            <a:ext cx="1671048" cy="3693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Детско-юношеских спортивных школах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346099" y="5008100"/>
            <a:ext cx="2133213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Специализированных детско-юношеских спортивных школах олимпийского резерва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509180" y="2191550"/>
            <a:ext cx="1671048" cy="3693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Центрах спортивной подготовки региона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975331" y="3527757"/>
            <a:ext cx="1671048" cy="3693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Центрах олимпийской подготовки региона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509180" y="5008100"/>
            <a:ext cx="1671048" cy="3693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Училищах олимпийского резерва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78" name="Title 1"/>
          <p:cNvSpPr txBox="1">
            <a:spLocks/>
          </p:cNvSpPr>
          <p:nvPr/>
        </p:nvSpPr>
        <p:spPr>
          <a:xfrm>
            <a:off x="847695" y="574462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Создание инфраструктуры организации и проведение </a:t>
            </a:r>
          </a:p>
          <a:p>
            <a:pPr>
              <a:spcBef>
                <a:spcPct val="0"/>
              </a:spcBef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научно-методического, медицинского и медико-биологического</a:t>
            </a:r>
          </a:p>
          <a:p>
            <a:pPr>
              <a:spcBef>
                <a:spcPct val="0"/>
              </a:spcBef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обеспечения подготовки спортивного резерва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ea typeface="+mj-ea"/>
              <a:cs typeface="Russia" pitchFamily="34" charset="0"/>
            </a:endParaRPr>
          </a:p>
        </p:txBody>
      </p:sp>
      <p:cxnSp>
        <p:nvCxnSpPr>
          <p:cNvPr id="79" name="Прямая соединительная линия 78"/>
          <p:cNvCxnSpPr/>
          <p:nvPr/>
        </p:nvCxnSpPr>
        <p:spPr>
          <a:xfrm>
            <a:off x="792451" y="1371585"/>
            <a:ext cx="8172510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 Placeholder 2"/>
          <p:cNvSpPr>
            <a:spLocks noGrp="1"/>
          </p:cNvSpPr>
          <p:nvPr>
            <p:ph type="body" sz="half" idx="2"/>
          </p:nvPr>
        </p:nvSpPr>
        <p:spPr>
          <a:xfrm>
            <a:off x="1112492" y="1508746"/>
            <a:ext cx="8308555" cy="267661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ru-RU" sz="1400" b="0" dirty="0">
                <a:solidFill>
                  <a:schemeClr val="bg2">
                    <a:lumMod val="50000"/>
                  </a:schemeClr>
                </a:solidFill>
                <a:latin typeface="Russia" pitchFamily="34" charset="0"/>
                <a:cs typeface="Russia" pitchFamily="34" charset="0"/>
              </a:rPr>
              <a:t>Создание отделов научно-методического, </a:t>
            </a:r>
          </a:p>
          <a:p>
            <a:pPr algn="ctr">
              <a:spcBef>
                <a:spcPts val="0"/>
              </a:spcBef>
            </a:pPr>
            <a:r>
              <a:rPr lang="ru-RU" sz="1400" b="0" dirty="0">
                <a:solidFill>
                  <a:schemeClr val="bg2">
                    <a:lumMod val="50000"/>
                  </a:schemeClr>
                </a:solidFill>
                <a:latin typeface="Russia" pitchFamily="34" charset="0"/>
                <a:cs typeface="Russia" pitchFamily="34" charset="0"/>
              </a:rPr>
              <a:t>медицинского и медико-биологического обеспечения в:</a:t>
            </a:r>
            <a:endParaRPr lang="en-US" sz="1400" b="0" dirty="0">
              <a:solidFill>
                <a:schemeClr val="bg2">
                  <a:lumMod val="50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pic>
        <p:nvPicPr>
          <p:cNvPr id="83" name="Рисунок 82" descr="building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6138" y="2410351"/>
            <a:ext cx="513136" cy="513136"/>
          </a:xfrm>
          <a:prstGeom prst="rect">
            <a:avLst/>
          </a:prstGeom>
        </p:spPr>
      </p:pic>
      <p:pic>
        <p:nvPicPr>
          <p:cNvPr id="84" name="Рисунок 83" descr="sports 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2746" y="3747213"/>
            <a:ext cx="513136" cy="513136"/>
          </a:xfrm>
          <a:prstGeom prst="rect">
            <a:avLst/>
          </a:prstGeom>
        </p:spPr>
      </p:pic>
      <p:pic>
        <p:nvPicPr>
          <p:cNvPr id="85" name="Рисунок 84" descr="sports 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7966" y="5089562"/>
            <a:ext cx="513136" cy="513136"/>
          </a:xfrm>
          <a:prstGeom prst="rect">
            <a:avLst/>
          </a:prstGeom>
        </p:spPr>
      </p:pic>
      <p:pic>
        <p:nvPicPr>
          <p:cNvPr id="86" name="Рисунок 85" descr="building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6986" y="2454243"/>
            <a:ext cx="513136" cy="513136"/>
          </a:xfrm>
          <a:prstGeom prst="rect">
            <a:avLst/>
          </a:prstGeom>
        </p:spPr>
      </p:pic>
      <p:pic>
        <p:nvPicPr>
          <p:cNvPr id="87" name="Рисунок 86" descr="symbo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1739" y="3719021"/>
            <a:ext cx="548644" cy="548644"/>
          </a:xfrm>
          <a:prstGeom prst="rect">
            <a:avLst/>
          </a:prstGeom>
        </p:spPr>
      </p:pic>
      <p:pic>
        <p:nvPicPr>
          <p:cNvPr id="88" name="Рисунок 87" descr="sports 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6987" y="5096877"/>
            <a:ext cx="513136" cy="513136"/>
          </a:xfrm>
          <a:prstGeom prst="rect">
            <a:avLst/>
          </a:prstGeom>
        </p:spPr>
      </p:pic>
      <p:pic>
        <p:nvPicPr>
          <p:cNvPr id="89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294080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4500">
        <p15:prstTrans prst="curtains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"/>
            <a:ext cx="9906000" cy="6857995"/>
          </a:xfrm>
          <a:prstGeom prst="rect">
            <a:avLst/>
          </a:prstGeom>
        </p:spPr>
      </p:pic>
      <p:grpSp>
        <p:nvGrpSpPr>
          <p:cNvPr id="5" name="Group 63"/>
          <p:cNvGrpSpPr/>
          <p:nvPr/>
        </p:nvGrpSpPr>
        <p:grpSpPr>
          <a:xfrm rot="4066030" flipH="1">
            <a:off x="-220693" y="3199529"/>
            <a:ext cx="4006463" cy="1661973"/>
            <a:chOff x="2514600" y="4654550"/>
            <a:chExt cx="5400675" cy="2219325"/>
          </a:xfrm>
        </p:grpSpPr>
        <p:sp>
          <p:nvSpPr>
            <p:cNvPr id="123" name="Freeform 5"/>
            <p:cNvSpPr>
              <a:spLocks noEditPoints="1"/>
            </p:cNvSpPr>
            <p:nvPr/>
          </p:nvSpPr>
          <p:spPr bwMode="auto">
            <a:xfrm>
              <a:off x="3570288" y="4902200"/>
              <a:ext cx="3176588" cy="1265238"/>
            </a:xfrm>
            <a:custGeom>
              <a:avLst/>
              <a:gdLst>
                <a:gd name="T0" fmla="*/ 606 w 1213"/>
                <a:gd name="T1" fmla="*/ 0 h 483"/>
                <a:gd name="T2" fmla="*/ 0 w 1213"/>
                <a:gd name="T3" fmla="*/ 241 h 483"/>
                <a:gd name="T4" fmla="*/ 606 w 1213"/>
                <a:gd name="T5" fmla="*/ 483 h 483"/>
                <a:gd name="T6" fmla="*/ 1213 w 1213"/>
                <a:gd name="T7" fmla="*/ 241 h 483"/>
                <a:gd name="T8" fmla="*/ 606 w 1213"/>
                <a:gd name="T9" fmla="*/ 0 h 483"/>
                <a:gd name="T10" fmla="*/ 604 w 1213"/>
                <a:gd name="T11" fmla="*/ 383 h 483"/>
                <a:gd name="T12" fmla="*/ 148 w 1213"/>
                <a:gd name="T13" fmla="*/ 216 h 483"/>
                <a:gd name="T14" fmla="*/ 604 w 1213"/>
                <a:gd name="T15" fmla="*/ 49 h 483"/>
                <a:gd name="T16" fmla="*/ 1060 w 1213"/>
                <a:gd name="T17" fmla="*/ 216 h 483"/>
                <a:gd name="T18" fmla="*/ 604 w 1213"/>
                <a:gd name="T19" fmla="*/ 383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3" h="483">
                  <a:moveTo>
                    <a:pt x="606" y="0"/>
                  </a:moveTo>
                  <a:cubicBezTo>
                    <a:pt x="271" y="0"/>
                    <a:pt x="0" y="108"/>
                    <a:pt x="0" y="241"/>
                  </a:cubicBezTo>
                  <a:cubicBezTo>
                    <a:pt x="0" y="375"/>
                    <a:pt x="271" y="483"/>
                    <a:pt x="606" y="483"/>
                  </a:cubicBezTo>
                  <a:cubicBezTo>
                    <a:pt x="941" y="483"/>
                    <a:pt x="1213" y="375"/>
                    <a:pt x="1213" y="241"/>
                  </a:cubicBezTo>
                  <a:cubicBezTo>
                    <a:pt x="1213" y="108"/>
                    <a:pt x="941" y="0"/>
                    <a:pt x="606" y="0"/>
                  </a:cubicBezTo>
                  <a:close/>
                  <a:moveTo>
                    <a:pt x="604" y="383"/>
                  </a:moveTo>
                  <a:cubicBezTo>
                    <a:pt x="353" y="383"/>
                    <a:pt x="148" y="308"/>
                    <a:pt x="148" y="216"/>
                  </a:cubicBezTo>
                  <a:cubicBezTo>
                    <a:pt x="148" y="124"/>
                    <a:pt x="353" y="49"/>
                    <a:pt x="604" y="49"/>
                  </a:cubicBezTo>
                  <a:cubicBezTo>
                    <a:pt x="856" y="49"/>
                    <a:pt x="1060" y="124"/>
                    <a:pt x="1060" y="216"/>
                  </a:cubicBezTo>
                  <a:cubicBezTo>
                    <a:pt x="1060" y="308"/>
                    <a:pt x="856" y="383"/>
                    <a:pt x="604" y="3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6"/>
            <p:cNvSpPr>
              <a:spLocks noEditPoints="1"/>
            </p:cNvSpPr>
            <p:nvPr/>
          </p:nvSpPr>
          <p:spPr bwMode="auto">
            <a:xfrm>
              <a:off x="2514600" y="4654550"/>
              <a:ext cx="5400675" cy="2219325"/>
            </a:xfrm>
            <a:custGeom>
              <a:avLst/>
              <a:gdLst>
                <a:gd name="T0" fmla="*/ 1031 w 2062"/>
                <a:gd name="T1" fmla="*/ 0 h 848"/>
                <a:gd name="T2" fmla="*/ 0 w 2062"/>
                <a:gd name="T3" fmla="*/ 401 h 848"/>
                <a:gd name="T4" fmla="*/ 1031 w 2062"/>
                <a:gd name="T5" fmla="*/ 848 h 848"/>
                <a:gd name="T6" fmla="*/ 2062 w 2062"/>
                <a:gd name="T7" fmla="*/ 401 h 848"/>
                <a:gd name="T8" fmla="*/ 1031 w 2062"/>
                <a:gd name="T9" fmla="*/ 0 h 848"/>
                <a:gd name="T10" fmla="*/ 1027 w 2062"/>
                <a:gd name="T11" fmla="*/ 663 h 848"/>
                <a:gd name="T12" fmla="*/ 253 w 2062"/>
                <a:gd name="T13" fmla="*/ 355 h 848"/>
                <a:gd name="T14" fmla="*/ 1027 w 2062"/>
                <a:gd name="T15" fmla="*/ 47 h 848"/>
                <a:gd name="T16" fmla="*/ 1802 w 2062"/>
                <a:gd name="T17" fmla="*/ 355 h 848"/>
                <a:gd name="T18" fmla="*/ 1027 w 2062"/>
                <a:gd name="T19" fmla="*/ 663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62" h="848">
                  <a:moveTo>
                    <a:pt x="1031" y="0"/>
                  </a:moveTo>
                  <a:cubicBezTo>
                    <a:pt x="461" y="0"/>
                    <a:pt x="0" y="182"/>
                    <a:pt x="0" y="401"/>
                  </a:cubicBezTo>
                  <a:cubicBezTo>
                    <a:pt x="0" y="648"/>
                    <a:pt x="461" y="848"/>
                    <a:pt x="1031" y="848"/>
                  </a:cubicBezTo>
                  <a:cubicBezTo>
                    <a:pt x="1600" y="848"/>
                    <a:pt x="2062" y="648"/>
                    <a:pt x="2062" y="401"/>
                  </a:cubicBezTo>
                  <a:cubicBezTo>
                    <a:pt x="2062" y="184"/>
                    <a:pt x="1600" y="0"/>
                    <a:pt x="1031" y="0"/>
                  </a:cubicBezTo>
                  <a:moveTo>
                    <a:pt x="1027" y="663"/>
                  </a:moveTo>
                  <a:cubicBezTo>
                    <a:pt x="600" y="663"/>
                    <a:pt x="253" y="511"/>
                    <a:pt x="253" y="355"/>
                  </a:cubicBezTo>
                  <a:cubicBezTo>
                    <a:pt x="253" y="185"/>
                    <a:pt x="600" y="47"/>
                    <a:pt x="1027" y="47"/>
                  </a:cubicBezTo>
                  <a:cubicBezTo>
                    <a:pt x="1455" y="47"/>
                    <a:pt x="1802" y="185"/>
                    <a:pt x="1802" y="355"/>
                  </a:cubicBezTo>
                  <a:cubicBezTo>
                    <a:pt x="1802" y="525"/>
                    <a:pt x="1455" y="663"/>
                    <a:pt x="1027" y="663"/>
                  </a:cubicBezTo>
                </a:path>
              </a:pathLst>
            </a:custGeom>
            <a:solidFill>
              <a:srgbClr val="EAE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Oval 7"/>
            <p:cNvSpPr>
              <a:spLocks noChangeArrowheads="1"/>
            </p:cNvSpPr>
            <p:nvPr/>
          </p:nvSpPr>
          <p:spPr bwMode="auto">
            <a:xfrm>
              <a:off x="4381500" y="5168900"/>
              <a:ext cx="1603375" cy="5381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Oval 8"/>
            <p:cNvSpPr>
              <a:spLocks noChangeArrowheads="1"/>
            </p:cNvSpPr>
            <p:nvPr/>
          </p:nvSpPr>
          <p:spPr bwMode="auto">
            <a:xfrm>
              <a:off x="4751388" y="5272088"/>
              <a:ext cx="862013" cy="279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165"/>
          <p:cNvGrpSpPr/>
          <p:nvPr/>
        </p:nvGrpSpPr>
        <p:grpSpPr>
          <a:xfrm rot="755461">
            <a:off x="2152160" y="2007057"/>
            <a:ext cx="2302396" cy="2242184"/>
            <a:chOff x="3184134" y="1668832"/>
            <a:chExt cx="2829573" cy="2789238"/>
          </a:xfrm>
        </p:grpSpPr>
        <p:sp>
          <p:nvSpPr>
            <p:cNvPr id="167" name="Isosceles Triangle 166"/>
            <p:cNvSpPr/>
            <p:nvPr/>
          </p:nvSpPr>
          <p:spPr>
            <a:xfrm rot="13749213">
              <a:off x="3305765" y="4185851"/>
              <a:ext cx="77529" cy="320791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292"/>
            <p:cNvGrpSpPr>
              <a:grpSpLocks noChangeAspect="1"/>
            </p:cNvGrpSpPr>
            <p:nvPr/>
          </p:nvGrpSpPr>
          <p:grpSpPr bwMode="auto">
            <a:xfrm>
              <a:off x="3311781" y="1668832"/>
              <a:ext cx="2701926" cy="2789238"/>
              <a:chOff x="6253" y="-20"/>
              <a:chExt cx="1702" cy="1757"/>
            </a:xfrm>
          </p:grpSpPr>
          <p:sp>
            <p:nvSpPr>
              <p:cNvPr id="169" name="Freeform 294"/>
              <p:cNvSpPr>
                <a:spLocks/>
              </p:cNvSpPr>
              <p:nvPr/>
            </p:nvSpPr>
            <p:spPr bwMode="auto">
              <a:xfrm>
                <a:off x="6393" y="631"/>
                <a:ext cx="992" cy="928"/>
              </a:xfrm>
              <a:custGeom>
                <a:avLst/>
                <a:gdLst>
                  <a:gd name="T0" fmla="*/ 48 w 418"/>
                  <a:gd name="T1" fmla="*/ 391 h 391"/>
                  <a:gd name="T2" fmla="*/ 0 w 418"/>
                  <a:gd name="T3" fmla="*/ 335 h 391"/>
                  <a:gd name="T4" fmla="*/ 418 w 418"/>
                  <a:gd name="T5" fmla="*/ 0 h 391"/>
                  <a:gd name="T6" fmla="*/ 48 w 418"/>
                  <a:gd name="T7" fmla="*/ 391 h 3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8" h="391">
                    <a:moveTo>
                      <a:pt x="48" y="391"/>
                    </a:moveTo>
                    <a:cubicBezTo>
                      <a:pt x="23" y="377"/>
                      <a:pt x="11" y="356"/>
                      <a:pt x="0" y="335"/>
                    </a:cubicBezTo>
                    <a:cubicBezTo>
                      <a:pt x="418" y="0"/>
                      <a:pt x="418" y="0"/>
                      <a:pt x="418" y="0"/>
                    </a:cubicBezTo>
                    <a:lnTo>
                      <a:pt x="48" y="39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Freeform 295"/>
              <p:cNvSpPr>
                <a:spLocks/>
              </p:cNvSpPr>
              <p:nvPr/>
            </p:nvSpPr>
            <p:spPr bwMode="auto">
              <a:xfrm>
                <a:off x="6979" y="631"/>
                <a:ext cx="582" cy="776"/>
              </a:xfrm>
              <a:custGeom>
                <a:avLst/>
                <a:gdLst>
                  <a:gd name="T0" fmla="*/ 0 w 245"/>
                  <a:gd name="T1" fmla="*/ 175 h 327"/>
                  <a:gd name="T2" fmla="*/ 171 w 245"/>
                  <a:gd name="T3" fmla="*/ 0 h 327"/>
                  <a:gd name="T4" fmla="*/ 0 w 245"/>
                  <a:gd name="T5" fmla="*/ 175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5" h="327">
                    <a:moveTo>
                      <a:pt x="0" y="175"/>
                    </a:moveTo>
                    <a:cubicBezTo>
                      <a:pt x="95" y="327"/>
                      <a:pt x="245" y="215"/>
                      <a:pt x="171" y="0"/>
                    </a:cubicBezTo>
                    <a:lnTo>
                      <a:pt x="0" y="175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Freeform 296"/>
              <p:cNvSpPr>
                <a:spLocks/>
              </p:cNvSpPr>
              <p:nvPr/>
            </p:nvSpPr>
            <p:spPr bwMode="auto">
              <a:xfrm>
                <a:off x="6548" y="329"/>
                <a:ext cx="837" cy="677"/>
              </a:xfrm>
              <a:custGeom>
                <a:avLst/>
                <a:gdLst>
                  <a:gd name="T0" fmla="*/ 162 w 353"/>
                  <a:gd name="T1" fmla="*/ 285 h 285"/>
                  <a:gd name="T2" fmla="*/ 353 w 353"/>
                  <a:gd name="T3" fmla="*/ 127 h 285"/>
                  <a:gd name="T4" fmla="*/ 162 w 353"/>
                  <a:gd name="T5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3" h="285">
                    <a:moveTo>
                      <a:pt x="162" y="285"/>
                    </a:moveTo>
                    <a:cubicBezTo>
                      <a:pt x="353" y="127"/>
                      <a:pt x="353" y="127"/>
                      <a:pt x="353" y="127"/>
                    </a:cubicBezTo>
                    <a:cubicBezTo>
                      <a:pt x="182" y="29"/>
                      <a:pt x="0" y="0"/>
                      <a:pt x="162" y="285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Freeform 297"/>
              <p:cNvSpPr>
                <a:spLocks/>
              </p:cNvSpPr>
              <p:nvPr/>
            </p:nvSpPr>
            <p:spPr bwMode="auto">
              <a:xfrm>
                <a:off x="7167" y="-20"/>
                <a:ext cx="370" cy="651"/>
              </a:xfrm>
              <a:custGeom>
                <a:avLst/>
                <a:gdLst>
                  <a:gd name="T0" fmla="*/ 92 w 156"/>
                  <a:gd name="T1" fmla="*/ 274 h 274"/>
                  <a:gd name="T2" fmla="*/ 0 w 156"/>
                  <a:gd name="T3" fmla="*/ 229 h 274"/>
                  <a:gd name="T4" fmla="*/ 92 w 156"/>
                  <a:gd name="T5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6" h="274">
                    <a:moveTo>
                      <a:pt x="92" y="274"/>
                    </a:moveTo>
                    <a:cubicBezTo>
                      <a:pt x="156" y="0"/>
                      <a:pt x="71" y="104"/>
                      <a:pt x="0" y="229"/>
                    </a:cubicBezTo>
                    <a:cubicBezTo>
                      <a:pt x="27" y="241"/>
                      <a:pt x="55" y="254"/>
                      <a:pt x="92" y="274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Freeform 298"/>
              <p:cNvSpPr>
                <a:spLocks/>
              </p:cNvSpPr>
              <p:nvPr/>
            </p:nvSpPr>
            <p:spPr bwMode="auto">
              <a:xfrm>
                <a:off x="7385" y="628"/>
                <a:ext cx="570" cy="304"/>
              </a:xfrm>
              <a:custGeom>
                <a:avLst/>
                <a:gdLst>
                  <a:gd name="T0" fmla="*/ 0 w 240"/>
                  <a:gd name="T1" fmla="*/ 1 h 128"/>
                  <a:gd name="T2" fmla="*/ 19 w 240"/>
                  <a:gd name="T3" fmla="*/ 128 h 128"/>
                  <a:gd name="T4" fmla="*/ 0 w 240"/>
                  <a:gd name="T5" fmla="*/ 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0" h="128">
                    <a:moveTo>
                      <a:pt x="0" y="1"/>
                    </a:moveTo>
                    <a:cubicBezTo>
                      <a:pt x="240" y="0"/>
                      <a:pt x="239" y="86"/>
                      <a:pt x="19" y="128"/>
                    </a:cubicBezTo>
                    <a:cubicBezTo>
                      <a:pt x="21" y="86"/>
                      <a:pt x="13" y="43"/>
                      <a:pt x="0" y="1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Freeform 299"/>
              <p:cNvSpPr>
                <a:spLocks/>
              </p:cNvSpPr>
              <p:nvPr/>
            </p:nvSpPr>
            <p:spPr bwMode="auto">
              <a:xfrm>
                <a:off x="6253" y="1426"/>
                <a:ext cx="264" cy="311"/>
              </a:xfrm>
              <a:custGeom>
                <a:avLst/>
                <a:gdLst>
                  <a:gd name="T0" fmla="*/ 111 w 111"/>
                  <a:gd name="T1" fmla="*/ 52 h 131"/>
                  <a:gd name="T2" fmla="*/ 59 w 111"/>
                  <a:gd name="T3" fmla="*/ 0 h 131"/>
                  <a:gd name="T4" fmla="*/ 111 w 111"/>
                  <a:gd name="T5" fmla="*/ 52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1" h="131">
                    <a:moveTo>
                      <a:pt x="111" y="52"/>
                    </a:moveTo>
                    <a:cubicBezTo>
                      <a:pt x="30" y="131"/>
                      <a:pt x="0" y="41"/>
                      <a:pt x="59" y="0"/>
                    </a:cubicBezTo>
                    <a:cubicBezTo>
                      <a:pt x="70" y="23"/>
                      <a:pt x="85" y="39"/>
                      <a:pt x="111" y="52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76" name="Rounded Rectangle 175"/>
          <p:cNvSpPr/>
          <p:nvPr/>
        </p:nvSpPr>
        <p:spPr>
          <a:xfrm>
            <a:off x="4820268" y="1600733"/>
            <a:ext cx="622903" cy="63899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79" name="Rounded Rectangle 178"/>
          <p:cNvSpPr/>
          <p:nvPr/>
        </p:nvSpPr>
        <p:spPr>
          <a:xfrm>
            <a:off x="4808066" y="2403502"/>
            <a:ext cx="622903" cy="63899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82" name="Rounded Rectangle 181"/>
          <p:cNvSpPr/>
          <p:nvPr/>
        </p:nvSpPr>
        <p:spPr>
          <a:xfrm>
            <a:off x="4815839" y="3206271"/>
            <a:ext cx="622903" cy="63899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85" name="Rounded Rectangle 184"/>
          <p:cNvSpPr/>
          <p:nvPr/>
        </p:nvSpPr>
        <p:spPr>
          <a:xfrm>
            <a:off x="4815839" y="4009040"/>
            <a:ext cx="622903" cy="63899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5617056" y="1704785"/>
            <a:ext cx="331361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Отсутствие в Ленинградской области врачебно-физкультурной службы</a:t>
            </a:r>
          </a:p>
        </p:txBody>
      </p:sp>
      <p:sp>
        <p:nvSpPr>
          <p:cNvPr id="191" name="TextBox 190"/>
          <p:cNvSpPr txBox="1"/>
          <p:nvPr/>
        </p:nvSpPr>
        <p:spPr>
          <a:xfrm>
            <a:off x="5622718" y="2353666"/>
            <a:ext cx="3450773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Дефицит специалистов, обеспечивающих научно-методическое, медико-биологическое и медицинское сопровождение подготовки спортивного резерва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5617053" y="3347149"/>
            <a:ext cx="345077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Отсутствие программы развития спортивной медицины субъекта</a:t>
            </a:r>
          </a:p>
        </p:txBody>
      </p:sp>
      <p:sp>
        <p:nvSpPr>
          <p:cNvPr id="197" name="TextBox 196"/>
          <p:cNvSpPr txBox="1"/>
          <p:nvPr/>
        </p:nvSpPr>
        <p:spPr>
          <a:xfrm>
            <a:off x="5617053" y="3979430"/>
            <a:ext cx="305072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Не соответствие уровня внедрения программ научно-методического и медико-биологического обеспечения требуемым результатам</a:t>
            </a:r>
          </a:p>
        </p:txBody>
      </p:sp>
      <p:pic>
        <p:nvPicPr>
          <p:cNvPr id="46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  <p:sp>
        <p:nvSpPr>
          <p:cNvPr id="47" name="Title 1"/>
          <p:cNvSpPr txBox="1">
            <a:spLocks/>
          </p:cNvSpPr>
          <p:nvPr/>
        </p:nvSpPr>
        <p:spPr>
          <a:xfrm>
            <a:off x="847695" y="574462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Федеральная экспериментальная площадка</a:t>
            </a:r>
            <a:endParaRPr lang="en-US" sz="2200" b="1" dirty="0">
              <a:solidFill>
                <a:schemeClr val="accent2"/>
              </a:solidFill>
              <a:latin typeface="Russia" pitchFamily="34" charset="0"/>
              <a:ea typeface="+mj-ea"/>
              <a:cs typeface="Russia" pitchFamily="34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792451" y="1097263"/>
            <a:ext cx="817251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ounded Rectangle 184"/>
          <p:cNvSpPr/>
          <p:nvPr/>
        </p:nvSpPr>
        <p:spPr>
          <a:xfrm>
            <a:off x="4808066" y="4811809"/>
            <a:ext cx="622903" cy="63899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617052" y="4957493"/>
            <a:ext cx="345077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Низкое качество медицинского обеспечения подготовки спортивного резерва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17053" y="1262001"/>
            <a:ext cx="346339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Проблемы требующие решения:</a:t>
            </a:r>
          </a:p>
        </p:txBody>
      </p:sp>
      <p:sp>
        <p:nvSpPr>
          <p:cNvPr id="37" name="Rounded Rectangle 184"/>
          <p:cNvSpPr/>
          <p:nvPr/>
        </p:nvSpPr>
        <p:spPr>
          <a:xfrm>
            <a:off x="4808066" y="5614578"/>
            <a:ext cx="622903" cy="638993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17052" y="5573089"/>
            <a:ext cx="3450773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Отсутствие адекватного финансирования для реализации программ научно-методического, медико-биологического и медицинского обеспечения спортивной подготовки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31425" y="1675284"/>
            <a:ext cx="19173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31425" y="2509510"/>
            <a:ext cx="19173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31425" y="3305583"/>
            <a:ext cx="19173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31425" y="4113093"/>
            <a:ext cx="19173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4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031425" y="4915862"/>
            <a:ext cx="19173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5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31425" y="5718630"/>
            <a:ext cx="19173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xmlns="" val="4206166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kmxzja3iUP8.jpg"/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rcRect l="1871" r="1871"/>
          <a:stretch>
            <a:fillRect/>
          </a:stretch>
        </p:blipFill>
        <p:spPr/>
      </p:pic>
      <p:sp>
        <p:nvSpPr>
          <p:cNvPr id="4" name="Rectangle 3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19232E">
              <a:alpha val="8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4530" tIns="107265" rIns="214530" bIns="107265"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112494" y="4114807"/>
            <a:ext cx="5486438" cy="1400995"/>
          </a:xfrm>
          <a:prstGeom prst="rect">
            <a:avLst/>
          </a:prstGeom>
        </p:spPr>
        <p:txBody>
          <a:bodyPr wrap="square" lIns="107287" tIns="53643" rIns="107287" bIns="53643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в соответствии с приказом №999 Министерства  спорта РФ научно-методическое, медицинское и медико-биологическое обеспечение подготовки спортивного резерва проводится на всех этапах и во всех организациях спортивной подготовки, которые должны стать заказчиками этих услуг, в том числе для учреждений и подразделений спортивной медицины.</a:t>
            </a:r>
            <a:endParaRPr lang="en-US" sz="1400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11" name="Rectangle 30"/>
          <p:cNvSpPr/>
          <p:nvPr/>
        </p:nvSpPr>
        <p:spPr>
          <a:xfrm>
            <a:off x="1182346" y="-7550"/>
            <a:ext cx="59905" cy="36651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12" name="Rectangle 21"/>
          <p:cNvSpPr/>
          <p:nvPr/>
        </p:nvSpPr>
        <p:spPr>
          <a:xfrm flipH="1">
            <a:off x="6324610" y="5342845"/>
            <a:ext cx="78183" cy="3030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085149" y="3589940"/>
            <a:ext cx="1877380" cy="662332"/>
          </a:xfrm>
          <a:prstGeom prst="rect">
            <a:avLst/>
          </a:prstGeom>
          <a:noFill/>
        </p:spPr>
        <p:txBody>
          <a:bodyPr wrap="none" lIns="107287" tIns="53643" rIns="107287" bIns="53643" rtlCol="0">
            <a:spAutoFit/>
          </a:bodyPr>
          <a:lstStyle/>
          <a:p>
            <a:r>
              <a:rPr lang="ru-RU" sz="3600" b="1" dirty="0">
                <a:solidFill>
                  <a:schemeClr val="accent4"/>
                </a:solidFill>
                <a:latin typeface="Russia" pitchFamily="34" charset="0"/>
                <a:ea typeface="Roboto" panose="02000000000000000000" pitchFamily="2" charset="0"/>
                <a:cs typeface="Russia" pitchFamily="34" charset="0"/>
              </a:rPr>
              <a:t>ВЫВОД:</a:t>
            </a:r>
            <a:endParaRPr lang="en-US" sz="3600" b="1" dirty="0">
              <a:solidFill>
                <a:schemeClr val="accent4"/>
              </a:solidFill>
              <a:latin typeface="Russia" pitchFamily="34" charset="0"/>
              <a:ea typeface="Roboto" panose="02000000000000000000" pitchFamily="2" charset="0"/>
              <a:cs typeface="Russia" pitchFamily="34" charset="0"/>
            </a:endParaRPr>
          </a:p>
        </p:txBody>
      </p:sp>
      <p:pic>
        <p:nvPicPr>
          <p:cNvPr id="3074" name="Picture 2" descr="C:\Users\Global\Desktop\спорт преза\вниифк_2_0000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67830" y="274298"/>
            <a:ext cx="838170" cy="5577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33905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2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bldLvl="2" advAuto="500"/>
      <p:bldP spid="11" grpId="0" animBg="1"/>
      <p:bldP spid="12" grpId="0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"/>
            <a:ext cx="9906000" cy="6857995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1907373" y="4251967"/>
            <a:ext cx="6703081" cy="1093219"/>
          </a:xfrm>
          <a:prstGeom prst="rect">
            <a:avLst/>
          </a:prstGeom>
        </p:spPr>
        <p:txBody>
          <a:bodyPr wrap="square" lIns="107287" tIns="53643" rIns="107287" bIns="53643">
            <a:spAutoFit/>
          </a:bodyPr>
          <a:lstStyle/>
          <a:p>
            <a:pPr algn="ctr"/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Разработать региональную модель научно-методического, медико-биологического и медицинского обеспечения подготовки спортивного резерва и координация внедрения данной стратегии в субъектах Российской Федерации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29841" y="3570279"/>
            <a:ext cx="1858144" cy="431499"/>
          </a:xfrm>
          <a:prstGeom prst="rect">
            <a:avLst/>
          </a:prstGeom>
          <a:noFill/>
        </p:spPr>
        <p:txBody>
          <a:bodyPr wrap="none" lIns="107287" tIns="53643" rIns="107287" bIns="53643" rtlCol="0">
            <a:sp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Russia" pitchFamily="34" charset="0"/>
                <a:cs typeface="Russia" pitchFamily="34" charset="0"/>
              </a:rPr>
              <a:t>Цель проекта</a:t>
            </a:r>
            <a:endParaRPr lang="en-US" b="1" dirty="0">
              <a:solidFill>
                <a:schemeClr val="accent1"/>
              </a:solidFill>
              <a:latin typeface="Russia" pitchFamily="34" charset="0"/>
              <a:cs typeface="Russia" pitchFamily="34" charset="0"/>
            </a:endParaRPr>
          </a:p>
        </p:txBody>
      </p:sp>
      <p:pic>
        <p:nvPicPr>
          <p:cNvPr id="8" name="Рисунок 7" descr="ANP-30306041.jpg"/>
          <p:cNvPicPr>
            <a:picLocks noGrp="1" noChangeAspect="1"/>
          </p:cNvPicPr>
          <p:nvPr>
            <p:ph type="pic" sz="quarter" idx="20"/>
          </p:nvPr>
        </p:nvPicPr>
        <p:blipFill>
          <a:blip r:embed="rId3"/>
          <a:srcRect l="16663" r="16663"/>
          <a:stretch>
            <a:fillRect/>
          </a:stretch>
        </p:blipFill>
        <p:spPr>
          <a:xfrm>
            <a:off x="4130032" y="928584"/>
            <a:ext cx="2257761" cy="2257761"/>
          </a:xfrm>
        </p:spPr>
      </p:pic>
      <p:cxnSp>
        <p:nvCxnSpPr>
          <p:cNvPr id="67" name="Straight Connector 66"/>
          <p:cNvCxnSpPr/>
          <p:nvPr/>
        </p:nvCxnSpPr>
        <p:spPr>
          <a:xfrm>
            <a:off x="3992873" y="4114805"/>
            <a:ext cx="267464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  <p:cxnSp>
        <p:nvCxnSpPr>
          <p:cNvPr id="11" name="Straight Connector 66"/>
          <p:cNvCxnSpPr/>
          <p:nvPr/>
        </p:nvCxnSpPr>
        <p:spPr>
          <a:xfrm>
            <a:off x="3992873" y="5486415"/>
            <a:ext cx="267464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02631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"/>
            <a:ext cx="9906000" cy="685799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78069" y="2743195"/>
            <a:ext cx="1647805" cy="900247"/>
          </a:xfrm>
          <a:prstGeom prst="rect">
            <a:avLst/>
          </a:prstGeom>
        </p:spPr>
        <p:txBody>
          <a:bodyPr wrap="square" lIns="68580" tIns="34290" rIns="68580" bIns="34290" anchor="ctr">
            <a:spAutoFit/>
          </a:bodyPr>
          <a:lstStyle/>
          <a:p>
            <a:pPr algn="ctr"/>
            <a:r>
              <a:rPr lang="ru-RU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rPr>
              <a:t>Научно-методическое обеспечение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847695" y="548619"/>
            <a:ext cx="8308555" cy="463082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Региональная модель проведения подготовки  </a:t>
            </a:r>
          </a:p>
          <a:p>
            <a:pPr>
              <a:spcBef>
                <a:spcPct val="0"/>
              </a:spcBef>
            </a:pPr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спортивного резерва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ea typeface="+mj-ea"/>
              <a:cs typeface="Russia" pitchFamily="34" charset="0"/>
            </a:endParaRPr>
          </a:p>
        </p:txBody>
      </p:sp>
      <p:pic>
        <p:nvPicPr>
          <p:cNvPr id="39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  <p:cxnSp>
        <p:nvCxnSpPr>
          <p:cNvPr id="32" name="Прямая соединительная линия 31"/>
          <p:cNvCxnSpPr/>
          <p:nvPr/>
        </p:nvCxnSpPr>
        <p:spPr>
          <a:xfrm>
            <a:off x="792451" y="1234424"/>
            <a:ext cx="817251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вал 22"/>
          <p:cNvSpPr/>
          <p:nvPr/>
        </p:nvSpPr>
        <p:spPr>
          <a:xfrm>
            <a:off x="1716601" y="2081920"/>
            <a:ext cx="2263157" cy="2263157"/>
          </a:xfrm>
          <a:prstGeom prst="ellipse">
            <a:avLst/>
          </a:prstGeom>
          <a:gradFill flip="none" rotWithShape="1">
            <a:gsLst>
              <a:gs pos="58000">
                <a:schemeClr val="accent1">
                  <a:lumMod val="60000"/>
                  <a:lumOff val="40000"/>
                </a:schemeClr>
              </a:gs>
              <a:gs pos="74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1901631" y="2266951"/>
            <a:ext cx="1893098" cy="1893096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3828673" y="2081920"/>
            <a:ext cx="2263157" cy="2263157"/>
          </a:xfrm>
          <a:prstGeom prst="ellipse">
            <a:avLst/>
          </a:prstGeom>
          <a:gradFill flip="none" rotWithShape="1">
            <a:gsLst>
              <a:gs pos="60000">
                <a:schemeClr val="bg2">
                  <a:lumMod val="50000"/>
                </a:schemeClr>
              </a:gs>
              <a:gs pos="74000">
                <a:schemeClr val="tx1">
                  <a:lumMod val="95000"/>
                  <a:lumOff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/>
          <p:cNvSpPr/>
          <p:nvPr/>
        </p:nvSpPr>
        <p:spPr>
          <a:xfrm>
            <a:off x="3992873" y="2246120"/>
            <a:ext cx="1934757" cy="1934757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/>
          <p:cNvSpPr/>
          <p:nvPr/>
        </p:nvSpPr>
        <p:spPr>
          <a:xfrm>
            <a:off x="5927681" y="2081920"/>
            <a:ext cx="2263157" cy="2263157"/>
          </a:xfrm>
          <a:prstGeom prst="ellipse">
            <a:avLst/>
          </a:prstGeom>
          <a:gradFill flip="none" rotWithShape="1">
            <a:gsLst>
              <a:gs pos="58000">
                <a:schemeClr val="accent5">
                  <a:lumMod val="60000"/>
                  <a:lumOff val="40000"/>
                </a:schemeClr>
              </a:gs>
              <a:gs pos="68000">
                <a:schemeClr val="accent5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5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6091881" y="2246120"/>
            <a:ext cx="1934757" cy="1934757"/>
          </a:xfrm>
          <a:prstGeom prst="ellipse">
            <a:avLst/>
          </a:prstGeom>
          <a:solidFill>
            <a:schemeClr val="bg1"/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Овал 51"/>
          <p:cNvSpPr/>
          <p:nvPr/>
        </p:nvSpPr>
        <p:spPr>
          <a:xfrm>
            <a:off x="2779658" y="3899903"/>
            <a:ext cx="2263157" cy="2263157"/>
          </a:xfrm>
          <a:prstGeom prst="ellipse">
            <a:avLst/>
          </a:prstGeom>
          <a:gradFill flip="none" rotWithShape="1">
            <a:gsLst>
              <a:gs pos="65000">
                <a:schemeClr val="accent4">
                  <a:lumMod val="60000"/>
                  <a:lumOff val="40000"/>
                </a:schemeClr>
              </a:gs>
              <a:gs pos="72000">
                <a:schemeClr val="accent4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4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/>
          <p:cNvSpPr/>
          <p:nvPr/>
        </p:nvSpPr>
        <p:spPr>
          <a:xfrm>
            <a:off x="2943858" y="4064103"/>
            <a:ext cx="1934757" cy="1934757"/>
          </a:xfrm>
          <a:prstGeom prst="ellipse">
            <a:avLst/>
          </a:prstGeom>
          <a:solidFill>
            <a:schemeClr val="bg1"/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/>
          <p:cNvSpPr/>
          <p:nvPr/>
        </p:nvSpPr>
        <p:spPr>
          <a:xfrm>
            <a:off x="4886570" y="3899903"/>
            <a:ext cx="2263157" cy="2263157"/>
          </a:xfrm>
          <a:prstGeom prst="ellipse">
            <a:avLst/>
          </a:prstGeom>
          <a:gradFill flip="none" rotWithShape="1">
            <a:gsLst>
              <a:gs pos="61000">
                <a:schemeClr val="accent2">
                  <a:lumMod val="40000"/>
                  <a:lumOff val="60000"/>
                </a:schemeClr>
              </a:gs>
              <a:gs pos="69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/>
          <p:cNvSpPr/>
          <p:nvPr/>
        </p:nvSpPr>
        <p:spPr>
          <a:xfrm>
            <a:off x="5050770" y="4064103"/>
            <a:ext cx="1934757" cy="1934757"/>
          </a:xfrm>
          <a:prstGeom prst="ellipse">
            <a:avLst/>
          </a:prstGeom>
          <a:solidFill>
            <a:schemeClr val="bg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1854477" y="2701434"/>
            <a:ext cx="1987403" cy="1024126"/>
          </a:xfrm>
          <a:prstGeom prst="rect">
            <a:avLst/>
          </a:prstGeom>
        </p:spPr>
        <p:txBody>
          <a:bodyPr wrap="square" lIns="68580" tIns="34290" rIns="68580" bIns="3429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Russia" pitchFamily="34" charset="0"/>
                <a:cs typeface="Russia" pitchFamily="34" charset="0"/>
              </a:rPr>
              <a:t>Проведение тренировочного и соревновательного процесса</a:t>
            </a:r>
            <a:endParaRPr lang="en-US" sz="1400" b="1" dirty="0">
              <a:solidFill>
                <a:schemeClr val="accent1">
                  <a:lumMod val="7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125440" y="2940148"/>
            <a:ext cx="1867638" cy="550151"/>
          </a:xfrm>
          <a:prstGeom prst="rect">
            <a:avLst/>
          </a:prstGeom>
        </p:spPr>
        <p:txBody>
          <a:bodyPr wrap="square" lIns="68580" tIns="34290" rIns="68580" bIns="3429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latin typeface="Russia" pitchFamily="34" charset="0"/>
                <a:cs typeface="Russia" pitchFamily="34" charset="0"/>
              </a:rPr>
              <a:t>Медицинское обеспечение</a:t>
            </a:r>
            <a:endParaRPr lang="en-US" sz="1400" b="1" dirty="0">
              <a:solidFill>
                <a:schemeClr val="accent5">
                  <a:lumMod val="7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065006" y="2963429"/>
            <a:ext cx="1790489" cy="500137"/>
          </a:xfrm>
          <a:prstGeom prst="rect">
            <a:avLst/>
          </a:prstGeom>
        </p:spPr>
        <p:txBody>
          <a:bodyPr wrap="square" lIns="68580" tIns="34290" rIns="68580" bIns="3429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ussia" pitchFamily="34" charset="0"/>
                <a:cs typeface="Russia" pitchFamily="34" charset="0"/>
              </a:rPr>
              <a:t>Спортивная подготовка резерва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098034" y="4637911"/>
            <a:ext cx="1840227" cy="787139"/>
          </a:xfrm>
          <a:prstGeom prst="rect">
            <a:avLst/>
          </a:prstGeom>
        </p:spPr>
        <p:txBody>
          <a:bodyPr wrap="square" lIns="68580" tIns="34290" rIns="68580" bIns="3429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Russia" pitchFamily="34" charset="0"/>
                <a:cs typeface="Russia" pitchFamily="34" charset="0"/>
              </a:rPr>
              <a:t>Медико-биологическое обеспечение</a:t>
            </a:r>
            <a:endParaRPr lang="en-US" sz="1400" b="1" dirty="0">
              <a:solidFill>
                <a:schemeClr val="accent2">
                  <a:lumMod val="7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57" name="Rectangle 19"/>
          <p:cNvSpPr/>
          <p:nvPr/>
        </p:nvSpPr>
        <p:spPr>
          <a:xfrm>
            <a:off x="2991122" y="4637911"/>
            <a:ext cx="1840227" cy="787139"/>
          </a:xfrm>
          <a:prstGeom prst="rect">
            <a:avLst/>
          </a:prstGeom>
        </p:spPr>
        <p:txBody>
          <a:bodyPr wrap="square" lIns="68580" tIns="34290" rIns="68580" bIns="34290" anchor="ctr">
            <a:spAutoFit/>
          </a:bodyPr>
          <a:lstStyle/>
          <a:p>
            <a:pPr algn="ctr"/>
            <a:r>
              <a:rPr lang="ru-RU" sz="1400" b="1" dirty="0">
                <a:solidFill>
                  <a:schemeClr val="accent4">
                    <a:lumMod val="75000"/>
                  </a:schemeClr>
                </a:solidFill>
                <a:latin typeface="Russia" pitchFamily="34" charset="0"/>
                <a:cs typeface="Russia" pitchFamily="34" charset="0"/>
              </a:rPr>
              <a:t>Научно-методическое обеспечение</a:t>
            </a:r>
            <a:endParaRPr lang="en-US" sz="1400" b="1" dirty="0">
              <a:solidFill>
                <a:schemeClr val="accent4">
                  <a:lumMod val="7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9112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Рисунок 49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"/>
            <a:ext cx="9906000" cy="685799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6B7D2-B98C-44FD-8D04-7EC62A564975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6" name="Group 17"/>
          <p:cNvGrpSpPr/>
          <p:nvPr/>
        </p:nvGrpSpPr>
        <p:grpSpPr>
          <a:xfrm rot="5400000">
            <a:off x="2110959" y="653005"/>
            <a:ext cx="1280169" cy="3855266"/>
            <a:chOff x="2893682" y="1425053"/>
            <a:chExt cx="1371611" cy="592644"/>
          </a:xfrm>
        </p:grpSpPr>
        <p:sp>
          <p:nvSpPr>
            <p:cNvPr id="17" name="Round Same Side Corner Rectangle 16"/>
            <p:cNvSpPr/>
            <p:nvPr/>
          </p:nvSpPr>
          <p:spPr>
            <a:xfrm>
              <a:off x="2893683" y="1425053"/>
              <a:ext cx="1371610" cy="99021"/>
            </a:xfrm>
            <a:prstGeom prst="round2Same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Round Same Side Corner Rectangle 173"/>
            <p:cNvSpPr/>
            <p:nvPr/>
          </p:nvSpPr>
          <p:spPr>
            <a:xfrm rot="10800000" flipH="1">
              <a:off x="2893682" y="1883236"/>
              <a:ext cx="1371610" cy="134461"/>
            </a:xfrm>
            <a:prstGeom prst="round2SameRect">
              <a:avLst>
                <a:gd name="adj1" fmla="val 15644"/>
                <a:gd name="adj2" fmla="val 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893683" y="1444857"/>
              <a:ext cx="1371610" cy="4395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30"/>
          <p:cNvGrpSpPr/>
          <p:nvPr/>
        </p:nvGrpSpPr>
        <p:grpSpPr>
          <a:xfrm rot="5400000">
            <a:off x="2110959" y="2646916"/>
            <a:ext cx="1280169" cy="3855267"/>
            <a:chOff x="2893682" y="1425053"/>
            <a:chExt cx="1371611" cy="592644"/>
          </a:xfrm>
        </p:grpSpPr>
        <p:sp>
          <p:nvSpPr>
            <p:cNvPr id="32" name="Round Same Side Corner Rectangle 31"/>
            <p:cNvSpPr/>
            <p:nvPr/>
          </p:nvSpPr>
          <p:spPr>
            <a:xfrm>
              <a:off x="2893683" y="1425053"/>
              <a:ext cx="1371610" cy="99021"/>
            </a:xfrm>
            <a:prstGeom prst="round2Same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ound Same Side Corner Rectangle 32"/>
            <p:cNvSpPr/>
            <p:nvPr/>
          </p:nvSpPr>
          <p:spPr>
            <a:xfrm rot="10800000" flipH="1">
              <a:off x="2893682" y="1883236"/>
              <a:ext cx="1371610" cy="134461"/>
            </a:xfrm>
            <a:prstGeom prst="round2SameRect">
              <a:avLst>
                <a:gd name="adj1" fmla="val 15644"/>
                <a:gd name="adj2" fmla="val 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893683" y="1444857"/>
              <a:ext cx="1371610" cy="4395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50"/>
          <p:cNvGrpSpPr/>
          <p:nvPr/>
        </p:nvGrpSpPr>
        <p:grpSpPr>
          <a:xfrm rot="5400000">
            <a:off x="6687262" y="652066"/>
            <a:ext cx="1280169" cy="3857143"/>
            <a:chOff x="2893682" y="1425053"/>
            <a:chExt cx="1371611" cy="592644"/>
          </a:xfrm>
        </p:grpSpPr>
        <p:sp>
          <p:nvSpPr>
            <p:cNvPr id="52" name="Round Same Side Corner Rectangle 51"/>
            <p:cNvSpPr/>
            <p:nvPr/>
          </p:nvSpPr>
          <p:spPr>
            <a:xfrm>
              <a:off x="2893683" y="1425053"/>
              <a:ext cx="1371610" cy="99021"/>
            </a:xfrm>
            <a:prstGeom prst="round2Same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ound Same Side Corner Rectangle 52"/>
            <p:cNvSpPr/>
            <p:nvPr/>
          </p:nvSpPr>
          <p:spPr>
            <a:xfrm rot="10800000" flipH="1">
              <a:off x="2893682" y="1883236"/>
              <a:ext cx="1371610" cy="134461"/>
            </a:xfrm>
            <a:prstGeom prst="round2SameRect">
              <a:avLst>
                <a:gd name="adj1" fmla="val 15644"/>
                <a:gd name="adj2" fmla="val 0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2893683" y="1444857"/>
              <a:ext cx="1371610" cy="43954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54"/>
          <p:cNvGrpSpPr/>
          <p:nvPr/>
        </p:nvGrpSpPr>
        <p:grpSpPr>
          <a:xfrm rot="5400000">
            <a:off x="6687262" y="2645978"/>
            <a:ext cx="1280169" cy="3857143"/>
            <a:chOff x="2893682" y="1425053"/>
            <a:chExt cx="1371611" cy="592644"/>
          </a:xfrm>
        </p:grpSpPr>
        <p:sp>
          <p:nvSpPr>
            <p:cNvPr id="56" name="Round Same Side Corner Rectangle 55"/>
            <p:cNvSpPr/>
            <p:nvPr/>
          </p:nvSpPr>
          <p:spPr>
            <a:xfrm>
              <a:off x="2893683" y="1425053"/>
              <a:ext cx="1371610" cy="99021"/>
            </a:xfrm>
            <a:prstGeom prst="round2Same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ound Same Side Corner Rectangle 56"/>
            <p:cNvSpPr/>
            <p:nvPr/>
          </p:nvSpPr>
          <p:spPr>
            <a:xfrm rot="10800000" flipH="1">
              <a:off x="2893682" y="1883236"/>
              <a:ext cx="1371610" cy="134461"/>
            </a:xfrm>
            <a:prstGeom prst="round2SameRect">
              <a:avLst>
                <a:gd name="adj1" fmla="val 15644"/>
                <a:gd name="adj2" fmla="val 0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2893683" y="1444857"/>
              <a:ext cx="1371610" cy="43954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4"/>
          <p:cNvSpPr/>
          <p:nvPr/>
        </p:nvSpPr>
        <p:spPr>
          <a:xfrm>
            <a:off x="1683997" y="2121843"/>
            <a:ext cx="28575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Центр спортивной подготовки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286159" y="2121843"/>
            <a:ext cx="28575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Специализированные детско-юношеские спортивные школы Олимпийского резерва</a:t>
            </a:r>
          </a:p>
        </p:txBody>
      </p:sp>
      <p:sp>
        <p:nvSpPr>
          <p:cNvPr id="88" name="Rectangle 87"/>
          <p:cNvSpPr/>
          <p:nvPr/>
        </p:nvSpPr>
        <p:spPr>
          <a:xfrm>
            <a:off x="1683997" y="4120825"/>
            <a:ext cx="28575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Детско-юношеские спортивные школы</a:t>
            </a:r>
          </a:p>
        </p:txBody>
      </p:sp>
      <p:sp>
        <p:nvSpPr>
          <p:cNvPr id="91" name="Rectangle 90"/>
          <p:cNvSpPr/>
          <p:nvPr/>
        </p:nvSpPr>
        <p:spPr>
          <a:xfrm>
            <a:off x="6286159" y="4120825"/>
            <a:ext cx="28575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Другие организации спортивной подготовки</a:t>
            </a:r>
          </a:p>
        </p:txBody>
      </p:sp>
      <p:pic>
        <p:nvPicPr>
          <p:cNvPr id="47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  <p:sp>
        <p:nvSpPr>
          <p:cNvPr id="48" name="Title 1"/>
          <p:cNvSpPr txBox="1">
            <a:spLocks/>
          </p:cNvSpPr>
          <p:nvPr/>
        </p:nvSpPr>
        <p:spPr>
          <a:xfrm>
            <a:off x="847695" y="574462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Структура организаций спортивной подготовки в </a:t>
            </a:r>
          </a:p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Ленинградской области</a:t>
            </a:r>
            <a:endParaRPr lang="en-US" sz="2200" b="1" dirty="0">
              <a:solidFill>
                <a:schemeClr val="accent2"/>
              </a:solidFill>
              <a:latin typeface="Russia" pitchFamily="34" charset="0"/>
              <a:ea typeface="+mj-ea"/>
              <a:cs typeface="Russia" pitchFamily="34" charset="0"/>
            </a:endParaRP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>
            <a:off x="792451" y="1234424"/>
            <a:ext cx="817251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4"/>
          <p:cNvSpPr/>
          <p:nvPr/>
        </p:nvSpPr>
        <p:spPr>
          <a:xfrm>
            <a:off x="986676" y="2076613"/>
            <a:ext cx="4651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5</a:t>
            </a:r>
          </a:p>
        </p:txBody>
      </p:sp>
      <p:sp>
        <p:nvSpPr>
          <p:cNvPr id="36" name="Rectangle 4"/>
          <p:cNvSpPr/>
          <p:nvPr/>
        </p:nvSpPr>
        <p:spPr>
          <a:xfrm>
            <a:off x="769248" y="4066715"/>
            <a:ext cx="9936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36</a:t>
            </a:r>
          </a:p>
        </p:txBody>
      </p:sp>
      <p:sp>
        <p:nvSpPr>
          <p:cNvPr id="79" name="Rectangle 4"/>
          <p:cNvSpPr/>
          <p:nvPr/>
        </p:nvSpPr>
        <p:spPr>
          <a:xfrm>
            <a:off x="5601878" y="2054098"/>
            <a:ext cx="47991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1</a:t>
            </a:r>
          </a:p>
        </p:txBody>
      </p:sp>
      <p:sp>
        <p:nvSpPr>
          <p:cNvPr id="95" name="Rectangle 4"/>
          <p:cNvSpPr/>
          <p:nvPr/>
        </p:nvSpPr>
        <p:spPr>
          <a:xfrm>
            <a:off x="5552765" y="4066715"/>
            <a:ext cx="47991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xmlns="" val="3549741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Рисунок 93" descr="5.jpg"/>
          <p:cNvPicPr>
            <a:picLocks noChangeAspect="1"/>
          </p:cNvPicPr>
          <p:nvPr/>
        </p:nvPicPr>
        <p:blipFill>
          <a:blip r:embed="rId2"/>
          <a:srcRect r="21277"/>
          <a:stretch>
            <a:fillRect/>
          </a:stretch>
        </p:blipFill>
        <p:spPr>
          <a:xfrm>
            <a:off x="3" y="0"/>
            <a:ext cx="9922557" cy="6858000"/>
          </a:xfrm>
          <a:prstGeom prst="rect">
            <a:avLst/>
          </a:prstGeom>
        </p:spPr>
      </p:pic>
      <p:pic>
        <p:nvPicPr>
          <p:cNvPr id="69" name="Рисунок 68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0" y="0"/>
            <a:ext cx="9906000" cy="6694793"/>
          </a:xfrm>
          <a:prstGeom prst="rect">
            <a:avLst/>
          </a:prstGeom>
        </p:spPr>
      </p:pic>
      <p:grpSp>
        <p:nvGrpSpPr>
          <p:cNvPr id="79" name="Group 29"/>
          <p:cNvGrpSpPr/>
          <p:nvPr/>
        </p:nvGrpSpPr>
        <p:grpSpPr>
          <a:xfrm>
            <a:off x="4655820" y="1371585"/>
            <a:ext cx="5255115" cy="995931"/>
            <a:chOff x="5005385" y="1005425"/>
            <a:chExt cx="4143168" cy="872857"/>
          </a:xfrm>
        </p:grpSpPr>
        <p:sp>
          <p:nvSpPr>
            <p:cNvPr id="83" name="Rectangle 4"/>
            <p:cNvSpPr/>
            <p:nvPr/>
          </p:nvSpPr>
          <p:spPr>
            <a:xfrm rot="10800000" flipH="1">
              <a:off x="8274747" y="1200789"/>
              <a:ext cx="873806" cy="67749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4" name="Group 5"/>
            <p:cNvGrpSpPr/>
            <p:nvPr/>
          </p:nvGrpSpPr>
          <p:grpSpPr>
            <a:xfrm flipH="1">
              <a:off x="5005385" y="1005425"/>
              <a:ext cx="3520956" cy="872857"/>
              <a:chOff x="712330" y="1117961"/>
              <a:chExt cx="4030913" cy="872857"/>
            </a:xfrm>
          </p:grpSpPr>
          <p:grpSp>
            <p:nvGrpSpPr>
              <p:cNvPr id="85" name="Group 6"/>
              <p:cNvGrpSpPr/>
              <p:nvPr/>
            </p:nvGrpSpPr>
            <p:grpSpPr>
              <a:xfrm rot="10800000">
                <a:off x="712331" y="1117961"/>
                <a:ext cx="4030912" cy="677493"/>
                <a:chOff x="3074218" y="2072213"/>
                <a:chExt cx="4030912" cy="1017999"/>
              </a:xfrm>
              <a:solidFill>
                <a:schemeClr val="accent1"/>
              </a:solidFill>
            </p:grpSpPr>
            <p:sp>
              <p:nvSpPr>
                <p:cNvPr id="87" name="Snip and Round Single Corner Rectangle 8"/>
                <p:cNvSpPr/>
                <p:nvPr/>
              </p:nvSpPr>
              <p:spPr>
                <a:xfrm>
                  <a:off x="3074218" y="2072213"/>
                  <a:ext cx="2878772" cy="1017999"/>
                </a:xfrm>
                <a:prstGeom prst="snip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Rectangle 9"/>
                <p:cNvSpPr/>
                <p:nvPr/>
              </p:nvSpPr>
              <p:spPr>
                <a:xfrm>
                  <a:off x="5032856" y="2072213"/>
                  <a:ext cx="2072274" cy="101799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86" name="Right Triangle 7"/>
              <p:cNvSpPr/>
              <p:nvPr/>
            </p:nvSpPr>
            <p:spPr>
              <a:xfrm rot="10800000">
                <a:off x="712330" y="1788667"/>
                <a:ext cx="288033" cy="202151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30" name="Group 29"/>
          <p:cNvGrpSpPr/>
          <p:nvPr/>
        </p:nvGrpSpPr>
        <p:grpSpPr>
          <a:xfrm>
            <a:off x="4655820" y="2251839"/>
            <a:ext cx="5255115" cy="995931"/>
            <a:chOff x="5005385" y="1005425"/>
            <a:chExt cx="4143168" cy="872857"/>
          </a:xfrm>
          <a:solidFill>
            <a:schemeClr val="accent2"/>
          </a:solidFill>
        </p:grpSpPr>
        <p:sp>
          <p:nvSpPr>
            <p:cNvPr id="5" name="Rectangle 4"/>
            <p:cNvSpPr/>
            <p:nvPr/>
          </p:nvSpPr>
          <p:spPr>
            <a:xfrm rot="10800000" flipH="1">
              <a:off x="8274747" y="1200789"/>
              <a:ext cx="873806" cy="67749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2"/>
                </a:solidFill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 flipH="1">
              <a:off x="5005385" y="1005425"/>
              <a:ext cx="3520956" cy="872857"/>
              <a:chOff x="712330" y="1117961"/>
              <a:chExt cx="4030913" cy="872857"/>
            </a:xfrm>
            <a:grpFill/>
          </p:grpSpPr>
          <p:grpSp>
            <p:nvGrpSpPr>
              <p:cNvPr id="7" name="Group 6"/>
              <p:cNvGrpSpPr/>
              <p:nvPr/>
            </p:nvGrpSpPr>
            <p:grpSpPr>
              <a:xfrm rot="10800000">
                <a:off x="712331" y="1117961"/>
                <a:ext cx="4030912" cy="677493"/>
                <a:chOff x="3074218" y="2072213"/>
                <a:chExt cx="4030912" cy="1017999"/>
              </a:xfrm>
              <a:grpFill/>
            </p:grpSpPr>
            <p:sp>
              <p:nvSpPr>
                <p:cNvPr id="9" name="Snip and Round Single Corner Rectangle 8"/>
                <p:cNvSpPr/>
                <p:nvPr/>
              </p:nvSpPr>
              <p:spPr>
                <a:xfrm>
                  <a:off x="3074218" y="2072213"/>
                  <a:ext cx="2878772" cy="1017999"/>
                </a:xfrm>
                <a:prstGeom prst="snip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5032856" y="2072213"/>
                  <a:ext cx="2072274" cy="101799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accent2"/>
                    </a:solidFill>
                  </a:endParaRPr>
                </a:p>
              </p:txBody>
            </p:sp>
          </p:grpSp>
          <p:sp>
            <p:nvSpPr>
              <p:cNvPr id="8" name="Right Triangle 7"/>
              <p:cNvSpPr/>
              <p:nvPr/>
            </p:nvSpPr>
            <p:spPr>
              <a:xfrm rot="10800000">
                <a:off x="712330" y="1788667"/>
                <a:ext cx="288033" cy="202151"/>
              </a:xfrm>
              <a:prstGeom prst="rtTriangl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accent2"/>
                  </a:solidFill>
                </a:endParaRPr>
              </a:p>
            </p:txBody>
          </p:sp>
        </p:grpSp>
      </p:grpSp>
      <p:grpSp>
        <p:nvGrpSpPr>
          <p:cNvPr id="31" name="Group 30"/>
          <p:cNvGrpSpPr/>
          <p:nvPr/>
        </p:nvGrpSpPr>
        <p:grpSpPr>
          <a:xfrm>
            <a:off x="4655819" y="3126844"/>
            <a:ext cx="5255115" cy="995931"/>
            <a:chOff x="5005385" y="1922386"/>
            <a:chExt cx="4143168" cy="872857"/>
          </a:xfrm>
        </p:grpSpPr>
        <p:sp>
          <p:nvSpPr>
            <p:cNvPr id="11" name="Rectangle 10"/>
            <p:cNvSpPr/>
            <p:nvPr/>
          </p:nvSpPr>
          <p:spPr>
            <a:xfrm rot="10800000" flipH="1">
              <a:off x="8274747" y="2117750"/>
              <a:ext cx="873806" cy="677493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2" name="Group 11"/>
            <p:cNvGrpSpPr/>
            <p:nvPr/>
          </p:nvGrpSpPr>
          <p:grpSpPr>
            <a:xfrm flipH="1">
              <a:off x="5005385" y="1922386"/>
              <a:ext cx="3520956" cy="872857"/>
              <a:chOff x="712330" y="2034922"/>
              <a:chExt cx="4030913" cy="872857"/>
            </a:xfrm>
          </p:grpSpPr>
          <p:grpSp>
            <p:nvGrpSpPr>
              <p:cNvPr id="13" name="Group 12"/>
              <p:cNvGrpSpPr/>
              <p:nvPr/>
            </p:nvGrpSpPr>
            <p:grpSpPr>
              <a:xfrm rot="10800000">
                <a:off x="712331" y="2034922"/>
                <a:ext cx="4030912" cy="677493"/>
                <a:chOff x="3074218" y="2072213"/>
                <a:chExt cx="4030912" cy="1017999"/>
              </a:xfrm>
              <a:solidFill>
                <a:schemeClr val="accent3"/>
              </a:solidFill>
            </p:grpSpPr>
            <p:sp>
              <p:nvSpPr>
                <p:cNvPr id="15" name="Snip and Round Single Corner Rectangle 14"/>
                <p:cNvSpPr/>
                <p:nvPr/>
              </p:nvSpPr>
              <p:spPr>
                <a:xfrm>
                  <a:off x="3074218" y="2072213"/>
                  <a:ext cx="2878772" cy="1017999"/>
                </a:xfrm>
                <a:prstGeom prst="snip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5032856" y="2072213"/>
                  <a:ext cx="2072274" cy="101799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4" name="Right Triangle 13"/>
              <p:cNvSpPr/>
              <p:nvPr/>
            </p:nvSpPr>
            <p:spPr>
              <a:xfrm rot="10800000">
                <a:off x="712330" y="2705628"/>
                <a:ext cx="288033" cy="202151"/>
              </a:xfrm>
              <a:prstGeom prst="rtTriangle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32" name="Group 31"/>
          <p:cNvGrpSpPr/>
          <p:nvPr/>
        </p:nvGrpSpPr>
        <p:grpSpPr>
          <a:xfrm>
            <a:off x="4653731" y="3998966"/>
            <a:ext cx="5255115" cy="995931"/>
            <a:chOff x="5005385" y="2839347"/>
            <a:chExt cx="4143168" cy="872857"/>
          </a:xfrm>
        </p:grpSpPr>
        <p:sp>
          <p:nvSpPr>
            <p:cNvPr id="17" name="Rectangle 16"/>
            <p:cNvSpPr/>
            <p:nvPr/>
          </p:nvSpPr>
          <p:spPr>
            <a:xfrm rot="10800000" flipH="1">
              <a:off x="8274747" y="3034711"/>
              <a:ext cx="873806" cy="677493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8" name="Group 17"/>
            <p:cNvGrpSpPr/>
            <p:nvPr/>
          </p:nvGrpSpPr>
          <p:grpSpPr>
            <a:xfrm flipH="1">
              <a:off x="5005385" y="2839347"/>
              <a:ext cx="3520956" cy="872857"/>
              <a:chOff x="712330" y="2951883"/>
              <a:chExt cx="4030913" cy="872857"/>
            </a:xfrm>
          </p:grpSpPr>
          <p:grpSp>
            <p:nvGrpSpPr>
              <p:cNvPr id="19" name="Group 18"/>
              <p:cNvGrpSpPr/>
              <p:nvPr/>
            </p:nvGrpSpPr>
            <p:grpSpPr>
              <a:xfrm rot="10800000">
                <a:off x="712331" y="2951883"/>
                <a:ext cx="4030912" cy="677493"/>
                <a:chOff x="3074218" y="2072213"/>
                <a:chExt cx="4030912" cy="1017999"/>
              </a:xfrm>
              <a:solidFill>
                <a:schemeClr val="accent4"/>
              </a:solidFill>
            </p:grpSpPr>
            <p:sp>
              <p:nvSpPr>
                <p:cNvPr id="21" name="Round Diagonal Corner Rectangle 20"/>
                <p:cNvSpPr/>
                <p:nvPr/>
              </p:nvSpPr>
              <p:spPr>
                <a:xfrm>
                  <a:off x="3074218" y="2072213"/>
                  <a:ext cx="2878772" cy="1017999"/>
                </a:xfrm>
                <a:prstGeom prst="round2Diag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" name="Rectangle 21"/>
                <p:cNvSpPr/>
                <p:nvPr/>
              </p:nvSpPr>
              <p:spPr>
                <a:xfrm>
                  <a:off x="5032856" y="2072213"/>
                  <a:ext cx="2072274" cy="101799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0" name="Right Triangle 19"/>
              <p:cNvSpPr/>
              <p:nvPr/>
            </p:nvSpPr>
            <p:spPr>
              <a:xfrm rot="10800000">
                <a:off x="712330" y="3622589"/>
                <a:ext cx="288033" cy="202151"/>
              </a:xfrm>
              <a:prstGeom prst="rtTriangl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4655052" y="4876664"/>
            <a:ext cx="5255115" cy="995931"/>
            <a:chOff x="5005385" y="3756308"/>
            <a:chExt cx="4143168" cy="872857"/>
          </a:xfrm>
        </p:grpSpPr>
        <p:sp>
          <p:nvSpPr>
            <p:cNvPr id="23" name="Rectangle 22"/>
            <p:cNvSpPr/>
            <p:nvPr/>
          </p:nvSpPr>
          <p:spPr>
            <a:xfrm rot="10800000" flipH="1">
              <a:off x="8274747" y="3951672"/>
              <a:ext cx="873806" cy="67749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4" name="Group 23"/>
            <p:cNvGrpSpPr/>
            <p:nvPr/>
          </p:nvGrpSpPr>
          <p:grpSpPr>
            <a:xfrm flipH="1">
              <a:off x="5005385" y="3756308"/>
              <a:ext cx="3520956" cy="872857"/>
              <a:chOff x="712330" y="3868844"/>
              <a:chExt cx="4030913" cy="872857"/>
            </a:xfrm>
          </p:grpSpPr>
          <p:grpSp>
            <p:nvGrpSpPr>
              <p:cNvPr id="25" name="Group 24"/>
              <p:cNvGrpSpPr/>
              <p:nvPr/>
            </p:nvGrpSpPr>
            <p:grpSpPr>
              <a:xfrm rot="10800000">
                <a:off x="712331" y="3868844"/>
                <a:ext cx="4030912" cy="677493"/>
                <a:chOff x="3074218" y="2072213"/>
                <a:chExt cx="4030912" cy="1017999"/>
              </a:xfrm>
              <a:solidFill>
                <a:schemeClr val="accent6"/>
              </a:solidFill>
            </p:grpSpPr>
            <p:sp>
              <p:nvSpPr>
                <p:cNvPr id="27" name="Round Diagonal Corner Rectangle 26"/>
                <p:cNvSpPr/>
                <p:nvPr/>
              </p:nvSpPr>
              <p:spPr>
                <a:xfrm>
                  <a:off x="3074218" y="2072213"/>
                  <a:ext cx="2878772" cy="1017999"/>
                </a:xfrm>
                <a:prstGeom prst="round2Diag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>
                  <a:off x="5032856" y="2072213"/>
                  <a:ext cx="2072274" cy="1017999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6" name="Right Triangle 25"/>
              <p:cNvSpPr/>
              <p:nvPr/>
            </p:nvSpPr>
            <p:spPr>
              <a:xfrm rot="10800000">
                <a:off x="712330" y="4539550"/>
                <a:ext cx="288033" cy="202151"/>
              </a:xfrm>
              <a:prstGeom prst="rtTriangl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57" name="Rectangle 56"/>
          <p:cNvSpPr/>
          <p:nvPr/>
        </p:nvSpPr>
        <p:spPr>
          <a:xfrm>
            <a:off x="5608061" y="1471248"/>
            <a:ext cx="3189620" cy="573692"/>
          </a:xfrm>
          <a:prstGeom prst="rect">
            <a:avLst/>
          </a:prstGeom>
        </p:spPr>
        <p:txBody>
          <a:bodyPr wrap="square" lIns="80465" tIns="40232" rIns="80465" bIns="40232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Общее количество занимающихся</a:t>
            </a:r>
            <a:endParaRPr lang="en-US" sz="1600" b="1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608061" y="2348878"/>
            <a:ext cx="3189620" cy="573692"/>
          </a:xfrm>
          <a:prstGeom prst="rect">
            <a:avLst/>
          </a:prstGeom>
        </p:spPr>
        <p:txBody>
          <a:bodyPr wrap="square" lIns="80465" tIns="40232" rIns="80465" bIns="40232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Этап высшего спортивного мастерства</a:t>
            </a:r>
            <a:endParaRPr lang="en-US" sz="1600" b="1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5607235" y="4174716"/>
            <a:ext cx="3189620" cy="327471"/>
          </a:xfrm>
          <a:prstGeom prst="rect">
            <a:avLst/>
          </a:prstGeom>
        </p:spPr>
        <p:txBody>
          <a:bodyPr wrap="square" lIns="80465" tIns="40232" rIns="80465" bIns="40232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Тренировочный этап</a:t>
            </a:r>
            <a:endParaRPr lang="en-US" sz="1600" b="1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5607235" y="3221603"/>
            <a:ext cx="3189620" cy="573692"/>
          </a:xfrm>
          <a:prstGeom prst="rect">
            <a:avLst/>
          </a:prstGeom>
        </p:spPr>
        <p:txBody>
          <a:bodyPr wrap="square" lIns="80465" tIns="40232" rIns="80465" bIns="40232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Этап совершенствования спортивного мастерства</a:t>
            </a:r>
            <a:endParaRPr lang="en-US" sz="1600" b="1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1" name="Text Placeholder 3"/>
          <p:cNvSpPr txBox="1">
            <a:spLocks/>
          </p:cNvSpPr>
          <p:nvPr/>
        </p:nvSpPr>
        <p:spPr>
          <a:xfrm>
            <a:off x="690243" y="1327214"/>
            <a:ext cx="2191306" cy="86177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ru-RU" sz="5600" dirty="0">
                <a:solidFill>
                  <a:schemeClr val="accent1"/>
                </a:solidFill>
                <a:latin typeface="Russia" pitchFamily="34" charset="0"/>
                <a:cs typeface="Russia" pitchFamily="34" charset="0"/>
              </a:rPr>
              <a:t>34 840</a:t>
            </a:r>
            <a:endParaRPr lang="en-US" sz="5600" dirty="0">
              <a:solidFill>
                <a:schemeClr val="accent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2" name="Text Placeholder 3"/>
          <p:cNvSpPr txBox="1">
            <a:spLocks/>
          </p:cNvSpPr>
          <p:nvPr/>
        </p:nvSpPr>
        <p:spPr>
          <a:xfrm>
            <a:off x="690243" y="2204837"/>
            <a:ext cx="1213474" cy="86177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ru-RU" sz="5600" dirty="0">
                <a:solidFill>
                  <a:schemeClr val="accent2"/>
                </a:solidFill>
                <a:latin typeface="Russia" pitchFamily="34" charset="0"/>
                <a:cs typeface="Russia" pitchFamily="34" charset="0"/>
              </a:rPr>
              <a:t>209</a:t>
            </a:r>
            <a:endParaRPr lang="en-US" sz="5600" dirty="0">
              <a:solidFill>
                <a:schemeClr val="accent2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3" name="Text Placeholder 3"/>
          <p:cNvSpPr txBox="1">
            <a:spLocks/>
          </p:cNvSpPr>
          <p:nvPr/>
        </p:nvSpPr>
        <p:spPr>
          <a:xfrm>
            <a:off x="690243" y="3863677"/>
            <a:ext cx="1825821" cy="86177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ru-RU" sz="5600" dirty="0">
                <a:solidFill>
                  <a:schemeClr val="accent4"/>
                </a:solidFill>
                <a:latin typeface="Russia" pitchFamily="34" charset="0"/>
                <a:cs typeface="Russia" pitchFamily="34" charset="0"/>
              </a:rPr>
              <a:t>8 066</a:t>
            </a:r>
            <a:endParaRPr lang="en-US" sz="5600" dirty="0">
              <a:solidFill>
                <a:schemeClr val="accent4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4" name="Text Placeholder 3"/>
          <p:cNvSpPr txBox="1">
            <a:spLocks/>
          </p:cNvSpPr>
          <p:nvPr/>
        </p:nvSpPr>
        <p:spPr>
          <a:xfrm>
            <a:off x="704040" y="4725451"/>
            <a:ext cx="1599797" cy="86177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ru-RU" sz="5600" dirty="0">
                <a:solidFill>
                  <a:schemeClr val="accent5"/>
                </a:solidFill>
                <a:latin typeface="Russia" pitchFamily="34" charset="0"/>
                <a:cs typeface="Russia" pitchFamily="34" charset="0"/>
              </a:rPr>
              <a:t>9 317</a:t>
            </a:r>
            <a:endParaRPr lang="en-US" sz="5600" dirty="0">
              <a:solidFill>
                <a:schemeClr val="accent5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65" name="Title 1"/>
          <p:cNvSpPr txBox="1">
            <a:spLocks/>
          </p:cNvSpPr>
          <p:nvPr/>
        </p:nvSpPr>
        <p:spPr>
          <a:xfrm>
            <a:off x="804998" y="580182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Количество занимающихся в спортивных организациях </a:t>
            </a:r>
          </a:p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Ленинградской области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ea typeface="+mj-ea"/>
              <a:cs typeface="Russia" pitchFamily="34" charset="0"/>
            </a:endParaRPr>
          </a:p>
        </p:txBody>
      </p:sp>
      <p:cxnSp>
        <p:nvCxnSpPr>
          <p:cNvPr id="68" name="Прямая соединительная линия 67"/>
          <p:cNvCxnSpPr/>
          <p:nvPr/>
        </p:nvCxnSpPr>
        <p:spPr>
          <a:xfrm>
            <a:off x="792451" y="1234424"/>
            <a:ext cx="817251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" name="Рисунок 69" descr="sports (1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712" y="2281764"/>
            <a:ext cx="728332" cy="728332"/>
          </a:xfrm>
          <a:prstGeom prst="rect">
            <a:avLst/>
          </a:prstGeom>
        </p:spPr>
      </p:pic>
      <p:pic>
        <p:nvPicPr>
          <p:cNvPr id="71" name="Рисунок 70" descr="sports (2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736" y="1410721"/>
            <a:ext cx="689314" cy="689314"/>
          </a:xfrm>
          <a:prstGeom prst="rect">
            <a:avLst/>
          </a:prstGeom>
        </p:spPr>
      </p:pic>
      <p:pic>
        <p:nvPicPr>
          <p:cNvPr id="73" name="Рисунок 72" descr="strengt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8748" y="4080314"/>
            <a:ext cx="637291" cy="637291"/>
          </a:xfrm>
          <a:prstGeom prst="rect">
            <a:avLst/>
          </a:prstGeom>
        </p:spPr>
      </p:pic>
      <p:cxnSp>
        <p:nvCxnSpPr>
          <p:cNvPr id="76" name="Straight Connector 38"/>
          <p:cNvCxnSpPr/>
          <p:nvPr/>
        </p:nvCxnSpPr>
        <p:spPr>
          <a:xfrm>
            <a:off x="3032746" y="1755378"/>
            <a:ext cx="1370979" cy="11360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38"/>
          <p:cNvCxnSpPr/>
          <p:nvPr/>
        </p:nvCxnSpPr>
        <p:spPr>
          <a:xfrm flipV="1">
            <a:off x="2028900" y="2607130"/>
            <a:ext cx="2374825" cy="28594"/>
          </a:xfrm>
          <a:prstGeom prst="line">
            <a:avLst/>
          </a:prstGeom>
          <a:ln w="12700"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38"/>
          <p:cNvCxnSpPr/>
          <p:nvPr/>
        </p:nvCxnSpPr>
        <p:spPr>
          <a:xfrm>
            <a:off x="2759075" y="4338451"/>
            <a:ext cx="1644650" cy="0"/>
          </a:xfrm>
          <a:prstGeom prst="line">
            <a:avLst/>
          </a:prstGeom>
          <a:ln w="12700">
            <a:solidFill>
              <a:schemeClr val="accent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38"/>
          <p:cNvCxnSpPr/>
          <p:nvPr/>
        </p:nvCxnSpPr>
        <p:spPr>
          <a:xfrm>
            <a:off x="2484438" y="5258471"/>
            <a:ext cx="1919287" cy="0"/>
          </a:xfrm>
          <a:prstGeom prst="line">
            <a:avLst/>
          </a:prstGeom>
          <a:ln w="12700">
            <a:solidFill>
              <a:schemeClr val="accent5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  <p:grpSp>
        <p:nvGrpSpPr>
          <p:cNvPr id="52" name="Group 32"/>
          <p:cNvGrpSpPr/>
          <p:nvPr/>
        </p:nvGrpSpPr>
        <p:grpSpPr>
          <a:xfrm>
            <a:off x="4667445" y="5754326"/>
            <a:ext cx="5255115" cy="995931"/>
            <a:chOff x="5005385" y="3756308"/>
            <a:chExt cx="4143168" cy="872857"/>
          </a:xfrm>
          <a:solidFill>
            <a:schemeClr val="accent6"/>
          </a:solidFill>
        </p:grpSpPr>
        <p:sp>
          <p:nvSpPr>
            <p:cNvPr id="53" name="Rectangle 22"/>
            <p:cNvSpPr/>
            <p:nvPr/>
          </p:nvSpPr>
          <p:spPr>
            <a:xfrm rot="10800000" flipH="1">
              <a:off x="8274747" y="3951672"/>
              <a:ext cx="873806" cy="67749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54" name="Group 23"/>
            <p:cNvGrpSpPr/>
            <p:nvPr/>
          </p:nvGrpSpPr>
          <p:grpSpPr>
            <a:xfrm flipH="1">
              <a:off x="5005385" y="3756308"/>
              <a:ext cx="3520956" cy="872857"/>
              <a:chOff x="712330" y="3868844"/>
              <a:chExt cx="4030913" cy="872857"/>
            </a:xfrm>
            <a:grpFill/>
          </p:grpSpPr>
          <p:grpSp>
            <p:nvGrpSpPr>
              <p:cNvPr id="55" name="Group 24"/>
              <p:cNvGrpSpPr/>
              <p:nvPr/>
            </p:nvGrpSpPr>
            <p:grpSpPr>
              <a:xfrm rot="10800000">
                <a:off x="712331" y="3868844"/>
                <a:ext cx="4030912" cy="677493"/>
                <a:chOff x="3074218" y="2072213"/>
                <a:chExt cx="4030912" cy="1017999"/>
              </a:xfrm>
              <a:grpFill/>
            </p:grpSpPr>
            <p:sp>
              <p:nvSpPr>
                <p:cNvPr id="66" name="Round Diagonal Corner Rectangle 26"/>
                <p:cNvSpPr/>
                <p:nvPr/>
              </p:nvSpPr>
              <p:spPr>
                <a:xfrm>
                  <a:off x="3074218" y="2072213"/>
                  <a:ext cx="2878772" cy="1017999"/>
                </a:xfrm>
                <a:prstGeom prst="round2Diag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7" name="Rectangle 27"/>
                <p:cNvSpPr/>
                <p:nvPr/>
              </p:nvSpPr>
              <p:spPr>
                <a:xfrm>
                  <a:off x="5032856" y="2072213"/>
                  <a:ext cx="2072274" cy="101799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56" name="Right Triangle 25"/>
              <p:cNvSpPr/>
              <p:nvPr/>
            </p:nvSpPr>
            <p:spPr>
              <a:xfrm rot="10800000">
                <a:off x="712330" y="4539550"/>
                <a:ext cx="288033" cy="202151"/>
              </a:xfrm>
              <a:prstGeom prst="rtTriangl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75" name="Rectangle 59"/>
          <p:cNvSpPr/>
          <p:nvPr/>
        </p:nvSpPr>
        <p:spPr>
          <a:xfrm>
            <a:off x="5607235" y="5853990"/>
            <a:ext cx="3189620" cy="573692"/>
          </a:xfrm>
          <a:prstGeom prst="rect">
            <a:avLst/>
          </a:prstGeom>
        </p:spPr>
        <p:txBody>
          <a:bodyPr wrap="square" lIns="80465" tIns="40232" rIns="80465" bIns="40232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Спортивно-оздоровительный этап</a:t>
            </a:r>
            <a:endParaRPr lang="en-US" sz="1600" b="1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80" name="Text Placeholder 3"/>
          <p:cNvSpPr txBox="1">
            <a:spLocks/>
          </p:cNvSpPr>
          <p:nvPr/>
        </p:nvSpPr>
        <p:spPr>
          <a:xfrm>
            <a:off x="690243" y="5552860"/>
            <a:ext cx="2019784" cy="86177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ru-RU" sz="5600" dirty="0">
                <a:solidFill>
                  <a:schemeClr val="accent6"/>
                </a:solidFill>
                <a:latin typeface="Russia" pitchFamily="34" charset="0"/>
                <a:cs typeface="Russia" pitchFamily="34" charset="0"/>
              </a:rPr>
              <a:t>16 245</a:t>
            </a:r>
            <a:endParaRPr lang="en-US" sz="5600" dirty="0">
              <a:solidFill>
                <a:schemeClr val="accent6"/>
              </a:solidFill>
              <a:latin typeface="Russia" pitchFamily="34" charset="0"/>
              <a:cs typeface="Russia" pitchFamily="34" charset="0"/>
            </a:endParaRPr>
          </a:p>
        </p:txBody>
      </p:sp>
      <p:cxnSp>
        <p:nvCxnSpPr>
          <p:cNvPr id="81" name="Straight Connector 38"/>
          <p:cNvCxnSpPr/>
          <p:nvPr/>
        </p:nvCxnSpPr>
        <p:spPr>
          <a:xfrm>
            <a:off x="3032746" y="6084318"/>
            <a:ext cx="1370979" cy="11924"/>
          </a:xfrm>
          <a:prstGeom prst="line">
            <a:avLst/>
          </a:prstGeom>
          <a:ln w="12700">
            <a:solidFill>
              <a:schemeClr val="accent6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8505" y="5855586"/>
            <a:ext cx="585276" cy="585276"/>
          </a:xfrm>
          <a:prstGeom prst="rect">
            <a:avLst/>
          </a:prstGeom>
        </p:spPr>
      </p:pic>
      <p:sp>
        <p:nvSpPr>
          <p:cNvPr id="89" name="Text Placeholder 3"/>
          <p:cNvSpPr txBox="1">
            <a:spLocks/>
          </p:cNvSpPr>
          <p:nvPr/>
        </p:nvSpPr>
        <p:spPr>
          <a:xfrm>
            <a:off x="696389" y="3081717"/>
            <a:ext cx="1521250" cy="86177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defRPr/>
            </a:pPr>
            <a:r>
              <a:rPr lang="ru-RU" sz="5600" dirty="0">
                <a:solidFill>
                  <a:schemeClr val="accent3"/>
                </a:solidFill>
                <a:latin typeface="Russia" pitchFamily="34" charset="0"/>
                <a:cs typeface="Russia" pitchFamily="34" charset="0"/>
              </a:rPr>
              <a:t>1003</a:t>
            </a:r>
            <a:endParaRPr lang="en-US" sz="5600" dirty="0">
              <a:solidFill>
                <a:schemeClr val="accent3"/>
              </a:solidFill>
              <a:latin typeface="Russia" pitchFamily="34" charset="0"/>
              <a:cs typeface="Russia" pitchFamily="34" charset="0"/>
            </a:endParaRPr>
          </a:p>
        </p:txBody>
      </p:sp>
      <p:cxnSp>
        <p:nvCxnSpPr>
          <p:cNvPr id="90" name="Straight Connector 38"/>
          <p:cNvCxnSpPr/>
          <p:nvPr/>
        </p:nvCxnSpPr>
        <p:spPr>
          <a:xfrm>
            <a:off x="2484438" y="3512604"/>
            <a:ext cx="1919287" cy="0"/>
          </a:xfrm>
          <a:prstGeom prst="line">
            <a:avLst/>
          </a:prstGeom>
          <a:ln w="12700">
            <a:solidFill>
              <a:schemeClr val="accent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59"/>
          <p:cNvSpPr/>
          <p:nvPr/>
        </p:nvSpPr>
        <p:spPr>
          <a:xfrm>
            <a:off x="5607235" y="5077770"/>
            <a:ext cx="3189620" cy="327471"/>
          </a:xfrm>
          <a:prstGeom prst="rect">
            <a:avLst/>
          </a:prstGeom>
        </p:spPr>
        <p:txBody>
          <a:bodyPr wrap="square" lIns="80465" tIns="40232" rIns="80465" bIns="40232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rPr>
              <a:t>Начальный этап</a:t>
            </a:r>
            <a:endParaRPr lang="en-US" sz="1600" b="1" dirty="0">
              <a:solidFill>
                <a:schemeClr val="bg1"/>
              </a:solidFill>
              <a:latin typeface="Russia" pitchFamily="34" charset="0"/>
              <a:cs typeface="Russia" pitchFamily="34" charset="0"/>
            </a:endParaRPr>
          </a:p>
        </p:txBody>
      </p:sp>
      <p:pic>
        <p:nvPicPr>
          <p:cNvPr id="92" name="Рисунок 91" descr="tim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8749" y="4939826"/>
            <a:ext cx="637291" cy="637291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9382" y="3204926"/>
            <a:ext cx="596022" cy="59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80166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75" grpId="0"/>
      <p:bldP spid="80" grpId="0"/>
      <p:bldP spid="89" grpId="0"/>
      <p:bldP spid="9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Рисунок 72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293"/>
            <a:ext cx="9906000" cy="6857995"/>
          </a:xfrm>
          <a:prstGeom prst="rect">
            <a:avLst/>
          </a:prstGeom>
        </p:spPr>
      </p:pic>
      <p:sp>
        <p:nvSpPr>
          <p:cNvPr id="90" name="TextBox 89"/>
          <p:cNvSpPr txBox="1"/>
          <p:nvPr/>
        </p:nvSpPr>
        <p:spPr>
          <a:xfrm>
            <a:off x="1911421" y="2287369"/>
            <a:ext cx="4261423" cy="86946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Провести анализ существующей системы научно-</a:t>
            </a:r>
          </a:p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методического и медико-биологического обеспечения</a:t>
            </a:r>
          </a:p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подготовки спортивного резерва в </a:t>
            </a:r>
          </a:p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Ленинградской области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874847" y="3287657"/>
            <a:ext cx="3931204" cy="86946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Сформировать кластер заинтересованных органов</a:t>
            </a:r>
          </a:p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управления спортивной отраслью и системой </a:t>
            </a:r>
          </a:p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здравоохранения, образовательными и </a:t>
            </a:r>
          </a:p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научными организациями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1906841" y="4365875"/>
            <a:ext cx="4234172" cy="669414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Разработать программы научно-методического,</a:t>
            </a:r>
          </a:p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медико-биологического и медицинского обеспечения</a:t>
            </a:r>
          </a:p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в зависимости от этапа спортивной подготовки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531859" y="3796225"/>
            <a:ext cx="3172985" cy="1069524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Обосновать необходимость целевого</a:t>
            </a:r>
          </a:p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финансирования программ научно-</a:t>
            </a:r>
          </a:p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методического, медико-биологического</a:t>
            </a:r>
          </a:p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и медицинского обеспечения </a:t>
            </a:r>
          </a:p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спортивного резерва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6531859" y="2774250"/>
            <a:ext cx="2695290" cy="669414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Подготовить программу создания</a:t>
            </a:r>
          </a:p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врачебно-физкультурной службы</a:t>
            </a:r>
          </a:p>
          <a:p>
            <a:r>
              <a:rPr lang="ru-RU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Ленинградской области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  <p:sp>
        <p:nvSpPr>
          <p:cNvPr id="71" name="Title 1"/>
          <p:cNvSpPr txBox="1">
            <a:spLocks/>
          </p:cNvSpPr>
          <p:nvPr/>
        </p:nvSpPr>
        <p:spPr>
          <a:xfrm>
            <a:off x="847695" y="574462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Федеральная экспериментальная площадка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ea typeface="+mj-ea"/>
              <a:cs typeface="Russia" pitchFamily="34" charset="0"/>
            </a:endParaRPr>
          </a:p>
        </p:txBody>
      </p:sp>
      <p:cxnSp>
        <p:nvCxnSpPr>
          <p:cNvPr id="72" name="Прямая соединительная линия 71"/>
          <p:cNvCxnSpPr/>
          <p:nvPr/>
        </p:nvCxnSpPr>
        <p:spPr>
          <a:xfrm>
            <a:off x="792451" y="1097263"/>
            <a:ext cx="817251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Соединительная линия уступом 35"/>
          <p:cNvCxnSpPr/>
          <p:nvPr/>
        </p:nvCxnSpPr>
        <p:spPr>
          <a:xfrm rot="16200000" flipH="1">
            <a:off x="1667486" y="2338062"/>
            <a:ext cx="3285514" cy="3285514"/>
          </a:xfrm>
          <a:prstGeom prst="bentConnector3">
            <a:avLst>
              <a:gd name="adj1" fmla="val 99854"/>
            </a:avLst>
          </a:prstGeom>
          <a:ln w="12700"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  <p:cxnSp>
        <p:nvCxnSpPr>
          <p:cNvPr id="47" name="Соединительная линия уступом 46"/>
          <p:cNvCxnSpPr/>
          <p:nvPr/>
        </p:nvCxnSpPr>
        <p:spPr>
          <a:xfrm rot="5400000" flipH="1" flipV="1">
            <a:off x="3992873" y="3291840"/>
            <a:ext cx="3291867" cy="1371612"/>
          </a:xfrm>
          <a:prstGeom prst="bentConnector3">
            <a:avLst>
              <a:gd name="adj1" fmla="val 0"/>
            </a:avLst>
          </a:prstGeom>
          <a:ln w="12700"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1571915" y="2658407"/>
            <a:ext cx="183600" cy="182881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sz="1900" dirty="0"/>
          </a:p>
        </p:txBody>
      </p:sp>
      <p:sp>
        <p:nvSpPr>
          <p:cNvPr id="15" name="Oval 14"/>
          <p:cNvSpPr/>
          <p:nvPr/>
        </p:nvSpPr>
        <p:spPr>
          <a:xfrm>
            <a:off x="1571915" y="3630952"/>
            <a:ext cx="183600" cy="182881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sz="1900" dirty="0"/>
          </a:p>
        </p:txBody>
      </p:sp>
      <p:sp>
        <p:nvSpPr>
          <p:cNvPr id="16" name="Oval 15"/>
          <p:cNvSpPr/>
          <p:nvPr/>
        </p:nvSpPr>
        <p:spPr>
          <a:xfrm>
            <a:off x="1571915" y="4603496"/>
            <a:ext cx="183600" cy="182881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sz="1900" dirty="0"/>
          </a:p>
        </p:txBody>
      </p:sp>
      <p:sp>
        <p:nvSpPr>
          <p:cNvPr id="25" name="Oval 24"/>
          <p:cNvSpPr/>
          <p:nvPr/>
        </p:nvSpPr>
        <p:spPr>
          <a:xfrm>
            <a:off x="6233878" y="4239547"/>
            <a:ext cx="183600" cy="182881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sz="1900" dirty="0"/>
          </a:p>
        </p:txBody>
      </p:sp>
      <p:sp>
        <p:nvSpPr>
          <p:cNvPr id="30" name="Oval 29"/>
          <p:cNvSpPr/>
          <p:nvPr/>
        </p:nvSpPr>
        <p:spPr>
          <a:xfrm>
            <a:off x="6233878" y="3017517"/>
            <a:ext cx="183600" cy="182881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/>
            <a:endParaRPr lang="en-US" sz="1900" dirty="0"/>
          </a:p>
        </p:txBody>
      </p:sp>
      <p:sp>
        <p:nvSpPr>
          <p:cNvPr id="23" name="TextBox 22"/>
          <p:cNvSpPr txBox="1"/>
          <p:nvPr/>
        </p:nvSpPr>
        <p:spPr>
          <a:xfrm>
            <a:off x="1874847" y="1891548"/>
            <a:ext cx="2621551" cy="31547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cs typeface="Russia" pitchFamily="34" charset="0"/>
              </a:rPr>
              <a:t>Основные задачи проекта: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cs typeface="Russi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5211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25" grpId="0" animBg="1"/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Рисунок 69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"/>
            <a:ext cx="9906000" cy="6857995"/>
          </a:xfrm>
          <a:prstGeom prst="rect">
            <a:avLst/>
          </a:prstGeom>
        </p:spPr>
      </p:pic>
      <p:grpSp>
        <p:nvGrpSpPr>
          <p:cNvPr id="6" name="Group 197"/>
          <p:cNvGrpSpPr/>
          <p:nvPr/>
        </p:nvGrpSpPr>
        <p:grpSpPr>
          <a:xfrm>
            <a:off x="792453" y="4542888"/>
            <a:ext cx="4011959" cy="1188899"/>
            <a:chOff x="2434574" y="1606860"/>
            <a:chExt cx="4464819" cy="955365"/>
          </a:xfrm>
        </p:grpSpPr>
        <p:sp>
          <p:nvSpPr>
            <p:cNvPr id="199" name="Rectangle 11"/>
            <p:cNvSpPr/>
            <p:nvPr/>
          </p:nvSpPr>
          <p:spPr>
            <a:xfrm>
              <a:off x="2438400" y="2013581"/>
              <a:ext cx="3785299" cy="548644"/>
            </a:xfrm>
            <a:custGeom>
              <a:avLst/>
              <a:gdLst>
                <a:gd name="connsiteX0" fmla="*/ 0 w 4116733"/>
                <a:gd name="connsiteY0" fmla="*/ 0 h 411483"/>
                <a:gd name="connsiteX1" fmla="*/ 4116733 w 4116733"/>
                <a:gd name="connsiteY1" fmla="*/ 0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116733"/>
                <a:gd name="connsiteY0" fmla="*/ 0 h 411483"/>
                <a:gd name="connsiteX1" fmla="*/ 3764308 w 4116733"/>
                <a:gd name="connsiteY1" fmla="*/ 4763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116733"/>
                <a:gd name="connsiteY0" fmla="*/ 1587 h 413070"/>
                <a:gd name="connsiteX1" fmla="*/ 3751608 w 4116733"/>
                <a:gd name="connsiteY1" fmla="*/ 0 h 413070"/>
                <a:gd name="connsiteX2" fmla="*/ 4116733 w 4116733"/>
                <a:gd name="connsiteY2" fmla="*/ 413070 h 413070"/>
                <a:gd name="connsiteX3" fmla="*/ 0 w 4116733"/>
                <a:gd name="connsiteY3" fmla="*/ 413070 h 413070"/>
                <a:gd name="connsiteX4" fmla="*/ 0 w 4116733"/>
                <a:gd name="connsiteY4" fmla="*/ 1587 h 413070"/>
                <a:gd name="connsiteX0" fmla="*/ 0 w 4116733"/>
                <a:gd name="connsiteY0" fmla="*/ 1587 h 413070"/>
                <a:gd name="connsiteX1" fmla="*/ 3751608 w 4116733"/>
                <a:gd name="connsiteY1" fmla="*/ 0 h 413070"/>
                <a:gd name="connsiteX2" fmla="*/ 4116733 w 4116733"/>
                <a:gd name="connsiteY2" fmla="*/ 413070 h 413070"/>
                <a:gd name="connsiteX3" fmla="*/ 0 w 4116733"/>
                <a:gd name="connsiteY3" fmla="*/ 413070 h 413070"/>
                <a:gd name="connsiteX4" fmla="*/ 0 w 4116733"/>
                <a:gd name="connsiteY4" fmla="*/ 1587 h 413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6733" h="413070">
                  <a:moveTo>
                    <a:pt x="0" y="1587"/>
                  </a:moveTo>
                  <a:lnTo>
                    <a:pt x="3751608" y="0"/>
                  </a:lnTo>
                  <a:lnTo>
                    <a:pt x="4116733" y="413070"/>
                  </a:lnTo>
                  <a:lnTo>
                    <a:pt x="0" y="413070"/>
                  </a:lnTo>
                  <a:lnTo>
                    <a:pt x="0" y="1587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Hexagon 199"/>
            <p:cNvSpPr/>
            <p:nvPr/>
          </p:nvSpPr>
          <p:spPr>
            <a:xfrm>
              <a:off x="5802105" y="1611623"/>
              <a:ext cx="1097288" cy="945938"/>
            </a:xfrm>
            <a:prstGeom prst="hexagon">
              <a:avLst>
                <a:gd name="adj" fmla="val 27518"/>
                <a:gd name="vf" fmla="val 115470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Rectangle 11"/>
            <p:cNvSpPr/>
            <p:nvPr/>
          </p:nvSpPr>
          <p:spPr>
            <a:xfrm flipV="1">
              <a:off x="2434574" y="1606860"/>
              <a:ext cx="3672686" cy="845444"/>
            </a:xfrm>
            <a:custGeom>
              <a:avLst/>
              <a:gdLst>
                <a:gd name="connsiteX0" fmla="*/ 0 w 4116733"/>
                <a:gd name="connsiteY0" fmla="*/ 0 h 411483"/>
                <a:gd name="connsiteX1" fmla="*/ 4116733 w 4116733"/>
                <a:gd name="connsiteY1" fmla="*/ 0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116733"/>
                <a:gd name="connsiteY0" fmla="*/ 0 h 411483"/>
                <a:gd name="connsiteX1" fmla="*/ 3764308 w 4116733"/>
                <a:gd name="connsiteY1" fmla="*/ 4763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116733"/>
                <a:gd name="connsiteY0" fmla="*/ 1587 h 413070"/>
                <a:gd name="connsiteX1" fmla="*/ 3751608 w 4116733"/>
                <a:gd name="connsiteY1" fmla="*/ 0 h 413070"/>
                <a:gd name="connsiteX2" fmla="*/ 4116733 w 4116733"/>
                <a:gd name="connsiteY2" fmla="*/ 413070 h 413070"/>
                <a:gd name="connsiteX3" fmla="*/ 0 w 4116733"/>
                <a:gd name="connsiteY3" fmla="*/ 413070 h 413070"/>
                <a:gd name="connsiteX4" fmla="*/ 0 w 4116733"/>
                <a:gd name="connsiteY4" fmla="*/ 1587 h 413070"/>
                <a:gd name="connsiteX0" fmla="*/ 0 w 4116733"/>
                <a:gd name="connsiteY0" fmla="*/ 1587 h 413070"/>
                <a:gd name="connsiteX1" fmla="*/ 3751608 w 4116733"/>
                <a:gd name="connsiteY1" fmla="*/ 0 h 413070"/>
                <a:gd name="connsiteX2" fmla="*/ 4116733 w 4116733"/>
                <a:gd name="connsiteY2" fmla="*/ 413070 h 413070"/>
                <a:gd name="connsiteX3" fmla="*/ 0 w 4116733"/>
                <a:gd name="connsiteY3" fmla="*/ 413070 h 413070"/>
                <a:gd name="connsiteX4" fmla="*/ 0 w 4116733"/>
                <a:gd name="connsiteY4" fmla="*/ 1587 h 413070"/>
                <a:gd name="connsiteX0" fmla="*/ 0 w 4116733"/>
                <a:gd name="connsiteY0" fmla="*/ 0 h 411483"/>
                <a:gd name="connsiteX1" fmla="*/ 3441138 w 4116733"/>
                <a:gd name="connsiteY1" fmla="*/ 744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004321"/>
                <a:gd name="connsiteY0" fmla="*/ 0 h 413814"/>
                <a:gd name="connsiteX1" fmla="*/ 3441138 w 4004321"/>
                <a:gd name="connsiteY1" fmla="*/ 744 h 413814"/>
                <a:gd name="connsiteX2" fmla="*/ 4004321 w 4004321"/>
                <a:gd name="connsiteY2" fmla="*/ 413814 h 413814"/>
                <a:gd name="connsiteX3" fmla="*/ 0 w 4004321"/>
                <a:gd name="connsiteY3" fmla="*/ 411483 h 413814"/>
                <a:gd name="connsiteX4" fmla="*/ 0 w 4004321"/>
                <a:gd name="connsiteY4" fmla="*/ 0 h 41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4321" h="413814">
                  <a:moveTo>
                    <a:pt x="0" y="0"/>
                  </a:moveTo>
                  <a:lnTo>
                    <a:pt x="3441138" y="744"/>
                  </a:lnTo>
                  <a:lnTo>
                    <a:pt x="4004321" y="413814"/>
                  </a:lnTo>
                  <a:lnTo>
                    <a:pt x="0" y="4114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6B7D2-B98C-44FD-8D04-7EC62A564975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9" name="Group 193"/>
          <p:cNvGrpSpPr/>
          <p:nvPr/>
        </p:nvGrpSpPr>
        <p:grpSpPr>
          <a:xfrm>
            <a:off x="792453" y="3254420"/>
            <a:ext cx="4011959" cy="1188899"/>
            <a:chOff x="2434574" y="1606860"/>
            <a:chExt cx="4464819" cy="955365"/>
          </a:xfrm>
        </p:grpSpPr>
        <p:sp>
          <p:nvSpPr>
            <p:cNvPr id="195" name="Rectangle 11"/>
            <p:cNvSpPr/>
            <p:nvPr/>
          </p:nvSpPr>
          <p:spPr>
            <a:xfrm>
              <a:off x="2438400" y="2013581"/>
              <a:ext cx="3785299" cy="548644"/>
            </a:xfrm>
            <a:custGeom>
              <a:avLst/>
              <a:gdLst>
                <a:gd name="connsiteX0" fmla="*/ 0 w 4116733"/>
                <a:gd name="connsiteY0" fmla="*/ 0 h 411483"/>
                <a:gd name="connsiteX1" fmla="*/ 4116733 w 4116733"/>
                <a:gd name="connsiteY1" fmla="*/ 0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116733"/>
                <a:gd name="connsiteY0" fmla="*/ 0 h 411483"/>
                <a:gd name="connsiteX1" fmla="*/ 3764308 w 4116733"/>
                <a:gd name="connsiteY1" fmla="*/ 4763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116733"/>
                <a:gd name="connsiteY0" fmla="*/ 1587 h 413070"/>
                <a:gd name="connsiteX1" fmla="*/ 3751608 w 4116733"/>
                <a:gd name="connsiteY1" fmla="*/ 0 h 413070"/>
                <a:gd name="connsiteX2" fmla="*/ 4116733 w 4116733"/>
                <a:gd name="connsiteY2" fmla="*/ 413070 h 413070"/>
                <a:gd name="connsiteX3" fmla="*/ 0 w 4116733"/>
                <a:gd name="connsiteY3" fmla="*/ 413070 h 413070"/>
                <a:gd name="connsiteX4" fmla="*/ 0 w 4116733"/>
                <a:gd name="connsiteY4" fmla="*/ 1587 h 413070"/>
                <a:gd name="connsiteX0" fmla="*/ 0 w 4116733"/>
                <a:gd name="connsiteY0" fmla="*/ 1587 h 413070"/>
                <a:gd name="connsiteX1" fmla="*/ 3751608 w 4116733"/>
                <a:gd name="connsiteY1" fmla="*/ 0 h 413070"/>
                <a:gd name="connsiteX2" fmla="*/ 4116733 w 4116733"/>
                <a:gd name="connsiteY2" fmla="*/ 413070 h 413070"/>
                <a:gd name="connsiteX3" fmla="*/ 0 w 4116733"/>
                <a:gd name="connsiteY3" fmla="*/ 413070 h 413070"/>
                <a:gd name="connsiteX4" fmla="*/ 0 w 4116733"/>
                <a:gd name="connsiteY4" fmla="*/ 1587 h 413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6733" h="413070">
                  <a:moveTo>
                    <a:pt x="0" y="1587"/>
                  </a:moveTo>
                  <a:lnTo>
                    <a:pt x="3751608" y="0"/>
                  </a:lnTo>
                  <a:lnTo>
                    <a:pt x="4116733" y="413070"/>
                  </a:lnTo>
                  <a:lnTo>
                    <a:pt x="0" y="413070"/>
                  </a:lnTo>
                  <a:lnTo>
                    <a:pt x="0" y="1587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Hexagon 195"/>
            <p:cNvSpPr/>
            <p:nvPr/>
          </p:nvSpPr>
          <p:spPr>
            <a:xfrm>
              <a:off x="5802105" y="1611623"/>
              <a:ext cx="1097288" cy="945938"/>
            </a:xfrm>
            <a:prstGeom prst="hexagon">
              <a:avLst>
                <a:gd name="adj" fmla="val 27518"/>
                <a:gd name="vf" fmla="val 11547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ectangle 11"/>
            <p:cNvSpPr/>
            <p:nvPr/>
          </p:nvSpPr>
          <p:spPr>
            <a:xfrm flipV="1">
              <a:off x="2434574" y="1606860"/>
              <a:ext cx="3672686" cy="845444"/>
            </a:xfrm>
            <a:custGeom>
              <a:avLst/>
              <a:gdLst>
                <a:gd name="connsiteX0" fmla="*/ 0 w 4116733"/>
                <a:gd name="connsiteY0" fmla="*/ 0 h 411483"/>
                <a:gd name="connsiteX1" fmla="*/ 4116733 w 4116733"/>
                <a:gd name="connsiteY1" fmla="*/ 0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116733"/>
                <a:gd name="connsiteY0" fmla="*/ 0 h 411483"/>
                <a:gd name="connsiteX1" fmla="*/ 3764308 w 4116733"/>
                <a:gd name="connsiteY1" fmla="*/ 4763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116733"/>
                <a:gd name="connsiteY0" fmla="*/ 1587 h 413070"/>
                <a:gd name="connsiteX1" fmla="*/ 3751608 w 4116733"/>
                <a:gd name="connsiteY1" fmla="*/ 0 h 413070"/>
                <a:gd name="connsiteX2" fmla="*/ 4116733 w 4116733"/>
                <a:gd name="connsiteY2" fmla="*/ 413070 h 413070"/>
                <a:gd name="connsiteX3" fmla="*/ 0 w 4116733"/>
                <a:gd name="connsiteY3" fmla="*/ 413070 h 413070"/>
                <a:gd name="connsiteX4" fmla="*/ 0 w 4116733"/>
                <a:gd name="connsiteY4" fmla="*/ 1587 h 413070"/>
                <a:gd name="connsiteX0" fmla="*/ 0 w 4116733"/>
                <a:gd name="connsiteY0" fmla="*/ 1587 h 413070"/>
                <a:gd name="connsiteX1" fmla="*/ 3751608 w 4116733"/>
                <a:gd name="connsiteY1" fmla="*/ 0 h 413070"/>
                <a:gd name="connsiteX2" fmla="*/ 4116733 w 4116733"/>
                <a:gd name="connsiteY2" fmla="*/ 413070 h 413070"/>
                <a:gd name="connsiteX3" fmla="*/ 0 w 4116733"/>
                <a:gd name="connsiteY3" fmla="*/ 413070 h 413070"/>
                <a:gd name="connsiteX4" fmla="*/ 0 w 4116733"/>
                <a:gd name="connsiteY4" fmla="*/ 1587 h 413070"/>
                <a:gd name="connsiteX0" fmla="*/ 0 w 4116733"/>
                <a:gd name="connsiteY0" fmla="*/ 0 h 411483"/>
                <a:gd name="connsiteX1" fmla="*/ 3441138 w 4116733"/>
                <a:gd name="connsiteY1" fmla="*/ 744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004321"/>
                <a:gd name="connsiteY0" fmla="*/ 0 h 413814"/>
                <a:gd name="connsiteX1" fmla="*/ 3441138 w 4004321"/>
                <a:gd name="connsiteY1" fmla="*/ 744 h 413814"/>
                <a:gd name="connsiteX2" fmla="*/ 4004321 w 4004321"/>
                <a:gd name="connsiteY2" fmla="*/ 413814 h 413814"/>
                <a:gd name="connsiteX3" fmla="*/ 0 w 4004321"/>
                <a:gd name="connsiteY3" fmla="*/ 411483 h 413814"/>
                <a:gd name="connsiteX4" fmla="*/ 0 w 4004321"/>
                <a:gd name="connsiteY4" fmla="*/ 0 h 41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4321" h="413814">
                  <a:moveTo>
                    <a:pt x="0" y="0"/>
                  </a:moveTo>
                  <a:lnTo>
                    <a:pt x="3441138" y="744"/>
                  </a:lnTo>
                  <a:lnTo>
                    <a:pt x="4004321" y="413814"/>
                  </a:lnTo>
                  <a:lnTo>
                    <a:pt x="0" y="4114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25"/>
          <p:cNvGrpSpPr/>
          <p:nvPr/>
        </p:nvGrpSpPr>
        <p:grpSpPr>
          <a:xfrm>
            <a:off x="792453" y="1965953"/>
            <a:ext cx="4011959" cy="1188899"/>
            <a:chOff x="2434574" y="1606860"/>
            <a:chExt cx="4464819" cy="955365"/>
          </a:xfrm>
        </p:grpSpPr>
        <p:sp>
          <p:nvSpPr>
            <p:cNvPr id="185" name="Rectangle 11"/>
            <p:cNvSpPr/>
            <p:nvPr/>
          </p:nvSpPr>
          <p:spPr>
            <a:xfrm>
              <a:off x="2438400" y="2013581"/>
              <a:ext cx="3785299" cy="548644"/>
            </a:xfrm>
            <a:custGeom>
              <a:avLst/>
              <a:gdLst>
                <a:gd name="connsiteX0" fmla="*/ 0 w 4116733"/>
                <a:gd name="connsiteY0" fmla="*/ 0 h 411483"/>
                <a:gd name="connsiteX1" fmla="*/ 4116733 w 4116733"/>
                <a:gd name="connsiteY1" fmla="*/ 0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116733"/>
                <a:gd name="connsiteY0" fmla="*/ 0 h 411483"/>
                <a:gd name="connsiteX1" fmla="*/ 3764308 w 4116733"/>
                <a:gd name="connsiteY1" fmla="*/ 4763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116733"/>
                <a:gd name="connsiteY0" fmla="*/ 1587 h 413070"/>
                <a:gd name="connsiteX1" fmla="*/ 3751608 w 4116733"/>
                <a:gd name="connsiteY1" fmla="*/ 0 h 413070"/>
                <a:gd name="connsiteX2" fmla="*/ 4116733 w 4116733"/>
                <a:gd name="connsiteY2" fmla="*/ 413070 h 413070"/>
                <a:gd name="connsiteX3" fmla="*/ 0 w 4116733"/>
                <a:gd name="connsiteY3" fmla="*/ 413070 h 413070"/>
                <a:gd name="connsiteX4" fmla="*/ 0 w 4116733"/>
                <a:gd name="connsiteY4" fmla="*/ 1587 h 413070"/>
                <a:gd name="connsiteX0" fmla="*/ 0 w 4116733"/>
                <a:gd name="connsiteY0" fmla="*/ 1587 h 413070"/>
                <a:gd name="connsiteX1" fmla="*/ 3751608 w 4116733"/>
                <a:gd name="connsiteY1" fmla="*/ 0 h 413070"/>
                <a:gd name="connsiteX2" fmla="*/ 4116733 w 4116733"/>
                <a:gd name="connsiteY2" fmla="*/ 413070 h 413070"/>
                <a:gd name="connsiteX3" fmla="*/ 0 w 4116733"/>
                <a:gd name="connsiteY3" fmla="*/ 413070 h 413070"/>
                <a:gd name="connsiteX4" fmla="*/ 0 w 4116733"/>
                <a:gd name="connsiteY4" fmla="*/ 1587 h 413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6733" h="413070">
                  <a:moveTo>
                    <a:pt x="0" y="1587"/>
                  </a:moveTo>
                  <a:lnTo>
                    <a:pt x="3751608" y="0"/>
                  </a:lnTo>
                  <a:lnTo>
                    <a:pt x="4116733" y="413070"/>
                  </a:lnTo>
                  <a:lnTo>
                    <a:pt x="0" y="413070"/>
                  </a:lnTo>
                  <a:lnTo>
                    <a:pt x="0" y="1587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Hexagon 24"/>
            <p:cNvSpPr/>
            <p:nvPr/>
          </p:nvSpPr>
          <p:spPr>
            <a:xfrm>
              <a:off x="5802105" y="1611623"/>
              <a:ext cx="1097288" cy="945938"/>
            </a:xfrm>
            <a:prstGeom prst="hexagon">
              <a:avLst>
                <a:gd name="adj" fmla="val 27518"/>
                <a:gd name="vf" fmla="val 11547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Rectangle 11"/>
            <p:cNvSpPr/>
            <p:nvPr/>
          </p:nvSpPr>
          <p:spPr>
            <a:xfrm flipV="1">
              <a:off x="2434574" y="1606860"/>
              <a:ext cx="3672686" cy="845444"/>
            </a:xfrm>
            <a:custGeom>
              <a:avLst/>
              <a:gdLst>
                <a:gd name="connsiteX0" fmla="*/ 0 w 4116733"/>
                <a:gd name="connsiteY0" fmla="*/ 0 h 411483"/>
                <a:gd name="connsiteX1" fmla="*/ 4116733 w 4116733"/>
                <a:gd name="connsiteY1" fmla="*/ 0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116733"/>
                <a:gd name="connsiteY0" fmla="*/ 0 h 411483"/>
                <a:gd name="connsiteX1" fmla="*/ 3764308 w 4116733"/>
                <a:gd name="connsiteY1" fmla="*/ 4763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116733"/>
                <a:gd name="connsiteY0" fmla="*/ 1587 h 413070"/>
                <a:gd name="connsiteX1" fmla="*/ 3751608 w 4116733"/>
                <a:gd name="connsiteY1" fmla="*/ 0 h 413070"/>
                <a:gd name="connsiteX2" fmla="*/ 4116733 w 4116733"/>
                <a:gd name="connsiteY2" fmla="*/ 413070 h 413070"/>
                <a:gd name="connsiteX3" fmla="*/ 0 w 4116733"/>
                <a:gd name="connsiteY3" fmla="*/ 413070 h 413070"/>
                <a:gd name="connsiteX4" fmla="*/ 0 w 4116733"/>
                <a:gd name="connsiteY4" fmla="*/ 1587 h 413070"/>
                <a:gd name="connsiteX0" fmla="*/ 0 w 4116733"/>
                <a:gd name="connsiteY0" fmla="*/ 1587 h 413070"/>
                <a:gd name="connsiteX1" fmla="*/ 3751608 w 4116733"/>
                <a:gd name="connsiteY1" fmla="*/ 0 h 413070"/>
                <a:gd name="connsiteX2" fmla="*/ 4116733 w 4116733"/>
                <a:gd name="connsiteY2" fmla="*/ 413070 h 413070"/>
                <a:gd name="connsiteX3" fmla="*/ 0 w 4116733"/>
                <a:gd name="connsiteY3" fmla="*/ 413070 h 413070"/>
                <a:gd name="connsiteX4" fmla="*/ 0 w 4116733"/>
                <a:gd name="connsiteY4" fmla="*/ 1587 h 413070"/>
                <a:gd name="connsiteX0" fmla="*/ 0 w 4116733"/>
                <a:gd name="connsiteY0" fmla="*/ 0 h 411483"/>
                <a:gd name="connsiteX1" fmla="*/ 3441138 w 4116733"/>
                <a:gd name="connsiteY1" fmla="*/ 744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004321"/>
                <a:gd name="connsiteY0" fmla="*/ 0 h 413814"/>
                <a:gd name="connsiteX1" fmla="*/ 3441138 w 4004321"/>
                <a:gd name="connsiteY1" fmla="*/ 744 h 413814"/>
                <a:gd name="connsiteX2" fmla="*/ 4004321 w 4004321"/>
                <a:gd name="connsiteY2" fmla="*/ 413814 h 413814"/>
                <a:gd name="connsiteX3" fmla="*/ 0 w 4004321"/>
                <a:gd name="connsiteY3" fmla="*/ 411483 h 413814"/>
                <a:gd name="connsiteX4" fmla="*/ 0 w 4004321"/>
                <a:gd name="connsiteY4" fmla="*/ 0 h 41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4321" h="413814">
                  <a:moveTo>
                    <a:pt x="0" y="0"/>
                  </a:moveTo>
                  <a:lnTo>
                    <a:pt x="3441138" y="744"/>
                  </a:lnTo>
                  <a:lnTo>
                    <a:pt x="4004321" y="413814"/>
                  </a:lnTo>
                  <a:lnTo>
                    <a:pt x="0" y="4114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213"/>
          <p:cNvGrpSpPr/>
          <p:nvPr/>
        </p:nvGrpSpPr>
        <p:grpSpPr>
          <a:xfrm>
            <a:off x="5101594" y="1965953"/>
            <a:ext cx="4011959" cy="1188899"/>
            <a:chOff x="2434574" y="1606860"/>
            <a:chExt cx="4464819" cy="955365"/>
          </a:xfrm>
        </p:grpSpPr>
        <p:sp>
          <p:nvSpPr>
            <p:cNvPr id="215" name="Rectangle 11"/>
            <p:cNvSpPr/>
            <p:nvPr/>
          </p:nvSpPr>
          <p:spPr>
            <a:xfrm>
              <a:off x="2438400" y="2013581"/>
              <a:ext cx="3785299" cy="548644"/>
            </a:xfrm>
            <a:custGeom>
              <a:avLst/>
              <a:gdLst>
                <a:gd name="connsiteX0" fmla="*/ 0 w 4116733"/>
                <a:gd name="connsiteY0" fmla="*/ 0 h 411483"/>
                <a:gd name="connsiteX1" fmla="*/ 4116733 w 4116733"/>
                <a:gd name="connsiteY1" fmla="*/ 0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116733"/>
                <a:gd name="connsiteY0" fmla="*/ 0 h 411483"/>
                <a:gd name="connsiteX1" fmla="*/ 3764308 w 4116733"/>
                <a:gd name="connsiteY1" fmla="*/ 4763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116733"/>
                <a:gd name="connsiteY0" fmla="*/ 1587 h 413070"/>
                <a:gd name="connsiteX1" fmla="*/ 3751608 w 4116733"/>
                <a:gd name="connsiteY1" fmla="*/ 0 h 413070"/>
                <a:gd name="connsiteX2" fmla="*/ 4116733 w 4116733"/>
                <a:gd name="connsiteY2" fmla="*/ 413070 h 413070"/>
                <a:gd name="connsiteX3" fmla="*/ 0 w 4116733"/>
                <a:gd name="connsiteY3" fmla="*/ 413070 h 413070"/>
                <a:gd name="connsiteX4" fmla="*/ 0 w 4116733"/>
                <a:gd name="connsiteY4" fmla="*/ 1587 h 413070"/>
                <a:gd name="connsiteX0" fmla="*/ 0 w 4116733"/>
                <a:gd name="connsiteY0" fmla="*/ 1587 h 413070"/>
                <a:gd name="connsiteX1" fmla="*/ 3751608 w 4116733"/>
                <a:gd name="connsiteY1" fmla="*/ 0 h 413070"/>
                <a:gd name="connsiteX2" fmla="*/ 4116733 w 4116733"/>
                <a:gd name="connsiteY2" fmla="*/ 413070 h 413070"/>
                <a:gd name="connsiteX3" fmla="*/ 0 w 4116733"/>
                <a:gd name="connsiteY3" fmla="*/ 413070 h 413070"/>
                <a:gd name="connsiteX4" fmla="*/ 0 w 4116733"/>
                <a:gd name="connsiteY4" fmla="*/ 1587 h 413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6733" h="413070">
                  <a:moveTo>
                    <a:pt x="0" y="1587"/>
                  </a:moveTo>
                  <a:lnTo>
                    <a:pt x="3751608" y="0"/>
                  </a:lnTo>
                  <a:lnTo>
                    <a:pt x="4116733" y="413070"/>
                  </a:lnTo>
                  <a:lnTo>
                    <a:pt x="0" y="413070"/>
                  </a:lnTo>
                  <a:lnTo>
                    <a:pt x="0" y="1587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Hexagon 215"/>
            <p:cNvSpPr/>
            <p:nvPr/>
          </p:nvSpPr>
          <p:spPr>
            <a:xfrm>
              <a:off x="5802105" y="1611623"/>
              <a:ext cx="1097288" cy="945938"/>
            </a:xfrm>
            <a:prstGeom prst="hexagon">
              <a:avLst>
                <a:gd name="adj" fmla="val 27518"/>
                <a:gd name="vf" fmla="val 115470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Rectangle 11"/>
            <p:cNvSpPr/>
            <p:nvPr/>
          </p:nvSpPr>
          <p:spPr>
            <a:xfrm flipV="1">
              <a:off x="2434574" y="1606860"/>
              <a:ext cx="3672686" cy="845444"/>
            </a:xfrm>
            <a:custGeom>
              <a:avLst/>
              <a:gdLst>
                <a:gd name="connsiteX0" fmla="*/ 0 w 4116733"/>
                <a:gd name="connsiteY0" fmla="*/ 0 h 411483"/>
                <a:gd name="connsiteX1" fmla="*/ 4116733 w 4116733"/>
                <a:gd name="connsiteY1" fmla="*/ 0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116733"/>
                <a:gd name="connsiteY0" fmla="*/ 0 h 411483"/>
                <a:gd name="connsiteX1" fmla="*/ 3764308 w 4116733"/>
                <a:gd name="connsiteY1" fmla="*/ 4763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116733"/>
                <a:gd name="connsiteY0" fmla="*/ 1587 h 413070"/>
                <a:gd name="connsiteX1" fmla="*/ 3751608 w 4116733"/>
                <a:gd name="connsiteY1" fmla="*/ 0 h 413070"/>
                <a:gd name="connsiteX2" fmla="*/ 4116733 w 4116733"/>
                <a:gd name="connsiteY2" fmla="*/ 413070 h 413070"/>
                <a:gd name="connsiteX3" fmla="*/ 0 w 4116733"/>
                <a:gd name="connsiteY3" fmla="*/ 413070 h 413070"/>
                <a:gd name="connsiteX4" fmla="*/ 0 w 4116733"/>
                <a:gd name="connsiteY4" fmla="*/ 1587 h 413070"/>
                <a:gd name="connsiteX0" fmla="*/ 0 w 4116733"/>
                <a:gd name="connsiteY0" fmla="*/ 1587 h 413070"/>
                <a:gd name="connsiteX1" fmla="*/ 3751608 w 4116733"/>
                <a:gd name="connsiteY1" fmla="*/ 0 h 413070"/>
                <a:gd name="connsiteX2" fmla="*/ 4116733 w 4116733"/>
                <a:gd name="connsiteY2" fmla="*/ 413070 h 413070"/>
                <a:gd name="connsiteX3" fmla="*/ 0 w 4116733"/>
                <a:gd name="connsiteY3" fmla="*/ 413070 h 413070"/>
                <a:gd name="connsiteX4" fmla="*/ 0 w 4116733"/>
                <a:gd name="connsiteY4" fmla="*/ 1587 h 413070"/>
                <a:gd name="connsiteX0" fmla="*/ 0 w 4116733"/>
                <a:gd name="connsiteY0" fmla="*/ 0 h 411483"/>
                <a:gd name="connsiteX1" fmla="*/ 3441138 w 4116733"/>
                <a:gd name="connsiteY1" fmla="*/ 744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004321"/>
                <a:gd name="connsiteY0" fmla="*/ 0 h 413814"/>
                <a:gd name="connsiteX1" fmla="*/ 3441138 w 4004321"/>
                <a:gd name="connsiteY1" fmla="*/ 744 h 413814"/>
                <a:gd name="connsiteX2" fmla="*/ 4004321 w 4004321"/>
                <a:gd name="connsiteY2" fmla="*/ 413814 h 413814"/>
                <a:gd name="connsiteX3" fmla="*/ 0 w 4004321"/>
                <a:gd name="connsiteY3" fmla="*/ 411483 h 413814"/>
                <a:gd name="connsiteX4" fmla="*/ 0 w 4004321"/>
                <a:gd name="connsiteY4" fmla="*/ 0 h 41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4321" h="413814">
                  <a:moveTo>
                    <a:pt x="0" y="0"/>
                  </a:moveTo>
                  <a:lnTo>
                    <a:pt x="3441138" y="744"/>
                  </a:lnTo>
                  <a:lnTo>
                    <a:pt x="4004321" y="413814"/>
                  </a:lnTo>
                  <a:lnTo>
                    <a:pt x="0" y="4114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8" name="TextBox 227"/>
          <p:cNvSpPr txBox="1"/>
          <p:nvPr/>
        </p:nvSpPr>
        <p:spPr>
          <a:xfrm>
            <a:off x="1011212" y="2081100"/>
            <a:ext cx="2586148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Russia" panose="020B0503000000020004" pitchFamily="34" charset="0"/>
                <a:cs typeface="Russia" panose="020B0503000000020004" pitchFamily="34" charset="0"/>
              </a:rPr>
              <a:t>Комитет по физической культуре и спорту Ленинградской области</a:t>
            </a:r>
            <a:endParaRPr lang="en-US" sz="1600" dirty="0">
              <a:solidFill>
                <a:schemeClr val="bg1"/>
              </a:solidFill>
              <a:latin typeface="Russia" panose="020B0503000000020004" pitchFamily="34" charset="0"/>
              <a:cs typeface="Russia" panose="020B0503000000020004" pitchFamily="34" charset="0"/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1007277" y="3256302"/>
            <a:ext cx="2581334" cy="105413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Russia" panose="020B0503000000020004" pitchFamily="34" charset="0"/>
                <a:cs typeface="Russia" panose="020B0503000000020004" pitchFamily="34" charset="0"/>
              </a:rPr>
              <a:t>Федеральный центр подготовки спортивного резерва.</a:t>
            </a:r>
          </a:p>
          <a:p>
            <a:r>
              <a:rPr lang="ru-RU" sz="1600" i="1" dirty="0" err="1">
                <a:solidFill>
                  <a:schemeClr val="bg1"/>
                </a:solidFill>
                <a:latin typeface="Russia" panose="020B0503000000020004" pitchFamily="34" charset="0"/>
                <a:cs typeface="Russia" panose="020B0503000000020004" pitchFamily="34" charset="0"/>
              </a:rPr>
              <a:t>Минспорта</a:t>
            </a:r>
            <a:r>
              <a:rPr lang="ru-RU" sz="1600" i="1" dirty="0">
                <a:solidFill>
                  <a:schemeClr val="bg1"/>
                </a:solidFill>
                <a:latin typeface="Russia" panose="020B0503000000020004" pitchFamily="34" charset="0"/>
                <a:cs typeface="Russia" panose="020B0503000000020004" pitchFamily="34" charset="0"/>
              </a:rPr>
              <a:t> России</a:t>
            </a:r>
            <a:endParaRPr lang="en-US" sz="1600" i="1" dirty="0">
              <a:solidFill>
                <a:schemeClr val="bg1"/>
              </a:solidFill>
              <a:latin typeface="Russia" panose="020B0503000000020004" pitchFamily="34" charset="0"/>
              <a:cs typeface="Russia" panose="020B0503000000020004" pitchFamily="34" charset="0"/>
            </a:endParaRPr>
          </a:p>
        </p:txBody>
      </p:sp>
      <p:grpSp>
        <p:nvGrpSpPr>
          <p:cNvPr id="18" name="Group 217"/>
          <p:cNvGrpSpPr/>
          <p:nvPr/>
        </p:nvGrpSpPr>
        <p:grpSpPr>
          <a:xfrm>
            <a:off x="5101594" y="3254420"/>
            <a:ext cx="4011959" cy="1188899"/>
            <a:chOff x="2434574" y="1606860"/>
            <a:chExt cx="4464819" cy="955365"/>
          </a:xfrm>
        </p:grpSpPr>
        <p:sp>
          <p:nvSpPr>
            <p:cNvPr id="219" name="Rectangle 11"/>
            <p:cNvSpPr/>
            <p:nvPr/>
          </p:nvSpPr>
          <p:spPr>
            <a:xfrm>
              <a:off x="2438400" y="2013581"/>
              <a:ext cx="3785299" cy="548644"/>
            </a:xfrm>
            <a:custGeom>
              <a:avLst/>
              <a:gdLst>
                <a:gd name="connsiteX0" fmla="*/ 0 w 4116733"/>
                <a:gd name="connsiteY0" fmla="*/ 0 h 411483"/>
                <a:gd name="connsiteX1" fmla="*/ 4116733 w 4116733"/>
                <a:gd name="connsiteY1" fmla="*/ 0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116733"/>
                <a:gd name="connsiteY0" fmla="*/ 0 h 411483"/>
                <a:gd name="connsiteX1" fmla="*/ 3764308 w 4116733"/>
                <a:gd name="connsiteY1" fmla="*/ 4763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116733"/>
                <a:gd name="connsiteY0" fmla="*/ 1587 h 413070"/>
                <a:gd name="connsiteX1" fmla="*/ 3751608 w 4116733"/>
                <a:gd name="connsiteY1" fmla="*/ 0 h 413070"/>
                <a:gd name="connsiteX2" fmla="*/ 4116733 w 4116733"/>
                <a:gd name="connsiteY2" fmla="*/ 413070 h 413070"/>
                <a:gd name="connsiteX3" fmla="*/ 0 w 4116733"/>
                <a:gd name="connsiteY3" fmla="*/ 413070 h 413070"/>
                <a:gd name="connsiteX4" fmla="*/ 0 w 4116733"/>
                <a:gd name="connsiteY4" fmla="*/ 1587 h 413070"/>
                <a:gd name="connsiteX0" fmla="*/ 0 w 4116733"/>
                <a:gd name="connsiteY0" fmla="*/ 1587 h 413070"/>
                <a:gd name="connsiteX1" fmla="*/ 3751608 w 4116733"/>
                <a:gd name="connsiteY1" fmla="*/ 0 h 413070"/>
                <a:gd name="connsiteX2" fmla="*/ 4116733 w 4116733"/>
                <a:gd name="connsiteY2" fmla="*/ 413070 h 413070"/>
                <a:gd name="connsiteX3" fmla="*/ 0 w 4116733"/>
                <a:gd name="connsiteY3" fmla="*/ 413070 h 413070"/>
                <a:gd name="connsiteX4" fmla="*/ 0 w 4116733"/>
                <a:gd name="connsiteY4" fmla="*/ 1587 h 413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6733" h="413070">
                  <a:moveTo>
                    <a:pt x="0" y="1587"/>
                  </a:moveTo>
                  <a:lnTo>
                    <a:pt x="3751608" y="0"/>
                  </a:lnTo>
                  <a:lnTo>
                    <a:pt x="4116733" y="413070"/>
                  </a:lnTo>
                  <a:lnTo>
                    <a:pt x="0" y="413070"/>
                  </a:lnTo>
                  <a:lnTo>
                    <a:pt x="0" y="158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Hexagon 219"/>
            <p:cNvSpPr/>
            <p:nvPr/>
          </p:nvSpPr>
          <p:spPr>
            <a:xfrm>
              <a:off x="5802105" y="1611623"/>
              <a:ext cx="1097288" cy="945938"/>
            </a:xfrm>
            <a:prstGeom prst="hexagon">
              <a:avLst>
                <a:gd name="adj" fmla="val 27518"/>
                <a:gd name="vf" fmla="val 115470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1" name="Rectangle 11"/>
            <p:cNvSpPr/>
            <p:nvPr/>
          </p:nvSpPr>
          <p:spPr>
            <a:xfrm flipV="1">
              <a:off x="2434574" y="1606860"/>
              <a:ext cx="3672686" cy="845444"/>
            </a:xfrm>
            <a:custGeom>
              <a:avLst/>
              <a:gdLst>
                <a:gd name="connsiteX0" fmla="*/ 0 w 4116733"/>
                <a:gd name="connsiteY0" fmla="*/ 0 h 411483"/>
                <a:gd name="connsiteX1" fmla="*/ 4116733 w 4116733"/>
                <a:gd name="connsiteY1" fmla="*/ 0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116733"/>
                <a:gd name="connsiteY0" fmla="*/ 0 h 411483"/>
                <a:gd name="connsiteX1" fmla="*/ 3764308 w 4116733"/>
                <a:gd name="connsiteY1" fmla="*/ 4763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116733"/>
                <a:gd name="connsiteY0" fmla="*/ 1587 h 413070"/>
                <a:gd name="connsiteX1" fmla="*/ 3751608 w 4116733"/>
                <a:gd name="connsiteY1" fmla="*/ 0 h 413070"/>
                <a:gd name="connsiteX2" fmla="*/ 4116733 w 4116733"/>
                <a:gd name="connsiteY2" fmla="*/ 413070 h 413070"/>
                <a:gd name="connsiteX3" fmla="*/ 0 w 4116733"/>
                <a:gd name="connsiteY3" fmla="*/ 413070 h 413070"/>
                <a:gd name="connsiteX4" fmla="*/ 0 w 4116733"/>
                <a:gd name="connsiteY4" fmla="*/ 1587 h 413070"/>
                <a:gd name="connsiteX0" fmla="*/ 0 w 4116733"/>
                <a:gd name="connsiteY0" fmla="*/ 1587 h 413070"/>
                <a:gd name="connsiteX1" fmla="*/ 3751608 w 4116733"/>
                <a:gd name="connsiteY1" fmla="*/ 0 h 413070"/>
                <a:gd name="connsiteX2" fmla="*/ 4116733 w 4116733"/>
                <a:gd name="connsiteY2" fmla="*/ 413070 h 413070"/>
                <a:gd name="connsiteX3" fmla="*/ 0 w 4116733"/>
                <a:gd name="connsiteY3" fmla="*/ 413070 h 413070"/>
                <a:gd name="connsiteX4" fmla="*/ 0 w 4116733"/>
                <a:gd name="connsiteY4" fmla="*/ 1587 h 413070"/>
                <a:gd name="connsiteX0" fmla="*/ 0 w 4116733"/>
                <a:gd name="connsiteY0" fmla="*/ 0 h 411483"/>
                <a:gd name="connsiteX1" fmla="*/ 3441138 w 4116733"/>
                <a:gd name="connsiteY1" fmla="*/ 744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004321"/>
                <a:gd name="connsiteY0" fmla="*/ 0 h 413814"/>
                <a:gd name="connsiteX1" fmla="*/ 3441138 w 4004321"/>
                <a:gd name="connsiteY1" fmla="*/ 744 h 413814"/>
                <a:gd name="connsiteX2" fmla="*/ 4004321 w 4004321"/>
                <a:gd name="connsiteY2" fmla="*/ 413814 h 413814"/>
                <a:gd name="connsiteX3" fmla="*/ 0 w 4004321"/>
                <a:gd name="connsiteY3" fmla="*/ 411483 h 413814"/>
                <a:gd name="connsiteX4" fmla="*/ 0 w 4004321"/>
                <a:gd name="connsiteY4" fmla="*/ 0 h 41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4321" h="413814">
                  <a:moveTo>
                    <a:pt x="0" y="0"/>
                  </a:moveTo>
                  <a:lnTo>
                    <a:pt x="3441138" y="744"/>
                  </a:lnTo>
                  <a:lnTo>
                    <a:pt x="4004321" y="413814"/>
                  </a:lnTo>
                  <a:lnTo>
                    <a:pt x="0" y="4114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221"/>
          <p:cNvGrpSpPr/>
          <p:nvPr/>
        </p:nvGrpSpPr>
        <p:grpSpPr>
          <a:xfrm>
            <a:off x="5101594" y="4542888"/>
            <a:ext cx="4011959" cy="1188899"/>
            <a:chOff x="2434574" y="1606860"/>
            <a:chExt cx="4464819" cy="955365"/>
          </a:xfrm>
        </p:grpSpPr>
        <p:sp>
          <p:nvSpPr>
            <p:cNvPr id="223" name="Rectangle 11"/>
            <p:cNvSpPr/>
            <p:nvPr/>
          </p:nvSpPr>
          <p:spPr>
            <a:xfrm>
              <a:off x="2438400" y="2013581"/>
              <a:ext cx="3785299" cy="548644"/>
            </a:xfrm>
            <a:custGeom>
              <a:avLst/>
              <a:gdLst>
                <a:gd name="connsiteX0" fmla="*/ 0 w 4116733"/>
                <a:gd name="connsiteY0" fmla="*/ 0 h 411483"/>
                <a:gd name="connsiteX1" fmla="*/ 4116733 w 4116733"/>
                <a:gd name="connsiteY1" fmla="*/ 0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116733"/>
                <a:gd name="connsiteY0" fmla="*/ 0 h 411483"/>
                <a:gd name="connsiteX1" fmla="*/ 3764308 w 4116733"/>
                <a:gd name="connsiteY1" fmla="*/ 4763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116733"/>
                <a:gd name="connsiteY0" fmla="*/ 1587 h 413070"/>
                <a:gd name="connsiteX1" fmla="*/ 3751608 w 4116733"/>
                <a:gd name="connsiteY1" fmla="*/ 0 h 413070"/>
                <a:gd name="connsiteX2" fmla="*/ 4116733 w 4116733"/>
                <a:gd name="connsiteY2" fmla="*/ 413070 h 413070"/>
                <a:gd name="connsiteX3" fmla="*/ 0 w 4116733"/>
                <a:gd name="connsiteY3" fmla="*/ 413070 h 413070"/>
                <a:gd name="connsiteX4" fmla="*/ 0 w 4116733"/>
                <a:gd name="connsiteY4" fmla="*/ 1587 h 413070"/>
                <a:gd name="connsiteX0" fmla="*/ 0 w 4116733"/>
                <a:gd name="connsiteY0" fmla="*/ 1587 h 413070"/>
                <a:gd name="connsiteX1" fmla="*/ 3751608 w 4116733"/>
                <a:gd name="connsiteY1" fmla="*/ 0 h 413070"/>
                <a:gd name="connsiteX2" fmla="*/ 4116733 w 4116733"/>
                <a:gd name="connsiteY2" fmla="*/ 413070 h 413070"/>
                <a:gd name="connsiteX3" fmla="*/ 0 w 4116733"/>
                <a:gd name="connsiteY3" fmla="*/ 413070 h 413070"/>
                <a:gd name="connsiteX4" fmla="*/ 0 w 4116733"/>
                <a:gd name="connsiteY4" fmla="*/ 1587 h 413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6733" h="413070">
                  <a:moveTo>
                    <a:pt x="0" y="1587"/>
                  </a:moveTo>
                  <a:lnTo>
                    <a:pt x="3751608" y="0"/>
                  </a:lnTo>
                  <a:lnTo>
                    <a:pt x="4116733" y="413070"/>
                  </a:lnTo>
                  <a:lnTo>
                    <a:pt x="0" y="413070"/>
                  </a:lnTo>
                  <a:lnTo>
                    <a:pt x="0" y="1587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Hexagon 223"/>
            <p:cNvSpPr/>
            <p:nvPr/>
          </p:nvSpPr>
          <p:spPr>
            <a:xfrm>
              <a:off x="5802105" y="1611623"/>
              <a:ext cx="1097288" cy="945938"/>
            </a:xfrm>
            <a:prstGeom prst="hexagon">
              <a:avLst>
                <a:gd name="adj" fmla="val 27518"/>
                <a:gd name="vf" fmla="val 11547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5" name="Rectangle 11"/>
            <p:cNvSpPr/>
            <p:nvPr/>
          </p:nvSpPr>
          <p:spPr>
            <a:xfrm flipV="1">
              <a:off x="2434574" y="1606860"/>
              <a:ext cx="3672686" cy="845444"/>
            </a:xfrm>
            <a:custGeom>
              <a:avLst/>
              <a:gdLst>
                <a:gd name="connsiteX0" fmla="*/ 0 w 4116733"/>
                <a:gd name="connsiteY0" fmla="*/ 0 h 411483"/>
                <a:gd name="connsiteX1" fmla="*/ 4116733 w 4116733"/>
                <a:gd name="connsiteY1" fmla="*/ 0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116733"/>
                <a:gd name="connsiteY0" fmla="*/ 0 h 411483"/>
                <a:gd name="connsiteX1" fmla="*/ 3764308 w 4116733"/>
                <a:gd name="connsiteY1" fmla="*/ 4763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116733"/>
                <a:gd name="connsiteY0" fmla="*/ 1587 h 413070"/>
                <a:gd name="connsiteX1" fmla="*/ 3751608 w 4116733"/>
                <a:gd name="connsiteY1" fmla="*/ 0 h 413070"/>
                <a:gd name="connsiteX2" fmla="*/ 4116733 w 4116733"/>
                <a:gd name="connsiteY2" fmla="*/ 413070 h 413070"/>
                <a:gd name="connsiteX3" fmla="*/ 0 w 4116733"/>
                <a:gd name="connsiteY3" fmla="*/ 413070 h 413070"/>
                <a:gd name="connsiteX4" fmla="*/ 0 w 4116733"/>
                <a:gd name="connsiteY4" fmla="*/ 1587 h 413070"/>
                <a:gd name="connsiteX0" fmla="*/ 0 w 4116733"/>
                <a:gd name="connsiteY0" fmla="*/ 1587 h 413070"/>
                <a:gd name="connsiteX1" fmla="*/ 3751608 w 4116733"/>
                <a:gd name="connsiteY1" fmla="*/ 0 h 413070"/>
                <a:gd name="connsiteX2" fmla="*/ 4116733 w 4116733"/>
                <a:gd name="connsiteY2" fmla="*/ 413070 h 413070"/>
                <a:gd name="connsiteX3" fmla="*/ 0 w 4116733"/>
                <a:gd name="connsiteY3" fmla="*/ 413070 h 413070"/>
                <a:gd name="connsiteX4" fmla="*/ 0 w 4116733"/>
                <a:gd name="connsiteY4" fmla="*/ 1587 h 413070"/>
                <a:gd name="connsiteX0" fmla="*/ 0 w 4116733"/>
                <a:gd name="connsiteY0" fmla="*/ 0 h 411483"/>
                <a:gd name="connsiteX1" fmla="*/ 3441138 w 4116733"/>
                <a:gd name="connsiteY1" fmla="*/ 744 h 411483"/>
                <a:gd name="connsiteX2" fmla="*/ 4116733 w 4116733"/>
                <a:gd name="connsiteY2" fmla="*/ 411483 h 411483"/>
                <a:gd name="connsiteX3" fmla="*/ 0 w 4116733"/>
                <a:gd name="connsiteY3" fmla="*/ 411483 h 411483"/>
                <a:gd name="connsiteX4" fmla="*/ 0 w 4116733"/>
                <a:gd name="connsiteY4" fmla="*/ 0 h 411483"/>
                <a:gd name="connsiteX0" fmla="*/ 0 w 4004321"/>
                <a:gd name="connsiteY0" fmla="*/ 0 h 413814"/>
                <a:gd name="connsiteX1" fmla="*/ 3441138 w 4004321"/>
                <a:gd name="connsiteY1" fmla="*/ 744 h 413814"/>
                <a:gd name="connsiteX2" fmla="*/ 4004321 w 4004321"/>
                <a:gd name="connsiteY2" fmla="*/ 413814 h 413814"/>
                <a:gd name="connsiteX3" fmla="*/ 0 w 4004321"/>
                <a:gd name="connsiteY3" fmla="*/ 411483 h 413814"/>
                <a:gd name="connsiteX4" fmla="*/ 0 w 4004321"/>
                <a:gd name="connsiteY4" fmla="*/ 0 h 41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4321" h="413814">
                  <a:moveTo>
                    <a:pt x="0" y="0"/>
                  </a:moveTo>
                  <a:lnTo>
                    <a:pt x="3441138" y="744"/>
                  </a:lnTo>
                  <a:lnTo>
                    <a:pt x="4004321" y="413814"/>
                  </a:lnTo>
                  <a:lnTo>
                    <a:pt x="0" y="4114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2" name="TextBox 241"/>
          <p:cNvSpPr txBox="1"/>
          <p:nvPr/>
        </p:nvSpPr>
        <p:spPr>
          <a:xfrm>
            <a:off x="1011211" y="4554544"/>
            <a:ext cx="2510027" cy="105413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Russia" panose="020B0503000000020004" pitchFamily="34" charset="0"/>
                <a:cs typeface="Russia" panose="020B0503000000020004" pitchFamily="34" charset="0"/>
              </a:rPr>
              <a:t>Федеральный научный центр физической культуры и спорта </a:t>
            </a:r>
            <a:r>
              <a:rPr lang="ru-RU" sz="1600" i="1" dirty="0" err="1">
                <a:solidFill>
                  <a:schemeClr val="bg1"/>
                </a:solidFill>
                <a:latin typeface="Russia" panose="020B0503000000020004" pitchFamily="34" charset="0"/>
                <a:cs typeface="Russia" panose="020B0503000000020004" pitchFamily="34" charset="0"/>
              </a:rPr>
              <a:t>Минспорта</a:t>
            </a:r>
            <a:r>
              <a:rPr lang="ru-RU" sz="1600" i="1" dirty="0">
                <a:solidFill>
                  <a:schemeClr val="bg1"/>
                </a:solidFill>
                <a:latin typeface="Russia" panose="020B0503000000020004" pitchFamily="34" charset="0"/>
                <a:cs typeface="Russia" panose="020B0503000000020004" pitchFamily="34" charset="0"/>
              </a:rPr>
              <a:t> России</a:t>
            </a:r>
            <a:endParaRPr lang="en-US" sz="1600" i="1" dirty="0">
              <a:solidFill>
                <a:schemeClr val="bg1"/>
              </a:solidFill>
              <a:latin typeface="Russia" panose="020B0503000000020004" pitchFamily="34" charset="0"/>
              <a:cs typeface="Russia" panose="020B0503000000020004" pitchFamily="34" charset="0"/>
            </a:endParaRPr>
          </a:p>
        </p:txBody>
      </p:sp>
      <p:sp>
        <p:nvSpPr>
          <p:cNvPr id="258" name="TextBox 257"/>
          <p:cNvSpPr txBox="1"/>
          <p:nvPr/>
        </p:nvSpPr>
        <p:spPr>
          <a:xfrm>
            <a:off x="5345086" y="2081100"/>
            <a:ext cx="2485293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Russia" panose="020B0503000000020004" pitchFamily="34" charset="0"/>
                <a:cs typeface="Russia" panose="020B0503000000020004" pitchFamily="34" charset="0"/>
              </a:rPr>
              <a:t>Комитет по здравоохранению Ленинградской области</a:t>
            </a:r>
            <a:endParaRPr lang="en-US" sz="1600" dirty="0">
              <a:solidFill>
                <a:schemeClr val="bg1"/>
              </a:solidFill>
              <a:latin typeface="Russia" panose="020B0503000000020004" pitchFamily="34" charset="0"/>
              <a:cs typeface="Russia" panose="020B0503000000020004" pitchFamily="34" charset="0"/>
            </a:endParaRPr>
          </a:p>
        </p:txBody>
      </p:sp>
      <p:sp>
        <p:nvSpPr>
          <p:cNvPr id="261" name="TextBox 260"/>
          <p:cNvSpPr txBox="1"/>
          <p:nvPr/>
        </p:nvSpPr>
        <p:spPr>
          <a:xfrm>
            <a:off x="5345086" y="3232894"/>
            <a:ext cx="2625456" cy="11464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Russia" panose="020B0503000000020004" pitchFamily="34" charset="0"/>
                <a:cs typeface="Russia" panose="020B0503000000020004" pitchFamily="34" charset="0"/>
              </a:rPr>
              <a:t>Санкт-Петербургский государственный педиатрический медицинский университет Минздрава России</a:t>
            </a:r>
            <a:endParaRPr lang="en-US" sz="1400" dirty="0">
              <a:solidFill>
                <a:schemeClr val="bg1"/>
              </a:solidFill>
              <a:latin typeface="Russia" panose="020B0503000000020004" pitchFamily="34" charset="0"/>
              <a:cs typeface="Russia" panose="020B0503000000020004" pitchFamily="34" charset="0"/>
            </a:endParaRPr>
          </a:p>
        </p:txBody>
      </p:sp>
      <p:sp>
        <p:nvSpPr>
          <p:cNvPr id="264" name="TextBox 263"/>
          <p:cNvSpPr txBox="1"/>
          <p:nvPr/>
        </p:nvSpPr>
        <p:spPr>
          <a:xfrm>
            <a:off x="5345086" y="4554543"/>
            <a:ext cx="2485293" cy="105413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Russia" panose="020B0503000000020004" pitchFamily="34" charset="0"/>
                <a:cs typeface="Russia" panose="020B0503000000020004" pitchFamily="34" charset="0"/>
              </a:rPr>
              <a:t>Российская ассоциация спортивной медицины и реабилитации больных и инвалидов «РАСМИРБИ»</a:t>
            </a:r>
            <a:endParaRPr lang="en-US" sz="1600" dirty="0">
              <a:solidFill>
                <a:schemeClr val="bg1"/>
              </a:solidFill>
              <a:latin typeface="Russia" panose="020B0503000000020004" pitchFamily="34" charset="0"/>
              <a:cs typeface="Russia" panose="020B0503000000020004" pitchFamily="34" charset="0"/>
            </a:endParaRPr>
          </a:p>
        </p:txBody>
      </p:sp>
      <p:sp>
        <p:nvSpPr>
          <p:cNvPr id="71" name="Title 1"/>
          <p:cNvSpPr txBox="1">
            <a:spLocks/>
          </p:cNvSpPr>
          <p:nvPr/>
        </p:nvSpPr>
        <p:spPr>
          <a:xfrm>
            <a:off x="804998" y="580182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Участники федеральной экспериментальной площадки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ea typeface="+mj-ea"/>
              <a:cs typeface="Russia" pitchFamily="34" charset="0"/>
            </a:endParaRPr>
          </a:p>
        </p:txBody>
      </p:sp>
      <p:pic>
        <p:nvPicPr>
          <p:cNvPr id="72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  <p:cxnSp>
        <p:nvCxnSpPr>
          <p:cNvPr id="73" name="Прямая соединительная линия 72"/>
          <p:cNvCxnSpPr/>
          <p:nvPr/>
        </p:nvCxnSpPr>
        <p:spPr>
          <a:xfrm>
            <a:off x="792451" y="1097263"/>
            <a:ext cx="817251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Рисунок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099806" y="2324587"/>
            <a:ext cx="465744" cy="465744"/>
          </a:xfrm>
          <a:prstGeom prst="rect">
            <a:avLst/>
          </a:prstGeom>
        </p:spPr>
      </p:pic>
      <p:pic>
        <p:nvPicPr>
          <p:cNvPr id="77" name="Рисунок 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099806" y="3616059"/>
            <a:ext cx="465744" cy="465744"/>
          </a:xfrm>
          <a:prstGeom prst="rect">
            <a:avLst/>
          </a:prstGeom>
        </p:spPr>
      </p:pic>
      <p:pic>
        <p:nvPicPr>
          <p:cNvPr id="78" name="Рисунок 7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099806" y="4904527"/>
            <a:ext cx="465744" cy="465744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9852" y="2312063"/>
            <a:ext cx="501410" cy="50141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9440" y="3470005"/>
            <a:ext cx="662530" cy="66253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01765" y="4913163"/>
            <a:ext cx="448472" cy="4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14548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Рисунок 79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9456"/>
            <a:ext cx="9906000" cy="685799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36B7D2-B98C-44FD-8D04-7EC62A56497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1" name="Oval 60"/>
          <p:cNvSpPr/>
          <p:nvPr/>
        </p:nvSpPr>
        <p:spPr>
          <a:xfrm>
            <a:off x="765688" y="2679683"/>
            <a:ext cx="756000" cy="756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765697" y="1712312"/>
            <a:ext cx="756001" cy="75599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Oval 80"/>
          <p:cNvSpPr/>
          <p:nvPr/>
        </p:nvSpPr>
        <p:spPr>
          <a:xfrm>
            <a:off x="765688" y="3647055"/>
            <a:ext cx="756000" cy="75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284"/>
          <p:cNvGrpSpPr>
            <a:grpSpLocks noChangeAspect="1"/>
          </p:cNvGrpSpPr>
          <p:nvPr/>
        </p:nvGrpSpPr>
        <p:grpSpPr bwMode="auto">
          <a:xfrm flipH="1" flipV="1">
            <a:off x="7342879" y="-2"/>
            <a:ext cx="3130947" cy="3844007"/>
            <a:chOff x="3668" y="2044"/>
            <a:chExt cx="2468" cy="2506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7" name="Freeform 285"/>
            <p:cNvSpPr>
              <a:spLocks noEditPoints="1"/>
            </p:cNvSpPr>
            <p:nvPr/>
          </p:nvSpPr>
          <p:spPr bwMode="auto">
            <a:xfrm>
              <a:off x="4210" y="3120"/>
              <a:ext cx="917" cy="937"/>
            </a:xfrm>
            <a:custGeom>
              <a:avLst/>
              <a:gdLst>
                <a:gd name="T0" fmla="*/ 177 w 387"/>
                <a:gd name="T1" fmla="*/ 0 h 396"/>
                <a:gd name="T2" fmla="*/ 10 w 387"/>
                <a:gd name="T3" fmla="*/ 198 h 396"/>
                <a:gd name="T4" fmla="*/ 211 w 387"/>
                <a:gd name="T5" fmla="*/ 396 h 396"/>
                <a:gd name="T6" fmla="*/ 378 w 387"/>
                <a:gd name="T7" fmla="*/ 198 h 396"/>
                <a:gd name="T8" fmla="*/ 177 w 387"/>
                <a:gd name="T9" fmla="*/ 0 h 396"/>
                <a:gd name="T10" fmla="*/ 183 w 387"/>
                <a:gd name="T11" fmla="*/ 70 h 396"/>
                <a:gd name="T12" fmla="*/ 313 w 387"/>
                <a:gd name="T13" fmla="*/ 198 h 396"/>
                <a:gd name="T14" fmla="*/ 205 w 387"/>
                <a:gd name="T15" fmla="*/ 326 h 396"/>
                <a:gd name="T16" fmla="*/ 75 w 387"/>
                <a:gd name="T17" fmla="*/ 198 h 396"/>
                <a:gd name="T18" fmla="*/ 183 w 387"/>
                <a:gd name="T19" fmla="*/ 7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7" h="396">
                  <a:moveTo>
                    <a:pt x="177" y="0"/>
                  </a:moveTo>
                  <a:cubicBezTo>
                    <a:pt x="75" y="0"/>
                    <a:pt x="0" y="88"/>
                    <a:pt x="10" y="198"/>
                  </a:cubicBezTo>
                  <a:cubicBezTo>
                    <a:pt x="19" y="307"/>
                    <a:pt x="109" y="396"/>
                    <a:pt x="211" y="396"/>
                  </a:cubicBezTo>
                  <a:cubicBezTo>
                    <a:pt x="312" y="396"/>
                    <a:pt x="387" y="307"/>
                    <a:pt x="378" y="198"/>
                  </a:cubicBezTo>
                  <a:cubicBezTo>
                    <a:pt x="369" y="88"/>
                    <a:pt x="278" y="0"/>
                    <a:pt x="177" y="0"/>
                  </a:cubicBezTo>
                  <a:close/>
                  <a:moveTo>
                    <a:pt x="183" y="70"/>
                  </a:moveTo>
                  <a:cubicBezTo>
                    <a:pt x="248" y="70"/>
                    <a:pt x="307" y="127"/>
                    <a:pt x="313" y="198"/>
                  </a:cubicBezTo>
                  <a:cubicBezTo>
                    <a:pt x="319" y="269"/>
                    <a:pt x="270" y="326"/>
                    <a:pt x="205" y="326"/>
                  </a:cubicBezTo>
                  <a:cubicBezTo>
                    <a:pt x="139" y="326"/>
                    <a:pt x="81" y="269"/>
                    <a:pt x="75" y="198"/>
                  </a:cubicBezTo>
                  <a:cubicBezTo>
                    <a:pt x="69" y="127"/>
                    <a:pt x="117" y="70"/>
                    <a:pt x="183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286"/>
            <p:cNvSpPr>
              <a:spLocks/>
            </p:cNvSpPr>
            <p:nvPr/>
          </p:nvSpPr>
          <p:spPr bwMode="auto">
            <a:xfrm>
              <a:off x="4525" y="3439"/>
              <a:ext cx="289" cy="299"/>
            </a:xfrm>
            <a:custGeom>
              <a:avLst/>
              <a:gdLst>
                <a:gd name="T0" fmla="*/ 119 w 122"/>
                <a:gd name="T1" fmla="*/ 63 h 126"/>
                <a:gd name="T2" fmla="*/ 66 w 122"/>
                <a:gd name="T3" fmla="*/ 126 h 126"/>
                <a:gd name="T4" fmla="*/ 3 w 122"/>
                <a:gd name="T5" fmla="*/ 63 h 126"/>
                <a:gd name="T6" fmla="*/ 55 w 122"/>
                <a:gd name="T7" fmla="*/ 0 h 126"/>
                <a:gd name="T8" fmla="*/ 119 w 122"/>
                <a:gd name="T9" fmla="*/ 6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126">
                  <a:moveTo>
                    <a:pt x="119" y="63"/>
                  </a:moveTo>
                  <a:cubicBezTo>
                    <a:pt x="122" y="98"/>
                    <a:pt x="98" y="126"/>
                    <a:pt x="66" y="126"/>
                  </a:cubicBezTo>
                  <a:cubicBezTo>
                    <a:pt x="34" y="126"/>
                    <a:pt x="6" y="98"/>
                    <a:pt x="3" y="63"/>
                  </a:cubicBezTo>
                  <a:cubicBezTo>
                    <a:pt x="0" y="28"/>
                    <a:pt x="23" y="0"/>
                    <a:pt x="55" y="0"/>
                  </a:cubicBezTo>
                  <a:cubicBezTo>
                    <a:pt x="88" y="0"/>
                    <a:pt x="116" y="28"/>
                    <a:pt x="119" y="6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287"/>
            <p:cNvSpPr>
              <a:spLocks noEditPoints="1"/>
            </p:cNvSpPr>
            <p:nvPr/>
          </p:nvSpPr>
          <p:spPr bwMode="auto">
            <a:xfrm>
              <a:off x="3737" y="2634"/>
              <a:ext cx="1864" cy="1909"/>
            </a:xfrm>
            <a:custGeom>
              <a:avLst/>
              <a:gdLst>
                <a:gd name="T0" fmla="*/ 359 w 787"/>
                <a:gd name="T1" fmla="*/ 0 h 806"/>
                <a:gd name="T2" fmla="*/ 20 w 787"/>
                <a:gd name="T3" fmla="*/ 403 h 806"/>
                <a:gd name="T4" fmla="*/ 428 w 787"/>
                <a:gd name="T5" fmla="*/ 806 h 806"/>
                <a:gd name="T6" fmla="*/ 768 w 787"/>
                <a:gd name="T7" fmla="*/ 403 h 806"/>
                <a:gd name="T8" fmla="*/ 359 w 787"/>
                <a:gd name="T9" fmla="*/ 0 h 806"/>
                <a:gd name="T10" fmla="*/ 369 w 787"/>
                <a:gd name="T11" fmla="*/ 116 h 806"/>
                <a:gd name="T12" fmla="*/ 661 w 787"/>
                <a:gd name="T13" fmla="*/ 403 h 806"/>
                <a:gd name="T14" fmla="*/ 418 w 787"/>
                <a:gd name="T15" fmla="*/ 690 h 806"/>
                <a:gd name="T16" fmla="*/ 127 w 787"/>
                <a:gd name="T17" fmla="*/ 403 h 806"/>
                <a:gd name="T18" fmla="*/ 369 w 787"/>
                <a:gd name="T19" fmla="*/ 116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7" h="806">
                  <a:moveTo>
                    <a:pt x="359" y="0"/>
                  </a:moveTo>
                  <a:cubicBezTo>
                    <a:pt x="153" y="0"/>
                    <a:pt x="0" y="181"/>
                    <a:pt x="20" y="403"/>
                  </a:cubicBezTo>
                  <a:cubicBezTo>
                    <a:pt x="39" y="625"/>
                    <a:pt x="222" y="806"/>
                    <a:pt x="428" y="806"/>
                  </a:cubicBezTo>
                  <a:cubicBezTo>
                    <a:pt x="635" y="806"/>
                    <a:pt x="787" y="625"/>
                    <a:pt x="768" y="403"/>
                  </a:cubicBezTo>
                  <a:cubicBezTo>
                    <a:pt x="749" y="181"/>
                    <a:pt x="566" y="0"/>
                    <a:pt x="359" y="0"/>
                  </a:cubicBezTo>
                  <a:close/>
                  <a:moveTo>
                    <a:pt x="369" y="116"/>
                  </a:moveTo>
                  <a:cubicBezTo>
                    <a:pt x="517" y="116"/>
                    <a:pt x="647" y="244"/>
                    <a:pt x="661" y="403"/>
                  </a:cubicBezTo>
                  <a:cubicBezTo>
                    <a:pt x="674" y="562"/>
                    <a:pt x="566" y="690"/>
                    <a:pt x="418" y="690"/>
                  </a:cubicBezTo>
                  <a:cubicBezTo>
                    <a:pt x="271" y="690"/>
                    <a:pt x="140" y="562"/>
                    <a:pt x="127" y="403"/>
                  </a:cubicBezTo>
                  <a:cubicBezTo>
                    <a:pt x="113" y="244"/>
                    <a:pt x="222" y="116"/>
                    <a:pt x="369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288"/>
            <p:cNvSpPr>
              <a:spLocks noEditPoints="1"/>
            </p:cNvSpPr>
            <p:nvPr/>
          </p:nvSpPr>
          <p:spPr bwMode="auto">
            <a:xfrm>
              <a:off x="3668" y="2044"/>
              <a:ext cx="2468" cy="2506"/>
            </a:xfrm>
            <a:custGeom>
              <a:avLst/>
              <a:gdLst>
                <a:gd name="T0" fmla="*/ 367 w 1042"/>
                <a:gd name="T1" fmla="*/ 0 h 1058"/>
                <a:gd name="T2" fmla="*/ 0 w 1042"/>
                <a:gd name="T3" fmla="*/ 144 h 1058"/>
                <a:gd name="T4" fmla="*/ 0 w 1042"/>
                <a:gd name="T5" fmla="*/ 374 h 1058"/>
                <a:gd name="T6" fmla="*/ 379 w 1042"/>
                <a:gd name="T7" fmla="*/ 141 h 1058"/>
                <a:gd name="T8" fmla="*/ 898 w 1042"/>
                <a:gd name="T9" fmla="*/ 652 h 1058"/>
                <a:gd name="T10" fmla="*/ 746 w 1042"/>
                <a:gd name="T11" fmla="*/ 1058 h 1058"/>
                <a:gd name="T12" fmla="*/ 931 w 1042"/>
                <a:gd name="T13" fmla="*/ 1058 h 1058"/>
                <a:gd name="T14" fmla="*/ 1029 w 1042"/>
                <a:gd name="T15" fmla="*/ 652 h 1058"/>
                <a:gd name="T16" fmla="*/ 367 w 1042"/>
                <a:gd name="T17" fmla="*/ 0 h 1058"/>
                <a:gd name="T18" fmla="*/ 0 w 1042"/>
                <a:gd name="T19" fmla="*/ 847 h 1058"/>
                <a:gd name="T20" fmla="*/ 0 w 1042"/>
                <a:gd name="T21" fmla="*/ 1021 h 1058"/>
                <a:gd name="T22" fmla="*/ 36 w 1042"/>
                <a:gd name="T23" fmla="*/ 1058 h 1058"/>
                <a:gd name="T24" fmla="*/ 234 w 1042"/>
                <a:gd name="T25" fmla="*/ 1058 h 1058"/>
                <a:gd name="T26" fmla="*/ 169 w 1042"/>
                <a:gd name="T27" fmla="*/ 1058 h 1058"/>
                <a:gd name="T28" fmla="*/ 0 w 1042"/>
                <a:gd name="T29" fmla="*/ 847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42" h="1058">
                  <a:moveTo>
                    <a:pt x="367" y="0"/>
                  </a:moveTo>
                  <a:cubicBezTo>
                    <a:pt x="223" y="0"/>
                    <a:pt x="96" y="54"/>
                    <a:pt x="0" y="144"/>
                  </a:cubicBezTo>
                  <a:cubicBezTo>
                    <a:pt x="0" y="374"/>
                    <a:pt x="0" y="374"/>
                    <a:pt x="0" y="374"/>
                  </a:cubicBezTo>
                  <a:cubicBezTo>
                    <a:pt x="73" y="234"/>
                    <a:pt x="212" y="141"/>
                    <a:pt x="379" y="141"/>
                  </a:cubicBezTo>
                  <a:cubicBezTo>
                    <a:pt x="641" y="141"/>
                    <a:pt x="874" y="370"/>
                    <a:pt x="898" y="652"/>
                  </a:cubicBezTo>
                  <a:cubicBezTo>
                    <a:pt x="912" y="817"/>
                    <a:pt x="852" y="964"/>
                    <a:pt x="746" y="1058"/>
                  </a:cubicBezTo>
                  <a:cubicBezTo>
                    <a:pt x="931" y="1058"/>
                    <a:pt x="931" y="1058"/>
                    <a:pt x="931" y="1058"/>
                  </a:cubicBezTo>
                  <a:cubicBezTo>
                    <a:pt x="1004" y="946"/>
                    <a:pt x="1042" y="805"/>
                    <a:pt x="1029" y="652"/>
                  </a:cubicBezTo>
                  <a:cubicBezTo>
                    <a:pt x="998" y="292"/>
                    <a:pt x="701" y="0"/>
                    <a:pt x="367" y="0"/>
                  </a:cubicBezTo>
                  <a:close/>
                  <a:moveTo>
                    <a:pt x="0" y="847"/>
                  </a:moveTo>
                  <a:cubicBezTo>
                    <a:pt x="0" y="1021"/>
                    <a:pt x="0" y="1021"/>
                    <a:pt x="0" y="1021"/>
                  </a:cubicBezTo>
                  <a:cubicBezTo>
                    <a:pt x="12" y="1034"/>
                    <a:pt x="24" y="1045"/>
                    <a:pt x="36" y="1058"/>
                  </a:cubicBezTo>
                  <a:cubicBezTo>
                    <a:pt x="234" y="1058"/>
                    <a:pt x="234" y="1058"/>
                    <a:pt x="234" y="1058"/>
                  </a:cubicBezTo>
                  <a:cubicBezTo>
                    <a:pt x="169" y="1058"/>
                    <a:pt x="169" y="1058"/>
                    <a:pt x="169" y="1058"/>
                  </a:cubicBezTo>
                  <a:cubicBezTo>
                    <a:pt x="98" y="1003"/>
                    <a:pt x="39" y="931"/>
                    <a:pt x="0" y="8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" name="Group 5"/>
          <p:cNvGrpSpPr>
            <a:grpSpLocks/>
          </p:cNvGrpSpPr>
          <p:nvPr/>
        </p:nvGrpSpPr>
        <p:grpSpPr>
          <a:xfrm rot="11982446">
            <a:off x="5942592" y="913117"/>
            <a:ext cx="2785930" cy="2772000"/>
            <a:chOff x="3224851" y="1668832"/>
            <a:chExt cx="2788856" cy="2789238"/>
          </a:xfrm>
        </p:grpSpPr>
        <p:sp>
          <p:nvSpPr>
            <p:cNvPr id="5" name="Isosceles Triangle 4"/>
            <p:cNvSpPr/>
            <p:nvPr/>
          </p:nvSpPr>
          <p:spPr>
            <a:xfrm rot="13718501">
              <a:off x="3326367" y="4156530"/>
              <a:ext cx="87754" cy="290786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292"/>
            <p:cNvGrpSpPr>
              <a:grpSpLocks noChangeAspect="1"/>
            </p:cNvGrpSpPr>
            <p:nvPr/>
          </p:nvGrpSpPr>
          <p:grpSpPr bwMode="auto">
            <a:xfrm>
              <a:off x="3311781" y="1668832"/>
              <a:ext cx="2701926" cy="2789238"/>
              <a:chOff x="6253" y="-20"/>
              <a:chExt cx="1702" cy="1757"/>
            </a:xfrm>
          </p:grpSpPr>
          <p:sp>
            <p:nvSpPr>
              <p:cNvPr id="117" name="Freeform 294"/>
              <p:cNvSpPr>
                <a:spLocks/>
              </p:cNvSpPr>
              <p:nvPr/>
            </p:nvSpPr>
            <p:spPr bwMode="auto">
              <a:xfrm>
                <a:off x="6393" y="631"/>
                <a:ext cx="992" cy="928"/>
              </a:xfrm>
              <a:custGeom>
                <a:avLst/>
                <a:gdLst>
                  <a:gd name="T0" fmla="*/ 48 w 418"/>
                  <a:gd name="T1" fmla="*/ 391 h 391"/>
                  <a:gd name="T2" fmla="*/ 0 w 418"/>
                  <a:gd name="T3" fmla="*/ 335 h 391"/>
                  <a:gd name="T4" fmla="*/ 418 w 418"/>
                  <a:gd name="T5" fmla="*/ 0 h 391"/>
                  <a:gd name="T6" fmla="*/ 48 w 418"/>
                  <a:gd name="T7" fmla="*/ 391 h 3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8" h="391">
                    <a:moveTo>
                      <a:pt x="48" y="391"/>
                    </a:moveTo>
                    <a:cubicBezTo>
                      <a:pt x="23" y="377"/>
                      <a:pt x="11" y="356"/>
                      <a:pt x="0" y="335"/>
                    </a:cubicBezTo>
                    <a:cubicBezTo>
                      <a:pt x="418" y="0"/>
                      <a:pt x="418" y="0"/>
                      <a:pt x="418" y="0"/>
                    </a:cubicBezTo>
                    <a:lnTo>
                      <a:pt x="48" y="39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Freeform 295"/>
              <p:cNvSpPr>
                <a:spLocks/>
              </p:cNvSpPr>
              <p:nvPr/>
            </p:nvSpPr>
            <p:spPr bwMode="auto">
              <a:xfrm>
                <a:off x="6979" y="631"/>
                <a:ext cx="582" cy="776"/>
              </a:xfrm>
              <a:custGeom>
                <a:avLst/>
                <a:gdLst>
                  <a:gd name="T0" fmla="*/ 0 w 245"/>
                  <a:gd name="T1" fmla="*/ 175 h 327"/>
                  <a:gd name="T2" fmla="*/ 171 w 245"/>
                  <a:gd name="T3" fmla="*/ 0 h 327"/>
                  <a:gd name="T4" fmla="*/ 0 w 245"/>
                  <a:gd name="T5" fmla="*/ 175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5" h="327">
                    <a:moveTo>
                      <a:pt x="0" y="175"/>
                    </a:moveTo>
                    <a:cubicBezTo>
                      <a:pt x="95" y="327"/>
                      <a:pt x="245" y="215"/>
                      <a:pt x="171" y="0"/>
                    </a:cubicBezTo>
                    <a:lnTo>
                      <a:pt x="0" y="175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296"/>
              <p:cNvSpPr>
                <a:spLocks/>
              </p:cNvSpPr>
              <p:nvPr/>
            </p:nvSpPr>
            <p:spPr bwMode="auto">
              <a:xfrm>
                <a:off x="6548" y="329"/>
                <a:ext cx="837" cy="677"/>
              </a:xfrm>
              <a:custGeom>
                <a:avLst/>
                <a:gdLst>
                  <a:gd name="T0" fmla="*/ 162 w 353"/>
                  <a:gd name="T1" fmla="*/ 285 h 285"/>
                  <a:gd name="T2" fmla="*/ 353 w 353"/>
                  <a:gd name="T3" fmla="*/ 127 h 285"/>
                  <a:gd name="T4" fmla="*/ 162 w 353"/>
                  <a:gd name="T5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3" h="285">
                    <a:moveTo>
                      <a:pt x="162" y="285"/>
                    </a:moveTo>
                    <a:cubicBezTo>
                      <a:pt x="353" y="127"/>
                      <a:pt x="353" y="127"/>
                      <a:pt x="353" y="127"/>
                    </a:cubicBezTo>
                    <a:cubicBezTo>
                      <a:pt x="182" y="29"/>
                      <a:pt x="0" y="0"/>
                      <a:pt x="162" y="285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297"/>
              <p:cNvSpPr>
                <a:spLocks/>
              </p:cNvSpPr>
              <p:nvPr/>
            </p:nvSpPr>
            <p:spPr bwMode="auto">
              <a:xfrm>
                <a:off x="7167" y="-20"/>
                <a:ext cx="370" cy="651"/>
              </a:xfrm>
              <a:custGeom>
                <a:avLst/>
                <a:gdLst>
                  <a:gd name="T0" fmla="*/ 92 w 156"/>
                  <a:gd name="T1" fmla="*/ 274 h 274"/>
                  <a:gd name="T2" fmla="*/ 0 w 156"/>
                  <a:gd name="T3" fmla="*/ 229 h 274"/>
                  <a:gd name="T4" fmla="*/ 92 w 156"/>
                  <a:gd name="T5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6" h="274">
                    <a:moveTo>
                      <a:pt x="92" y="274"/>
                    </a:moveTo>
                    <a:cubicBezTo>
                      <a:pt x="156" y="0"/>
                      <a:pt x="71" y="104"/>
                      <a:pt x="0" y="229"/>
                    </a:cubicBezTo>
                    <a:cubicBezTo>
                      <a:pt x="27" y="241"/>
                      <a:pt x="55" y="254"/>
                      <a:pt x="92" y="274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Freeform 298"/>
              <p:cNvSpPr>
                <a:spLocks/>
              </p:cNvSpPr>
              <p:nvPr/>
            </p:nvSpPr>
            <p:spPr bwMode="auto">
              <a:xfrm>
                <a:off x="7385" y="628"/>
                <a:ext cx="570" cy="304"/>
              </a:xfrm>
              <a:custGeom>
                <a:avLst/>
                <a:gdLst>
                  <a:gd name="T0" fmla="*/ 0 w 240"/>
                  <a:gd name="T1" fmla="*/ 1 h 128"/>
                  <a:gd name="T2" fmla="*/ 19 w 240"/>
                  <a:gd name="T3" fmla="*/ 128 h 128"/>
                  <a:gd name="T4" fmla="*/ 0 w 240"/>
                  <a:gd name="T5" fmla="*/ 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0" h="128">
                    <a:moveTo>
                      <a:pt x="0" y="1"/>
                    </a:moveTo>
                    <a:cubicBezTo>
                      <a:pt x="240" y="0"/>
                      <a:pt x="239" y="86"/>
                      <a:pt x="19" y="128"/>
                    </a:cubicBezTo>
                    <a:cubicBezTo>
                      <a:pt x="21" y="86"/>
                      <a:pt x="13" y="43"/>
                      <a:pt x="0" y="1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299"/>
              <p:cNvSpPr>
                <a:spLocks/>
              </p:cNvSpPr>
              <p:nvPr/>
            </p:nvSpPr>
            <p:spPr bwMode="auto">
              <a:xfrm>
                <a:off x="6253" y="1426"/>
                <a:ext cx="264" cy="311"/>
              </a:xfrm>
              <a:custGeom>
                <a:avLst/>
                <a:gdLst>
                  <a:gd name="T0" fmla="*/ 111 w 111"/>
                  <a:gd name="T1" fmla="*/ 52 h 131"/>
                  <a:gd name="T2" fmla="*/ 59 w 111"/>
                  <a:gd name="T3" fmla="*/ 0 h 131"/>
                  <a:gd name="T4" fmla="*/ 111 w 111"/>
                  <a:gd name="T5" fmla="*/ 52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1" h="131">
                    <a:moveTo>
                      <a:pt x="111" y="52"/>
                    </a:moveTo>
                    <a:cubicBezTo>
                      <a:pt x="30" y="131"/>
                      <a:pt x="0" y="41"/>
                      <a:pt x="59" y="0"/>
                    </a:cubicBezTo>
                    <a:cubicBezTo>
                      <a:pt x="70" y="23"/>
                      <a:pt x="85" y="39"/>
                      <a:pt x="111" y="52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5" name="Group 153"/>
          <p:cNvGrpSpPr>
            <a:grpSpLocks/>
          </p:cNvGrpSpPr>
          <p:nvPr/>
        </p:nvGrpSpPr>
        <p:grpSpPr>
          <a:xfrm rot="8723554">
            <a:off x="7641767" y="2458551"/>
            <a:ext cx="2360117" cy="2340000"/>
            <a:chOff x="3305519" y="1668832"/>
            <a:chExt cx="2708188" cy="2789238"/>
          </a:xfrm>
        </p:grpSpPr>
        <p:sp>
          <p:nvSpPr>
            <p:cNvPr id="155" name="Isosceles Triangle 154"/>
            <p:cNvSpPr/>
            <p:nvPr/>
          </p:nvSpPr>
          <p:spPr>
            <a:xfrm rot="13396878">
              <a:off x="3305519" y="4214864"/>
              <a:ext cx="112190" cy="22168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292"/>
            <p:cNvGrpSpPr>
              <a:grpSpLocks noChangeAspect="1"/>
            </p:cNvGrpSpPr>
            <p:nvPr/>
          </p:nvGrpSpPr>
          <p:grpSpPr bwMode="auto">
            <a:xfrm>
              <a:off x="3311781" y="1668832"/>
              <a:ext cx="2701926" cy="2789238"/>
              <a:chOff x="6253" y="-20"/>
              <a:chExt cx="1702" cy="1757"/>
            </a:xfrm>
          </p:grpSpPr>
          <p:sp>
            <p:nvSpPr>
              <p:cNvPr id="166" name="Freeform 294"/>
              <p:cNvSpPr>
                <a:spLocks/>
              </p:cNvSpPr>
              <p:nvPr/>
            </p:nvSpPr>
            <p:spPr bwMode="auto">
              <a:xfrm>
                <a:off x="6393" y="631"/>
                <a:ext cx="992" cy="928"/>
              </a:xfrm>
              <a:custGeom>
                <a:avLst/>
                <a:gdLst>
                  <a:gd name="T0" fmla="*/ 48 w 418"/>
                  <a:gd name="T1" fmla="*/ 391 h 391"/>
                  <a:gd name="T2" fmla="*/ 0 w 418"/>
                  <a:gd name="T3" fmla="*/ 335 h 391"/>
                  <a:gd name="T4" fmla="*/ 418 w 418"/>
                  <a:gd name="T5" fmla="*/ 0 h 391"/>
                  <a:gd name="T6" fmla="*/ 48 w 418"/>
                  <a:gd name="T7" fmla="*/ 391 h 3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8" h="391">
                    <a:moveTo>
                      <a:pt x="48" y="391"/>
                    </a:moveTo>
                    <a:cubicBezTo>
                      <a:pt x="23" y="377"/>
                      <a:pt x="11" y="356"/>
                      <a:pt x="0" y="335"/>
                    </a:cubicBezTo>
                    <a:cubicBezTo>
                      <a:pt x="418" y="0"/>
                      <a:pt x="418" y="0"/>
                      <a:pt x="418" y="0"/>
                    </a:cubicBezTo>
                    <a:lnTo>
                      <a:pt x="48" y="39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Freeform 295"/>
              <p:cNvSpPr>
                <a:spLocks/>
              </p:cNvSpPr>
              <p:nvPr/>
            </p:nvSpPr>
            <p:spPr bwMode="auto">
              <a:xfrm>
                <a:off x="6979" y="631"/>
                <a:ext cx="582" cy="776"/>
              </a:xfrm>
              <a:custGeom>
                <a:avLst/>
                <a:gdLst>
                  <a:gd name="T0" fmla="*/ 0 w 245"/>
                  <a:gd name="T1" fmla="*/ 175 h 327"/>
                  <a:gd name="T2" fmla="*/ 171 w 245"/>
                  <a:gd name="T3" fmla="*/ 0 h 327"/>
                  <a:gd name="T4" fmla="*/ 0 w 245"/>
                  <a:gd name="T5" fmla="*/ 175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5" h="327">
                    <a:moveTo>
                      <a:pt x="0" y="175"/>
                    </a:moveTo>
                    <a:cubicBezTo>
                      <a:pt x="95" y="327"/>
                      <a:pt x="245" y="215"/>
                      <a:pt x="171" y="0"/>
                    </a:cubicBezTo>
                    <a:lnTo>
                      <a:pt x="0" y="175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Freeform 296"/>
              <p:cNvSpPr>
                <a:spLocks/>
              </p:cNvSpPr>
              <p:nvPr/>
            </p:nvSpPr>
            <p:spPr bwMode="auto">
              <a:xfrm>
                <a:off x="6548" y="329"/>
                <a:ext cx="837" cy="677"/>
              </a:xfrm>
              <a:custGeom>
                <a:avLst/>
                <a:gdLst>
                  <a:gd name="T0" fmla="*/ 162 w 353"/>
                  <a:gd name="T1" fmla="*/ 285 h 285"/>
                  <a:gd name="T2" fmla="*/ 353 w 353"/>
                  <a:gd name="T3" fmla="*/ 127 h 285"/>
                  <a:gd name="T4" fmla="*/ 162 w 353"/>
                  <a:gd name="T5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3" h="285">
                    <a:moveTo>
                      <a:pt x="162" y="285"/>
                    </a:moveTo>
                    <a:cubicBezTo>
                      <a:pt x="353" y="127"/>
                      <a:pt x="353" y="127"/>
                      <a:pt x="353" y="127"/>
                    </a:cubicBezTo>
                    <a:cubicBezTo>
                      <a:pt x="182" y="29"/>
                      <a:pt x="0" y="0"/>
                      <a:pt x="162" y="28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Freeform 297"/>
              <p:cNvSpPr>
                <a:spLocks/>
              </p:cNvSpPr>
              <p:nvPr/>
            </p:nvSpPr>
            <p:spPr bwMode="auto">
              <a:xfrm>
                <a:off x="7167" y="-20"/>
                <a:ext cx="370" cy="651"/>
              </a:xfrm>
              <a:custGeom>
                <a:avLst/>
                <a:gdLst>
                  <a:gd name="T0" fmla="*/ 92 w 156"/>
                  <a:gd name="T1" fmla="*/ 274 h 274"/>
                  <a:gd name="T2" fmla="*/ 0 w 156"/>
                  <a:gd name="T3" fmla="*/ 229 h 274"/>
                  <a:gd name="T4" fmla="*/ 92 w 156"/>
                  <a:gd name="T5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6" h="274">
                    <a:moveTo>
                      <a:pt x="92" y="274"/>
                    </a:moveTo>
                    <a:cubicBezTo>
                      <a:pt x="156" y="0"/>
                      <a:pt x="71" y="104"/>
                      <a:pt x="0" y="229"/>
                    </a:cubicBezTo>
                    <a:cubicBezTo>
                      <a:pt x="27" y="241"/>
                      <a:pt x="55" y="254"/>
                      <a:pt x="92" y="274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Freeform 298"/>
              <p:cNvSpPr>
                <a:spLocks/>
              </p:cNvSpPr>
              <p:nvPr/>
            </p:nvSpPr>
            <p:spPr bwMode="auto">
              <a:xfrm>
                <a:off x="7385" y="628"/>
                <a:ext cx="570" cy="304"/>
              </a:xfrm>
              <a:custGeom>
                <a:avLst/>
                <a:gdLst>
                  <a:gd name="T0" fmla="*/ 0 w 240"/>
                  <a:gd name="T1" fmla="*/ 1 h 128"/>
                  <a:gd name="T2" fmla="*/ 19 w 240"/>
                  <a:gd name="T3" fmla="*/ 128 h 128"/>
                  <a:gd name="T4" fmla="*/ 0 w 240"/>
                  <a:gd name="T5" fmla="*/ 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0" h="128">
                    <a:moveTo>
                      <a:pt x="0" y="1"/>
                    </a:moveTo>
                    <a:cubicBezTo>
                      <a:pt x="240" y="0"/>
                      <a:pt x="239" y="86"/>
                      <a:pt x="19" y="128"/>
                    </a:cubicBezTo>
                    <a:cubicBezTo>
                      <a:pt x="21" y="86"/>
                      <a:pt x="13" y="43"/>
                      <a:pt x="0" y="1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Freeform 299"/>
              <p:cNvSpPr>
                <a:spLocks/>
              </p:cNvSpPr>
              <p:nvPr/>
            </p:nvSpPr>
            <p:spPr bwMode="auto">
              <a:xfrm>
                <a:off x="6253" y="1426"/>
                <a:ext cx="264" cy="311"/>
              </a:xfrm>
              <a:custGeom>
                <a:avLst/>
                <a:gdLst>
                  <a:gd name="T0" fmla="*/ 111 w 111"/>
                  <a:gd name="T1" fmla="*/ 52 h 131"/>
                  <a:gd name="T2" fmla="*/ 59 w 111"/>
                  <a:gd name="T3" fmla="*/ 0 h 131"/>
                  <a:gd name="T4" fmla="*/ 111 w 111"/>
                  <a:gd name="T5" fmla="*/ 52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1" h="131">
                    <a:moveTo>
                      <a:pt x="111" y="52"/>
                    </a:moveTo>
                    <a:cubicBezTo>
                      <a:pt x="30" y="131"/>
                      <a:pt x="0" y="41"/>
                      <a:pt x="59" y="0"/>
                    </a:cubicBezTo>
                    <a:cubicBezTo>
                      <a:pt x="70" y="23"/>
                      <a:pt x="85" y="39"/>
                      <a:pt x="111" y="5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7" name="Group 171"/>
          <p:cNvGrpSpPr>
            <a:grpSpLocks/>
          </p:cNvGrpSpPr>
          <p:nvPr/>
        </p:nvGrpSpPr>
        <p:grpSpPr>
          <a:xfrm rot="5945777">
            <a:off x="9021727" y="1572563"/>
            <a:ext cx="2160000" cy="2160000"/>
            <a:chOff x="3184134" y="1668832"/>
            <a:chExt cx="2829573" cy="2789238"/>
          </a:xfrm>
        </p:grpSpPr>
        <p:sp>
          <p:nvSpPr>
            <p:cNvPr id="173" name="Isosceles Triangle 172"/>
            <p:cNvSpPr/>
            <p:nvPr/>
          </p:nvSpPr>
          <p:spPr>
            <a:xfrm rot="13749213">
              <a:off x="3305765" y="4185851"/>
              <a:ext cx="77529" cy="320791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292"/>
            <p:cNvGrpSpPr>
              <a:grpSpLocks noChangeAspect="1"/>
            </p:cNvGrpSpPr>
            <p:nvPr/>
          </p:nvGrpSpPr>
          <p:grpSpPr bwMode="auto">
            <a:xfrm>
              <a:off x="3311781" y="1668832"/>
              <a:ext cx="2701926" cy="2789238"/>
              <a:chOff x="6253" y="-20"/>
              <a:chExt cx="1702" cy="1757"/>
            </a:xfrm>
          </p:grpSpPr>
          <p:sp>
            <p:nvSpPr>
              <p:cNvPr id="175" name="Freeform 294"/>
              <p:cNvSpPr>
                <a:spLocks/>
              </p:cNvSpPr>
              <p:nvPr/>
            </p:nvSpPr>
            <p:spPr bwMode="auto">
              <a:xfrm>
                <a:off x="6393" y="631"/>
                <a:ext cx="992" cy="928"/>
              </a:xfrm>
              <a:custGeom>
                <a:avLst/>
                <a:gdLst>
                  <a:gd name="T0" fmla="*/ 48 w 418"/>
                  <a:gd name="T1" fmla="*/ 391 h 391"/>
                  <a:gd name="T2" fmla="*/ 0 w 418"/>
                  <a:gd name="T3" fmla="*/ 335 h 391"/>
                  <a:gd name="T4" fmla="*/ 418 w 418"/>
                  <a:gd name="T5" fmla="*/ 0 h 391"/>
                  <a:gd name="T6" fmla="*/ 48 w 418"/>
                  <a:gd name="T7" fmla="*/ 391 h 3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8" h="391">
                    <a:moveTo>
                      <a:pt x="48" y="391"/>
                    </a:moveTo>
                    <a:cubicBezTo>
                      <a:pt x="23" y="377"/>
                      <a:pt x="11" y="356"/>
                      <a:pt x="0" y="335"/>
                    </a:cubicBezTo>
                    <a:cubicBezTo>
                      <a:pt x="418" y="0"/>
                      <a:pt x="418" y="0"/>
                      <a:pt x="418" y="0"/>
                    </a:cubicBezTo>
                    <a:lnTo>
                      <a:pt x="48" y="39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Freeform 295"/>
              <p:cNvSpPr>
                <a:spLocks/>
              </p:cNvSpPr>
              <p:nvPr/>
            </p:nvSpPr>
            <p:spPr bwMode="auto">
              <a:xfrm>
                <a:off x="6979" y="631"/>
                <a:ext cx="582" cy="776"/>
              </a:xfrm>
              <a:custGeom>
                <a:avLst/>
                <a:gdLst>
                  <a:gd name="T0" fmla="*/ 0 w 245"/>
                  <a:gd name="T1" fmla="*/ 175 h 327"/>
                  <a:gd name="T2" fmla="*/ 171 w 245"/>
                  <a:gd name="T3" fmla="*/ 0 h 327"/>
                  <a:gd name="T4" fmla="*/ 0 w 245"/>
                  <a:gd name="T5" fmla="*/ 175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5" h="327">
                    <a:moveTo>
                      <a:pt x="0" y="175"/>
                    </a:moveTo>
                    <a:cubicBezTo>
                      <a:pt x="95" y="327"/>
                      <a:pt x="245" y="215"/>
                      <a:pt x="171" y="0"/>
                    </a:cubicBezTo>
                    <a:lnTo>
                      <a:pt x="0" y="175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Freeform 296"/>
              <p:cNvSpPr>
                <a:spLocks/>
              </p:cNvSpPr>
              <p:nvPr/>
            </p:nvSpPr>
            <p:spPr bwMode="auto">
              <a:xfrm>
                <a:off x="6548" y="329"/>
                <a:ext cx="837" cy="677"/>
              </a:xfrm>
              <a:custGeom>
                <a:avLst/>
                <a:gdLst>
                  <a:gd name="T0" fmla="*/ 162 w 353"/>
                  <a:gd name="T1" fmla="*/ 285 h 285"/>
                  <a:gd name="T2" fmla="*/ 353 w 353"/>
                  <a:gd name="T3" fmla="*/ 127 h 285"/>
                  <a:gd name="T4" fmla="*/ 162 w 353"/>
                  <a:gd name="T5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3" h="285">
                    <a:moveTo>
                      <a:pt x="162" y="285"/>
                    </a:moveTo>
                    <a:cubicBezTo>
                      <a:pt x="353" y="127"/>
                      <a:pt x="353" y="127"/>
                      <a:pt x="353" y="127"/>
                    </a:cubicBezTo>
                    <a:cubicBezTo>
                      <a:pt x="182" y="29"/>
                      <a:pt x="0" y="0"/>
                      <a:pt x="162" y="285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Freeform 297"/>
              <p:cNvSpPr>
                <a:spLocks/>
              </p:cNvSpPr>
              <p:nvPr/>
            </p:nvSpPr>
            <p:spPr bwMode="auto">
              <a:xfrm>
                <a:off x="7167" y="-20"/>
                <a:ext cx="370" cy="651"/>
              </a:xfrm>
              <a:custGeom>
                <a:avLst/>
                <a:gdLst>
                  <a:gd name="T0" fmla="*/ 92 w 156"/>
                  <a:gd name="T1" fmla="*/ 274 h 274"/>
                  <a:gd name="T2" fmla="*/ 0 w 156"/>
                  <a:gd name="T3" fmla="*/ 229 h 274"/>
                  <a:gd name="T4" fmla="*/ 92 w 156"/>
                  <a:gd name="T5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6" h="274">
                    <a:moveTo>
                      <a:pt x="92" y="274"/>
                    </a:moveTo>
                    <a:cubicBezTo>
                      <a:pt x="156" y="0"/>
                      <a:pt x="71" y="104"/>
                      <a:pt x="0" y="229"/>
                    </a:cubicBezTo>
                    <a:cubicBezTo>
                      <a:pt x="27" y="241"/>
                      <a:pt x="55" y="254"/>
                      <a:pt x="92" y="274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Freeform 298"/>
              <p:cNvSpPr>
                <a:spLocks/>
              </p:cNvSpPr>
              <p:nvPr/>
            </p:nvSpPr>
            <p:spPr bwMode="auto">
              <a:xfrm>
                <a:off x="7385" y="628"/>
                <a:ext cx="570" cy="304"/>
              </a:xfrm>
              <a:custGeom>
                <a:avLst/>
                <a:gdLst>
                  <a:gd name="T0" fmla="*/ 0 w 240"/>
                  <a:gd name="T1" fmla="*/ 1 h 128"/>
                  <a:gd name="T2" fmla="*/ 19 w 240"/>
                  <a:gd name="T3" fmla="*/ 128 h 128"/>
                  <a:gd name="T4" fmla="*/ 0 w 240"/>
                  <a:gd name="T5" fmla="*/ 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0" h="128">
                    <a:moveTo>
                      <a:pt x="0" y="1"/>
                    </a:moveTo>
                    <a:cubicBezTo>
                      <a:pt x="240" y="0"/>
                      <a:pt x="239" y="86"/>
                      <a:pt x="19" y="128"/>
                    </a:cubicBezTo>
                    <a:cubicBezTo>
                      <a:pt x="21" y="86"/>
                      <a:pt x="13" y="43"/>
                      <a:pt x="0" y="1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Freeform 299"/>
              <p:cNvSpPr>
                <a:spLocks/>
              </p:cNvSpPr>
              <p:nvPr/>
            </p:nvSpPr>
            <p:spPr bwMode="auto">
              <a:xfrm>
                <a:off x="6253" y="1426"/>
                <a:ext cx="264" cy="311"/>
              </a:xfrm>
              <a:custGeom>
                <a:avLst/>
                <a:gdLst>
                  <a:gd name="T0" fmla="*/ 111 w 111"/>
                  <a:gd name="T1" fmla="*/ 52 h 131"/>
                  <a:gd name="T2" fmla="*/ 59 w 111"/>
                  <a:gd name="T3" fmla="*/ 0 h 131"/>
                  <a:gd name="T4" fmla="*/ 111 w 111"/>
                  <a:gd name="T5" fmla="*/ 52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1" h="131">
                    <a:moveTo>
                      <a:pt x="111" y="52"/>
                    </a:moveTo>
                    <a:cubicBezTo>
                      <a:pt x="30" y="131"/>
                      <a:pt x="0" y="41"/>
                      <a:pt x="59" y="0"/>
                    </a:cubicBezTo>
                    <a:cubicBezTo>
                      <a:pt x="70" y="23"/>
                      <a:pt x="85" y="39"/>
                      <a:pt x="111" y="52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82" name="TextBox 181"/>
          <p:cNvSpPr txBox="1"/>
          <p:nvPr/>
        </p:nvSpPr>
        <p:spPr>
          <a:xfrm>
            <a:off x="1679531" y="1655744"/>
            <a:ext cx="446874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anose="020B0503000000020004" pitchFamily="34" charset="0"/>
                <a:cs typeface="Russia" panose="020B0503000000020004" pitchFamily="34" charset="0"/>
              </a:rPr>
              <a:t>Создана кластерная система реализации программ научно-методического, медико-биологического и медицинского обеспечения подготовки спортивного резерва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Russia" panose="020B0503000000020004" pitchFamily="34" charset="0"/>
              <a:cs typeface="Russia" panose="020B0503000000020004" pitchFamily="34" charset="0"/>
            </a:endParaRPr>
          </a:p>
        </p:txBody>
      </p:sp>
      <p:sp>
        <p:nvSpPr>
          <p:cNvPr id="83" name="Title 1"/>
          <p:cNvSpPr txBox="1">
            <a:spLocks/>
          </p:cNvSpPr>
          <p:nvPr/>
        </p:nvSpPr>
        <p:spPr>
          <a:xfrm>
            <a:off x="804998" y="580182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ru-RU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Федеральная экспериментальная площадка</a:t>
            </a:r>
            <a:endParaRPr 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Russia" pitchFamily="34" charset="0"/>
              <a:ea typeface="+mj-ea"/>
              <a:cs typeface="Russia" pitchFamily="34" charset="0"/>
            </a:endParaRPr>
          </a:p>
        </p:txBody>
      </p:sp>
      <p:pic>
        <p:nvPicPr>
          <p:cNvPr id="86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  <p:cxnSp>
        <p:nvCxnSpPr>
          <p:cNvPr id="91" name="Прямая соединительная линия 90"/>
          <p:cNvCxnSpPr/>
          <p:nvPr/>
        </p:nvCxnSpPr>
        <p:spPr>
          <a:xfrm>
            <a:off x="792451" y="1097263"/>
            <a:ext cx="817251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79"/>
          <p:cNvGrpSpPr/>
          <p:nvPr/>
        </p:nvGrpSpPr>
        <p:grpSpPr>
          <a:xfrm>
            <a:off x="765688" y="4614427"/>
            <a:ext cx="756000" cy="756000"/>
            <a:chOff x="2740258" y="2700313"/>
            <a:chExt cx="586746" cy="586746"/>
          </a:xfrm>
          <a:solidFill>
            <a:schemeClr val="accent5"/>
          </a:solidFill>
        </p:grpSpPr>
        <p:sp>
          <p:nvSpPr>
            <p:cNvPr id="93" name="Oval 80"/>
            <p:cNvSpPr/>
            <p:nvPr/>
          </p:nvSpPr>
          <p:spPr>
            <a:xfrm>
              <a:off x="2740258" y="2700313"/>
              <a:ext cx="586746" cy="58674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 351"/>
            <p:cNvSpPr>
              <a:spLocks noEditPoints="1"/>
            </p:cNvSpPr>
            <p:nvPr/>
          </p:nvSpPr>
          <p:spPr bwMode="auto">
            <a:xfrm>
              <a:off x="2847135" y="2810617"/>
              <a:ext cx="371232" cy="371233"/>
            </a:xfrm>
            <a:custGeom>
              <a:avLst/>
              <a:gdLst/>
              <a:ahLst/>
              <a:cxnLst>
                <a:cxn ang="0">
                  <a:pos x="41" y="19"/>
                </a:cxn>
                <a:cxn ang="0">
                  <a:pos x="46" y="18"/>
                </a:cxn>
                <a:cxn ang="0">
                  <a:pos x="42" y="7"/>
                </a:cxn>
                <a:cxn ang="0">
                  <a:pos x="37" y="7"/>
                </a:cxn>
                <a:cxn ang="0">
                  <a:pos x="55" y="3"/>
                </a:cxn>
                <a:cxn ang="0">
                  <a:pos x="58" y="15"/>
                </a:cxn>
                <a:cxn ang="0">
                  <a:pos x="63" y="12"/>
                </a:cxn>
                <a:cxn ang="0">
                  <a:pos x="60" y="0"/>
                </a:cxn>
                <a:cxn ang="0">
                  <a:pos x="55" y="3"/>
                </a:cxn>
                <a:cxn ang="0">
                  <a:pos x="73" y="13"/>
                </a:cxn>
                <a:cxn ang="0">
                  <a:pos x="77" y="17"/>
                </a:cxn>
                <a:cxn ang="0">
                  <a:pos x="82" y="5"/>
                </a:cxn>
                <a:cxn ang="0">
                  <a:pos x="78" y="2"/>
                </a:cxn>
                <a:cxn ang="0">
                  <a:pos x="94" y="12"/>
                </a:cxn>
                <a:cxn ang="0">
                  <a:pos x="88" y="22"/>
                </a:cxn>
                <a:cxn ang="0">
                  <a:pos x="94" y="24"/>
                </a:cxn>
                <a:cxn ang="0">
                  <a:pos x="100" y="13"/>
                </a:cxn>
                <a:cxn ang="0">
                  <a:pos x="94" y="12"/>
                </a:cxn>
                <a:cxn ang="0">
                  <a:pos x="100" y="31"/>
                </a:cxn>
                <a:cxn ang="0">
                  <a:pos x="101" y="37"/>
                </a:cxn>
                <a:cxn ang="0">
                  <a:pos x="112" y="33"/>
                </a:cxn>
                <a:cxn ang="0">
                  <a:pos x="112" y="27"/>
                </a:cxn>
                <a:cxn ang="0">
                  <a:pos x="117" y="46"/>
                </a:cxn>
                <a:cxn ang="0">
                  <a:pos x="105" y="49"/>
                </a:cxn>
                <a:cxn ang="0">
                  <a:pos x="107" y="54"/>
                </a:cxn>
                <a:cxn ang="0">
                  <a:pos x="119" y="50"/>
                </a:cxn>
                <a:cxn ang="0">
                  <a:pos x="117" y="46"/>
                </a:cxn>
                <a:cxn ang="0">
                  <a:pos x="104" y="66"/>
                </a:cxn>
                <a:cxn ang="0">
                  <a:pos x="23" y="50"/>
                </a:cxn>
                <a:cxn ang="0">
                  <a:pos x="31" y="49"/>
                </a:cxn>
                <a:cxn ang="0">
                  <a:pos x="21" y="21"/>
                </a:cxn>
                <a:cxn ang="0">
                  <a:pos x="2" y="44"/>
                </a:cxn>
                <a:cxn ang="0">
                  <a:pos x="50" y="110"/>
                </a:cxn>
                <a:cxn ang="0">
                  <a:pos x="119" y="66"/>
                </a:cxn>
                <a:cxn ang="0">
                  <a:pos x="108" y="61"/>
                </a:cxn>
                <a:cxn ang="0">
                  <a:pos x="78" y="64"/>
                </a:cxn>
                <a:cxn ang="0">
                  <a:pos x="78" y="51"/>
                </a:cxn>
                <a:cxn ang="0">
                  <a:pos x="77" y="54"/>
                </a:cxn>
                <a:cxn ang="0">
                  <a:pos x="69" y="64"/>
                </a:cxn>
                <a:cxn ang="0">
                  <a:pos x="64" y="65"/>
                </a:cxn>
                <a:cxn ang="0">
                  <a:pos x="83" y="46"/>
                </a:cxn>
                <a:cxn ang="0">
                  <a:pos x="88" y="64"/>
                </a:cxn>
                <a:cxn ang="0">
                  <a:pos x="83" y="69"/>
                </a:cxn>
                <a:cxn ang="0">
                  <a:pos x="78" y="77"/>
                </a:cxn>
                <a:cxn ang="0">
                  <a:pos x="64" y="69"/>
                </a:cxn>
                <a:cxn ang="0">
                  <a:pos x="40" y="74"/>
                </a:cxn>
                <a:cxn ang="0">
                  <a:pos x="49" y="50"/>
                </a:cxn>
                <a:cxn ang="0">
                  <a:pos x="40" y="51"/>
                </a:cxn>
                <a:cxn ang="0">
                  <a:pos x="60" y="54"/>
                </a:cxn>
                <a:cxn ang="0">
                  <a:pos x="60" y="72"/>
                </a:cxn>
                <a:cxn ang="0">
                  <a:pos x="40" y="77"/>
                </a:cxn>
              </a:cxnLst>
              <a:rect l="0" t="0" r="r" b="b"/>
              <a:pathLst>
                <a:path w="119" h="118">
                  <a:moveTo>
                    <a:pt x="36" y="10"/>
                  </a:moveTo>
                  <a:cubicBezTo>
                    <a:pt x="41" y="19"/>
                    <a:pt x="41" y="19"/>
                    <a:pt x="41" y="19"/>
                  </a:cubicBezTo>
                  <a:cubicBezTo>
                    <a:pt x="41" y="20"/>
                    <a:pt x="42" y="20"/>
                    <a:pt x="43" y="20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7" y="18"/>
                    <a:pt x="47" y="17"/>
                    <a:pt x="47" y="16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6"/>
                    <a:pt x="40" y="5"/>
                    <a:pt x="39" y="6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6" y="8"/>
                    <a:pt x="35" y="9"/>
                    <a:pt x="36" y="10"/>
                  </a:cubicBezTo>
                  <a:moveTo>
                    <a:pt x="55" y="3"/>
                  </a:moveTo>
                  <a:cubicBezTo>
                    <a:pt x="56" y="13"/>
                    <a:pt x="56" y="13"/>
                    <a:pt x="56" y="13"/>
                  </a:cubicBezTo>
                  <a:cubicBezTo>
                    <a:pt x="56" y="14"/>
                    <a:pt x="57" y="15"/>
                    <a:pt x="58" y="15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2" y="14"/>
                    <a:pt x="63" y="13"/>
                    <a:pt x="63" y="1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1"/>
                    <a:pt x="61" y="0"/>
                    <a:pt x="60" y="0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6" y="1"/>
                    <a:pt x="55" y="2"/>
                    <a:pt x="55" y="3"/>
                  </a:cubicBezTo>
                  <a:moveTo>
                    <a:pt x="76" y="3"/>
                  </a:moveTo>
                  <a:cubicBezTo>
                    <a:pt x="73" y="13"/>
                    <a:pt x="73" y="13"/>
                    <a:pt x="73" y="13"/>
                  </a:cubicBezTo>
                  <a:cubicBezTo>
                    <a:pt x="72" y="14"/>
                    <a:pt x="73" y="15"/>
                    <a:pt x="74" y="16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8" y="17"/>
                    <a:pt x="79" y="16"/>
                    <a:pt x="80" y="1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2" y="3"/>
                    <a:pt x="81" y="3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7" y="2"/>
                    <a:pt x="76" y="2"/>
                    <a:pt x="76" y="3"/>
                  </a:cubicBezTo>
                  <a:moveTo>
                    <a:pt x="94" y="12"/>
                  </a:moveTo>
                  <a:cubicBezTo>
                    <a:pt x="88" y="20"/>
                    <a:pt x="88" y="20"/>
                    <a:pt x="88" y="20"/>
                  </a:cubicBezTo>
                  <a:cubicBezTo>
                    <a:pt x="87" y="21"/>
                    <a:pt x="88" y="22"/>
                    <a:pt x="88" y="22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2" y="25"/>
                    <a:pt x="93" y="25"/>
                    <a:pt x="94" y="24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101" y="15"/>
                    <a:pt x="101" y="14"/>
                    <a:pt x="100" y="13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96" y="11"/>
                    <a:pt x="95" y="11"/>
                    <a:pt x="94" y="12"/>
                  </a:cubicBezTo>
                  <a:moveTo>
                    <a:pt x="109" y="26"/>
                  </a:moveTo>
                  <a:cubicBezTo>
                    <a:pt x="100" y="31"/>
                    <a:pt x="100" y="31"/>
                    <a:pt x="100" y="31"/>
                  </a:cubicBezTo>
                  <a:cubicBezTo>
                    <a:pt x="99" y="32"/>
                    <a:pt x="99" y="33"/>
                    <a:pt x="99" y="34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8"/>
                    <a:pt x="102" y="38"/>
                    <a:pt x="103" y="38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3" y="32"/>
                    <a:pt x="114" y="31"/>
                    <a:pt x="113" y="30"/>
                  </a:cubicBezTo>
                  <a:cubicBezTo>
                    <a:pt x="112" y="27"/>
                    <a:pt x="112" y="27"/>
                    <a:pt x="112" y="27"/>
                  </a:cubicBezTo>
                  <a:cubicBezTo>
                    <a:pt x="111" y="26"/>
                    <a:pt x="110" y="26"/>
                    <a:pt x="109" y="26"/>
                  </a:cubicBezTo>
                  <a:moveTo>
                    <a:pt x="117" y="46"/>
                  </a:moveTo>
                  <a:cubicBezTo>
                    <a:pt x="106" y="47"/>
                    <a:pt x="106" y="47"/>
                    <a:pt x="106" y="47"/>
                  </a:cubicBezTo>
                  <a:cubicBezTo>
                    <a:pt x="105" y="47"/>
                    <a:pt x="105" y="48"/>
                    <a:pt x="105" y="49"/>
                  </a:cubicBezTo>
                  <a:cubicBezTo>
                    <a:pt x="105" y="52"/>
                    <a:pt x="105" y="52"/>
                    <a:pt x="105" y="52"/>
                  </a:cubicBezTo>
                  <a:cubicBezTo>
                    <a:pt x="105" y="53"/>
                    <a:pt x="106" y="54"/>
                    <a:pt x="107" y="54"/>
                  </a:cubicBezTo>
                  <a:cubicBezTo>
                    <a:pt x="117" y="53"/>
                    <a:pt x="117" y="53"/>
                    <a:pt x="117" y="53"/>
                  </a:cubicBezTo>
                  <a:cubicBezTo>
                    <a:pt x="119" y="52"/>
                    <a:pt x="119" y="51"/>
                    <a:pt x="119" y="50"/>
                  </a:cubicBezTo>
                  <a:cubicBezTo>
                    <a:pt x="119" y="47"/>
                    <a:pt x="119" y="47"/>
                    <a:pt x="119" y="47"/>
                  </a:cubicBezTo>
                  <a:cubicBezTo>
                    <a:pt x="119" y="46"/>
                    <a:pt x="118" y="45"/>
                    <a:pt x="117" y="46"/>
                  </a:cubicBezTo>
                  <a:moveTo>
                    <a:pt x="105" y="62"/>
                  </a:moveTo>
                  <a:cubicBezTo>
                    <a:pt x="104" y="66"/>
                    <a:pt x="104" y="66"/>
                    <a:pt x="104" y="66"/>
                  </a:cubicBezTo>
                  <a:cubicBezTo>
                    <a:pt x="98" y="88"/>
                    <a:pt x="76" y="102"/>
                    <a:pt x="54" y="96"/>
                  </a:cubicBezTo>
                  <a:cubicBezTo>
                    <a:pt x="33" y="91"/>
                    <a:pt x="19" y="71"/>
                    <a:pt x="23" y="50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0" y="52"/>
                    <a:pt x="32" y="51"/>
                    <a:pt x="31" y="49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1"/>
                    <a:pt x="22" y="20"/>
                    <a:pt x="21" y="2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2"/>
                    <a:pt x="1" y="44"/>
                    <a:pt x="2" y="44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4" y="74"/>
                    <a:pt x="21" y="102"/>
                    <a:pt x="50" y="110"/>
                  </a:cubicBezTo>
                  <a:cubicBezTo>
                    <a:pt x="79" y="118"/>
                    <a:pt x="109" y="99"/>
                    <a:pt x="118" y="70"/>
                  </a:cubicBezTo>
                  <a:cubicBezTo>
                    <a:pt x="119" y="66"/>
                    <a:pt x="119" y="66"/>
                    <a:pt x="119" y="66"/>
                  </a:cubicBezTo>
                  <a:cubicBezTo>
                    <a:pt x="119" y="65"/>
                    <a:pt x="118" y="64"/>
                    <a:pt x="117" y="64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7" y="61"/>
                    <a:pt x="106" y="61"/>
                    <a:pt x="105" y="62"/>
                  </a:cubicBezTo>
                  <a:moveTo>
                    <a:pt x="78" y="64"/>
                  </a:moveTo>
                  <a:cubicBezTo>
                    <a:pt x="78" y="54"/>
                    <a:pt x="78" y="54"/>
                    <a:pt x="78" y="54"/>
                  </a:cubicBezTo>
                  <a:cubicBezTo>
                    <a:pt x="78" y="53"/>
                    <a:pt x="78" y="51"/>
                    <a:pt x="78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8" y="51"/>
                    <a:pt x="77" y="53"/>
                    <a:pt x="77" y="5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lnTo>
                    <a:pt x="78" y="64"/>
                  </a:lnTo>
                  <a:close/>
                  <a:moveTo>
                    <a:pt x="64" y="65"/>
                  </a:moveTo>
                  <a:cubicBezTo>
                    <a:pt x="77" y="46"/>
                    <a:pt x="77" y="46"/>
                    <a:pt x="77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3" y="64"/>
                    <a:pt x="83" y="64"/>
                    <a:pt x="83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9"/>
                    <a:pt x="88" y="69"/>
                    <a:pt x="88" y="69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83" y="77"/>
                    <a:pt x="83" y="77"/>
                    <a:pt x="83" y="77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64" y="69"/>
                    <a:pt x="64" y="69"/>
                    <a:pt x="64" y="69"/>
                  </a:cubicBezTo>
                  <a:lnTo>
                    <a:pt x="64" y="65"/>
                  </a:lnTo>
                  <a:close/>
                  <a:moveTo>
                    <a:pt x="40" y="74"/>
                  </a:moveTo>
                  <a:cubicBezTo>
                    <a:pt x="40" y="63"/>
                    <a:pt x="54" y="61"/>
                    <a:pt x="54" y="55"/>
                  </a:cubicBezTo>
                  <a:cubicBezTo>
                    <a:pt x="54" y="52"/>
                    <a:pt x="52" y="50"/>
                    <a:pt x="49" y="50"/>
                  </a:cubicBezTo>
                  <a:cubicBezTo>
                    <a:pt x="46" y="50"/>
                    <a:pt x="44" y="54"/>
                    <a:pt x="44" y="54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0" y="51"/>
                    <a:pt x="42" y="45"/>
                    <a:pt x="50" y="45"/>
                  </a:cubicBezTo>
                  <a:cubicBezTo>
                    <a:pt x="55" y="45"/>
                    <a:pt x="60" y="48"/>
                    <a:pt x="60" y="54"/>
                  </a:cubicBezTo>
                  <a:cubicBezTo>
                    <a:pt x="60" y="64"/>
                    <a:pt x="46" y="66"/>
                    <a:pt x="46" y="72"/>
                  </a:cubicBezTo>
                  <a:cubicBezTo>
                    <a:pt x="60" y="72"/>
                    <a:pt x="60" y="72"/>
                    <a:pt x="60" y="72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0" y="76"/>
                    <a:pt x="40" y="75"/>
                    <a:pt x="40" y="7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5" name="Group 79"/>
          <p:cNvGrpSpPr/>
          <p:nvPr/>
        </p:nvGrpSpPr>
        <p:grpSpPr>
          <a:xfrm>
            <a:off x="765688" y="5581799"/>
            <a:ext cx="756000" cy="756000"/>
            <a:chOff x="2740258" y="2700313"/>
            <a:chExt cx="586746" cy="586746"/>
          </a:xfrm>
          <a:solidFill>
            <a:schemeClr val="accent6"/>
          </a:solidFill>
        </p:grpSpPr>
        <p:sp>
          <p:nvSpPr>
            <p:cNvPr id="96" name="Oval 80"/>
            <p:cNvSpPr/>
            <p:nvPr/>
          </p:nvSpPr>
          <p:spPr>
            <a:xfrm>
              <a:off x="2740258" y="2700313"/>
              <a:ext cx="586746" cy="58674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reeform 351"/>
            <p:cNvSpPr>
              <a:spLocks noEditPoints="1"/>
            </p:cNvSpPr>
            <p:nvPr/>
          </p:nvSpPr>
          <p:spPr bwMode="auto">
            <a:xfrm>
              <a:off x="2847135" y="2810617"/>
              <a:ext cx="371232" cy="371233"/>
            </a:xfrm>
            <a:custGeom>
              <a:avLst/>
              <a:gdLst/>
              <a:ahLst/>
              <a:cxnLst>
                <a:cxn ang="0">
                  <a:pos x="41" y="19"/>
                </a:cxn>
                <a:cxn ang="0">
                  <a:pos x="46" y="18"/>
                </a:cxn>
                <a:cxn ang="0">
                  <a:pos x="42" y="7"/>
                </a:cxn>
                <a:cxn ang="0">
                  <a:pos x="37" y="7"/>
                </a:cxn>
                <a:cxn ang="0">
                  <a:pos x="55" y="3"/>
                </a:cxn>
                <a:cxn ang="0">
                  <a:pos x="58" y="15"/>
                </a:cxn>
                <a:cxn ang="0">
                  <a:pos x="63" y="12"/>
                </a:cxn>
                <a:cxn ang="0">
                  <a:pos x="60" y="0"/>
                </a:cxn>
                <a:cxn ang="0">
                  <a:pos x="55" y="3"/>
                </a:cxn>
                <a:cxn ang="0">
                  <a:pos x="73" y="13"/>
                </a:cxn>
                <a:cxn ang="0">
                  <a:pos x="77" y="17"/>
                </a:cxn>
                <a:cxn ang="0">
                  <a:pos x="82" y="5"/>
                </a:cxn>
                <a:cxn ang="0">
                  <a:pos x="78" y="2"/>
                </a:cxn>
                <a:cxn ang="0">
                  <a:pos x="94" y="12"/>
                </a:cxn>
                <a:cxn ang="0">
                  <a:pos x="88" y="22"/>
                </a:cxn>
                <a:cxn ang="0">
                  <a:pos x="94" y="24"/>
                </a:cxn>
                <a:cxn ang="0">
                  <a:pos x="100" y="13"/>
                </a:cxn>
                <a:cxn ang="0">
                  <a:pos x="94" y="12"/>
                </a:cxn>
                <a:cxn ang="0">
                  <a:pos x="100" y="31"/>
                </a:cxn>
                <a:cxn ang="0">
                  <a:pos x="101" y="37"/>
                </a:cxn>
                <a:cxn ang="0">
                  <a:pos x="112" y="33"/>
                </a:cxn>
                <a:cxn ang="0">
                  <a:pos x="112" y="27"/>
                </a:cxn>
                <a:cxn ang="0">
                  <a:pos x="117" y="46"/>
                </a:cxn>
                <a:cxn ang="0">
                  <a:pos x="105" y="49"/>
                </a:cxn>
                <a:cxn ang="0">
                  <a:pos x="107" y="54"/>
                </a:cxn>
                <a:cxn ang="0">
                  <a:pos x="119" y="50"/>
                </a:cxn>
                <a:cxn ang="0">
                  <a:pos x="117" y="46"/>
                </a:cxn>
                <a:cxn ang="0">
                  <a:pos x="104" y="66"/>
                </a:cxn>
                <a:cxn ang="0">
                  <a:pos x="23" y="50"/>
                </a:cxn>
                <a:cxn ang="0">
                  <a:pos x="31" y="49"/>
                </a:cxn>
                <a:cxn ang="0">
                  <a:pos x="21" y="21"/>
                </a:cxn>
                <a:cxn ang="0">
                  <a:pos x="2" y="44"/>
                </a:cxn>
                <a:cxn ang="0">
                  <a:pos x="50" y="110"/>
                </a:cxn>
                <a:cxn ang="0">
                  <a:pos x="119" y="66"/>
                </a:cxn>
                <a:cxn ang="0">
                  <a:pos x="108" y="61"/>
                </a:cxn>
                <a:cxn ang="0">
                  <a:pos x="78" y="64"/>
                </a:cxn>
                <a:cxn ang="0">
                  <a:pos x="78" y="51"/>
                </a:cxn>
                <a:cxn ang="0">
                  <a:pos x="77" y="54"/>
                </a:cxn>
                <a:cxn ang="0">
                  <a:pos x="69" y="64"/>
                </a:cxn>
                <a:cxn ang="0">
                  <a:pos x="64" y="65"/>
                </a:cxn>
                <a:cxn ang="0">
                  <a:pos x="83" y="46"/>
                </a:cxn>
                <a:cxn ang="0">
                  <a:pos x="88" y="64"/>
                </a:cxn>
                <a:cxn ang="0">
                  <a:pos x="83" y="69"/>
                </a:cxn>
                <a:cxn ang="0">
                  <a:pos x="78" y="77"/>
                </a:cxn>
                <a:cxn ang="0">
                  <a:pos x="64" y="69"/>
                </a:cxn>
                <a:cxn ang="0">
                  <a:pos x="40" y="74"/>
                </a:cxn>
                <a:cxn ang="0">
                  <a:pos x="49" y="50"/>
                </a:cxn>
                <a:cxn ang="0">
                  <a:pos x="40" y="51"/>
                </a:cxn>
                <a:cxn ang="0">
                  <a:pos x="60" y="54"/>
                </a:cxn>
                <a:cxn ang="0">
                  <a:pos x="60" y="72"/>
                </a:cxn>
                <a:cxn ang="0">
                  <a:pos x="40" y="77"/>
                </a:cxn>
              </a:cxnLst>
              <a:rect l="0" t="0" r="r" b="b"/>
              <a:pathLst>
                <a:path w="119" h="118">
                  <a:moveTo>
                    <a:pt x="36" y="10"/>
                  </a:moveTo>
                  <a:cubicBezTo>
                    <a:pt x="41" y="19"/>
                    <a:pt x="41" y="19"/>
                    <a:pt x="41" y="19"/>
                  </a:cubicBezTo>
                  <a:cubicBezTo>
                    <a:pt x="41" y="20"/>
                    <a:pt x="42" y="20"/>
                    <a:pt x="43" y="20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7" y="18"/>
                    <a:pt x="47" y="17"/>
                    <a:pt x="47" y="16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6"/>
                    <a:pt x="40" y="5"/>
                    <a:pt x="39" y="6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6" y="8"/>
                    <a:pt x="35" y="9"/>
                    <a:pt x="36" y="10"/>
                  </a:cubicBezTo>
                  <a:moveTo>
                    <a:pt x="55" y="3"/>
                  </a:moveTo>
                  <a:cubicBezTo>
                    <a:pt x="56" y="13"/>
                    <a:pt x="56" y="13"/>
                    <a:pt x="56" y="13"/>
                  </a:cubicBezTo>
                  <a:cubicBezTo>
                    <a:pt x="56" y="14"/>
                    <a:pt x="57" y="15"/>
                    <a:pt x="58" y="15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2" y="14"/>
                    <a:pt x="63" y="13"/>
                    <a:pt x="63" y="1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1"/>
                    <a:pt x="61" y="0"/>
                    <a:pt x="60" y="0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6" y="1"/>
                    <a:pt x="55" y="2"/>
                    <a:pt x="55" y="3"/>
                  </a:cubicBezTo>
                  <a:moveTo>
                    <a:pt x="76" y="3"/>
                  </a:moveTo>
                  <a:cubicBezTo>
                    <a:pt x="73" y="13"/>
                    <a:pt x="73" y="13"/>
                    <a:pt x="73" y="13"/>
                  </a:cubicBezTo>
                  <a:cubicBezTo>
                    <a:pt x="72" y="14"/>
                    <a:pt x="73" y="15"/>
                    <a:pt x="74" y="16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8" y="17"/>
                    <a:pt x="79" y="16"/>
                    <a:pt x="80" y="1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4"/>
                    <a:pt x="82" y="3"/>
                    <a:pt x="81" y="3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7" y="2"/>
                    <a:pt x="76" y="2"/>
                    <a:pt x="76" y="3"/>
                  </a:cubicBezTo>
                  <a:moveTo>
                    <a:pt x="94" y="12"/>
                  </a:moveTo>
                  <a:cubicBezTo>
                    <a:pt x="88" y="20"/>
                    <a:pt x="88" y="20"/>
                    <a:pt x="88" y="20"/>
                  </a:cubicBezTo>
                  <a:cubicBezTo>
                    <a:pt x="87" y="21"/>
                    <a:pt x="88" y="22"/>
                    <a:pt x="88" y="22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2" y="25"/>
                    <a:pt x="93" y="25"/>
                    <a:pt x="94" y="24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101" y="15"/>
                    <a:pt x="101" y="14"/>
                    <a:pt x="100" y="13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96" y="11"/>
                    <a:pt x="95" y="11"/>
                    <a:pt x="94" y="12"/>
                  </a:cubicBezTo>
                  <a:moveTo>
                    <a:pt x="109" y="26"/>
                  </a:moveTo>
                  <a:cubicBezTo>
                    <a:pt x="100" y="31"/>
                    <a:pt x="100" y="31"/>
                    <a:pt x="100" y="31"/>
                  </a:cubicBezTo>
                  <a:cubicBezTo>
                    <a:pt x="99" y="32"/>
                    <a:pt x="99" y="33"/>
                    <a:pt x="99" y="34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8"/>
                    <a:pt x="102" y="38"/>
                    <a:pt x="103" y="38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3" y="32"/>
                    <a:pt x="114" y="31"/>
                    <a:pt x="113" y="30"/>
                  </a:cubicBezTo>
                  <a:cubicBezTo>
                    <a:pt x="112" y="27"/>
                    <a:pt x="112" y="27"/>
                    <a:pt x="112" y="27"/>
                  </a:cubicBezTo>
                  <a:cubicBezTo>
                    <a:pt x="111" y="26"/>
                    <a:pt x="110" y="26"/>
                    <a:pt x="109" y="26"/>
                  </a:cubicBezTo>
                  <a:moveTo>
                    <a:pt x="117" y="46"/>
                  </a:moveTo>
                  <a:cubicBezTo>
                    <a:pt x="106" y="47"/>
                    <a:pt x="106" y="47"/>
                    <a:pt x="106" y="47"/>
                  </a:cubicBezTo>
                  <a:cubicBezTo>
                    <a:pt x="105" y="47"/>
                    <a:pt x="105" y="48"/>
                    <a:pt x="105" y="49"/>
                  </a:cubicBezTo>
                  <a:cubicBezTo>
                    <a:pt x="105" y="52"/>
                    <a:pt x="105" y="52"/>
                    <a:pt x="105" y="52"/>
                  </a:cubicBezTo>
                  <a:cubicBezTo>
                    <a:pt x="105" y="53"/>
                    <a:pt x="106" y="54"/>
                    <a:pt x="107" y="54"/>
                  </a:cubicBezTo>
                  <a:cubicBezTo>
                    <a:pt x="117" y="53"/>
                    <a:pt x="117" y="53"/>
                    <a:pt x="117" y="53"/>
                  </a:cubicBezTo>
                  <a:cubicBezTo>
                    <a:pt x="119" y="52"/>
                    <a:pt x="119" y="51"/>
                    <a:pt x="119" y="50"/>
                  </a:cubicBezTo>
                  <a:cubicBezTo>
                    <a:pt x="119" y="47"/>
                    <a:pt x="119" y="47"/>
                    <a:pt x="119" y="47"/>
                  </a:cubicBezTo>
                  <a:cubicBezTo>
                    <a:pt x="119" y="46"/>
                    <a:pt x="118" y="45"/>
                    <a:pt x="117" y="46"/>
                  </a:cubicBezTo>
                  <a:moveTo>
                    <a:pt x="105" y="62"/>
                  </a:moveTo>
                  <a:cubicBezTo>
                    <a:pt x="104" y="66"/>
                    <a:pt x="104" y="66"/>
                    <a:pt x="104" y="66"/>
                  </a:cubicBezTo>
                  <a:cubicBezTo>
                    <a:pt x="98" y="88"/>
                    <a:pt x="76" y="102"/>
                    <a:pt x="54" y="96"/>
                  </a:cubicBezTo>
                  <a:cubicBezTo>
                    <a:pt x="33" y="91"/>
                    <a:pt x="19" y="71"/>
                    <a:pt x="23" y="50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0" y="52"/>
                    <a:pt x="32" y="51"/>
                    <a:pt x="31" y="49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1"/>
                    <a:pt x="22" y="20"/>
                    <a:pt x="21" y="2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2"/>
                    <a:pt x="1" y="44"/>
                    <a:pt x="2" y="44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4" y="74"/>
                    <a:pt x="21" y="102"/>
                    <a:pt x="50" y="110"/>
                  </a:cubicBezTo>
                  <a:cubicBezTo>
                    <a:pt x="79" y="118"/>
                    <a:pt x="109" y="99"/>
                    <a:pt x="118" y="70"/>
                  </a:cubicBezTo>
                  <a:cubicBezTo>
                    <a:pt x="119" y="66"/>
                    <a:pt x="119" y="66"/>
                    <a:pt x="119" y="66"/>
                  </a:cubicBezTo>
                  <a:cubicBezTo>
                    <a:pt x="119" y="65"/>
                    <a:pt x="118" y="64"/>
                    <a:pt x="117" y="64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7" y="61"/>
                    <a:pt x="106" y="61"/>
                    <a:pt x="105" y="62"/>
                  </a:cubicBezTo>
                  <a:moveTo>
                    <a:pt x="78" y="64"/>
                  </a:moveTo>
                  <a:cubicBezTo>
                    <a:pt x="78" y="54"/>
                    <a:pt x="78" y="54"/>
                    <a:pt x="78" y="54"/>
                  </a:cubicBezTo>
                  <a:cubicBezTo>
                    <a:pt x="78" y="53"/>
                    <a:pt x="78" y="51"/>
                    <a:pt x="78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8" y="51"/>
                    <a:pt x="77" y="53"/>
                    <a:pt x="77" y="5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lnTo>
                    <a:pt x="78" y="64"/>
                  </a:lnTo>
                  <a:close/>
                  <a:moveTo>
                    <a:pt x="64" y="65"/>
                  </a:moveTo>
                  <a:cubicBezTo>
                    <a:pt x="77" y="46"/>
                    <a:pt x="77" y="46"/>
                    <a:pt x="77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3" y="64"/>
                    <a:pt x="83" y="64"/>
                    <a:pt x="83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9"/>
                    <a:pt x="88" y="69"/>
                    <a:pt x="88" y="69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83" y="77"/>
                    <a:pt x="83" y="77"/>
                    <a:pt x="83" y="77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64" y="69"/>
                    <a:pt x="64" y="69"/>
                    <a:pt x="64" y="69"/>
                  </a:cubicBezTo>
                  <a:lnTo>
                    <a:pt x="64" y="65"/>
                  </a:lnTo>
                  <a:close/>
                  <a:moveTo>
                    <a:pt x="40" y="74"/>
                  </a:moveTo>
                  <a:cubicBezTo>
                    <a:pt x="40" y="63"/>
                    <a:pt x="54" y="61"/>
                    <a:pt x="54" y="55"/>
                  </a:cubicBezTo>
                  <a:cubicBezTo>
                    <a:pt x="54" y="52"/>
                    <a:pt x="52" y="50"/>
                    <a:pt x="49" y="50"/>
                  </a:cubicBezTo>
                  <a:cubicBezTo>
                    <a:pt x="46" y="50"/>
                    <a:pt x="44" y="54"/>
                    <a:pt x="44" y="54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0" y="51"/>
                    <a:pt x="42" y="45"/>
                    <a:pt x="50" y="45"/>
                  </a:cubicBezTo>
                  <a:cubicBezTo>
                    <a:pt x="55" y="45"/>
                    <a:pt x="60" y="48"/>
                    <a:pt x="60" y="54"/>
                  </a:cubicBezTo>
                  <a:cubicBezTo>
                    <a:pt x="60" y="64"/>
                    <a:pt x="46" y="66"/>
                    <a:pt x="46" y="72"/>
                  </a:cubicBezTo>
                  <a:cubicBezTo>
                    <a:pt x="60" y="72"/>
                    <a:pt x="60" y="72"/>
                    <a:pt x="60" y="72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0" y="76"/>
                    <a:pt x="40" y="75"/>
                    <a:pt x="40" y="7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8" name="TextBox 97"/>
          <p:cNvSpPr txBox="1"/>
          <p:nvPr/>
        </p:nvSpPr>
        <p:spPr>
          <a:xfrm>
            <a:off x="1679531" y="2673127"/>
            <a:ext cx="446874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anose="020B0503000000020004" pitchFamily="34" charset="0"/>
                <a:cs typeface="Russia" panose="020B0503000000020004" pitchFamily="34" charset="0"/>
              </a:rPr>
              <a:t>Разработаны программы научно-методического, медико-биологического и медицинского обеспечения для всех типов организаций спортивной подготовки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Russia" panose="020B0503000000020004" pitchFamily="34" charset="0"/>
              <a:cs typeface="Russia" panose="020B05030000000200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679531" y="3809611"/>
            <a:ext cx="446874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anose="020B0503000000020004" pitchFamily="34" charset="0"/>
                <a:cs typeface="Russia" panose="020B0503000000020004" pitchFamily="34" charset="0"/>
              </a:rPr>
              <a:t>Создана и внедрена врачебно-физкультурная служба Ленинградской области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Russia" panose="020B0503000000020004" pitchFamily="34" charset="0"/>
              <a:cs typeface="Russia" panose="020B05030000000200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1672998" y="4561540"/>
            <a:ext cx="446874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anose="020B0503000000020004" pitchFamily="34" charset="0"/>
                <a:cs typeface="Russia" panose="020B0503000000020004" pitchFamily="34" charset="0"/>
              </a:rPr>
              <a:t>В учреждениях спортивной подготовки образованы подразделения отвечающие за внедрение программ научно-методического и медико-биологического обеспечения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Russia" panose="020B0503000000020004" pitchFamily="34" charset="0"/>
              <a:cs typeface="Russia" panose="020B05030000000200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1672997" y="5528912"/>
            <a:ext cx="4468740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anose="020B0503000000020004" pitchFamily="34" charset="0"/>
                <a:cs typeface="Russia" panose="020B0503000000020004" pitchFamily="34" charset="0"/>
              </a:rPr>
              <a:t>Подготовлено обоснование создания факультета спортивной медицины на базе Санкт-петербургского государственного педиатрического медицинского университета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Russia" panose="020B0503000000020004" pitchFamily="34" charset="0"/>
              <a:cs typeface="Russia" panose="020B0503000000020004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1672998" y="1315491"/>
            <a:ext cx="395709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anose="020B0503000000020004" pitchFamily="34" charset="0"/>
                <a:cs typeface="Russia" panose="020B0503000000020004" pitchFamily="34" charset="0"/>
              </a:rPr>
              <a:t>Ожидаемые результаты: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Russia" panose="020B0503000000020004" pitchFamily="34" charset="0"/>
              <a:cs typeface="Russia" panose="020B0503000000020004" pitchFamily="34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050" y="1859127"/>
            <a:ext cx="455008" cy="45500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503" y="2856225"/>
            <a:ext cx="438466" cy="43846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6426" y="3806344"/>
            <a:ext cx="475308" cy="475308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5111" y="5713334"/>
            <a:ext cx="441488" cy="441488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1599" y="4769047"/>
            <a:ext cx="451166" cy="45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62480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"/>
            <a:ext cx="9906000" cy="6857995"/>
          </a:xfrm>
          <a:prstGeom prst="rect">
            <a:avLst/>
          </a:prstGeom>
        </p:spPr>
      </p:pic>
      <p:grpSp>
        <p:nvGrpSpPr>
          <p:cNvPr id="5" name="Group 23"/>
          <p:cNvGrpSpPr/>
          <p:nvPr/>
        </p:nvGrpSpPr>
        <p:grpSpPr>
          <a:xfrm>
            <a:off x="2484102" y="2575664"/>
            <a:ext cx="5094231" cy="878215"/>
            <a:chOff x="2220817" y="1623527"/>
            <a:chExt cx="4702367" cy="658662"/>
          </a:xfrm>
        </p:grpSpPr>
        <p:sp>
          <p:nvSpPr>
            <p:cNvPr id="25" name="AutoShape 40"/>
            <p:cNvSpPr>
              <a:spLocks/>
            </p:cNvSpPr>
            <p:nvPr/>
          </p:nvSpPr>
          <p:spPr bwMode="auto">
            <a:xfrm>
              <a:off x="2220817" y="1623527"/>
              <a:ext cx="4702367" cy="6586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67" y="0"/>
                  </a:moveTo>
                  <a:cubicBezTo>
                    <a:pt x="433" y="0"/>
                    <a:pt x="0" y="3962"/>
                    <a:pt x="0" y="8847"/>
                  </a:cubicBezTo>
                  <a:lnTo>
                    <a:pt x="0" y="12757"/>
                  </a:lnTo>
                  <a:cubicBezTo>
                    <a:pt x="0" y="17642"/>
                    <a:pt x="433" y="21599"/>
                    <a:pt x="967" y="21599"/>
                  </a:cubicBezTo>
                  <a:lnTo>
                    <a:pt x="20196" y="21599"/>
                  </a:lnTo>
                  <a:cubicBezTo>
                    <a:pt x="20704" y="21599"/>
                    <a:pt x="21119" y="18028"/>
                    <a:pt x="21160" y="13486"/>
                  </a:cubicBezTo>
                  <a:lnTo>
                    <a:pt x="21600" y="10805"/>
                  </a:lnTo>
                  <a:lnTo>
                    <a:pt x="21160" y="8119"/>
                  </a:lnTo>
                  <a:cubicBezTo>
                    <a:pt x="21119" y="3575"/>
                    <a:pt x="20704" y="0"/>
                    <a:pt x="20196" y="0"/>
                  </a:cubicBezTo>
                  <a:lnTo>
                    <a:pt x="96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419625" y="1713058"/>
              <a:ext cx="4389152" cy="4847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Russia" pitchFamily="34" charset="0"/>
                  <a:cs typeface="Russia" pitchFamily="34" charset="0"/>
                </a:rPr>
                <a:t>Каждый этап спортивной подготовки должен иметь свою программу научно-методического и медико-биологического обеспечения</a:t>
              </a:r>
              <a:endParaRPr lang="en-US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endParaRPr>
            </a:p>
          </p:txBody>
        </p:sp>
      </p:grpSp>
      <p:grpSp>
        <p:nvGrpSpPr>
          <p:cNvPr id="6" name="Group 28"/>
          <p:cNvGrpSpPr/>
          <p:nvPr/>
        </p:nvGrpSpPr>
        <p:grpSpPr>
          <a:xfrm>
            <a:off x="2484101" y="3538968"/>
            <a:ext cx="5014948" cy="878215"/>
            <a:chOff x="2220816" y="2346005"/>
            <a:chExt cx="4629183" cy="658662"/>
          </a:xfrm>
        </p:grpSpPr>
        <p:sp>
          <p:nvSpPr>
            <p:cNvPr id="26" name="AutoShape 40"/>
            <p:cNvSpPr>
              <a:spLocks/>
            </p:cNvSpPr>
            <p:nvPr/>
          </p:nvSpPr>
          <p:spPr bwMode="auto">
            <a:xfrm rot="10800000">
              <a:off x="2220816" y="2346005"/>
              <a:ext cx="4629183" cy="6586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67" y="0"/>
                  </a:moveTo>
                  <a:cubicBezTo>
                    <a:pt x="433" y="0"/>
                    <a:pt x="0" y="3962"/>
                    <a:pt x="0" y="8847"/>
                  </a:cubicBezTo>
                  <a:lnTo>
                    <a:pt x="0" y="12757"/>
                  </a:lnTo>
                  <a:cubicBezTo>
                    <a:pt x="0" y="17642"/>
                    <a:pt x="433" y="21599"/>
                    <a:pt x="967" y="21599"/>
                  </a:cubicBezTo>
                  <a:lnTo>
                    <a:pt x="20196" y="21599"/>
                  </a:lnTo>
                  <a:cubicBezTo>
                    <a:pt x="20704" y="21599"/>
                    <a:pt x="21119" y="18028"/>
                    <a:pt x="21160" y="13486"/>
                  </a:cubicBezTo>
                  <a:lnTo>
                    <a:pt x="21600" y="10805"/>
                  </a:lnTo>
                  <a:lnTo>
                    <a:pt x="21160" y="8119"/>
                  </a:lnTo>
                  <a:cubicBezTo>
                    <a:pt x="21119" y="3575"/>
                    <a:pt x="20704" y="0"/>
                    <a:pt x="20196" y="0"/>
                  </a:cubicBezTo>
                  <a:lnTo>
                    <a:pt x="96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419625" y="2366693"/>
              <a:ext cx="4389152" cy="623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Russia" pitchFamily="34" charset="0"/>
                  <a:cs typeface="Russia" pitchFamily="34" charset="0"/>
                </a:rPr>
                <a:t>Спортивная организация должна быть заказчиком программ научно-методического и медико-биологического обеспечения этапов подготовки спортивного резерва и иметь целевое финансирование для их реализации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 30"/>
          <p:cNvGrpSpPr/>
          <p:nvPr/>
        </p:nvGrpSpPr>
        <p:grpSpPr>
          <a:xfrm>
            <a:off x="2484101" y="5473528"/>
            <a:ext cx="5198011" cy="1171837"/>
            <a:chOff x="2220816" y="3790960"/>
            <a:chExt cx="4798164" cy="762967"/>
          </a:xfrm>
        </p:grpSpPr>
        <p:sp>
          <p:nvSpPr>
            <p:cNvPr id="32" name="AutoShape 40"/>
            <p:cNvSpPr>
              <a:spLocks/>
            </p:cNvSpPr>
            <p:nvPr/>
          </p:nvSpPr>
          <p:spPr bwMode="auto">
            <a:xfrm rot="10800000">
              <a:off x="2220816" y="3790960"/>
              <a:ext cx="4629183" cy="6586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67" y="0"/>
                  </a:moveTo>
                  <a:cubicBezTo>
                    <a:pt x="433" y="0"/>
                    <a:pt x="0" y="3962"/>
                    <a:pt x="0" y="8847"/>
                  </a:cubicBezTo>
                  <a:lnTo>
                    <a:pt x="0" y="12757"/>
                  </a:lnTo>
                  <a:cubicBezTo>
                    <a:pt x="0" y="17642"/>
                    <a:pt x="433" y="21599"/>
                    <a:pt x="967" y="21599"/>
                  </a:cubicBezTo>
                  <a:lnTo>
                    <a:pt x="20196" y="21599"/>
                  </a:lnTo>
                  <a:cubicBezTo>
                    <a:pt x="20704" y="21599"/>
                    <a:pt x="21119" y="18028"/>
                    <a:pt x="21160" y="13486"/>
                  </a:cubicBezTo>
                  <a:lnTo>
                    <a:pt x="21600" y="10805"/>
                  </a:lnTo>
                  <a:lnTo>
                    <a:pt x="21160" y="8119"/>
                  </a:lnTo>
                  <a:cubicBezTo>
                    <a:pt x="21119" y="3575"/>
                    <a:pt x="20704" y="0"/>
                    <a:pt x="20196" y="0"/>
                  </a:cubicBezTo>
                  <a:lnTo>
                    <a:pt x="9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419625" y="3792180"/>
              <a:ext cx="4599355" cy="7617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Russia" pitchFamily="34" charset="0"/>
                  <a:cs typeface="Russia" pitchFamily="34" charset="0"/>
                </a:rPr>
                <a:t>Внедрение программ научно-методического и медико-биологического обеспечения в ЦСП, ЦОП и УОР должны осуществляться комплексными научными группами, а в ДЮСШ и СДЮШОР специалистами в области спортивной медицины и психологами</a:t>
              </a:r>
              <a:endParaRPr lang="en-US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endParaRPr>
            </a:p>
          </p:txBody>
        </p:sp>
      </p:grpSp>
      <p:grpSp>
        <p:nvGrpSpPr>
          <p:cNvPr id="8" name="Group 29"/>
          <p:cNvGrpSpPr/>
          <p:nvPr/>
        </p:nvGrpSpPr>
        <p:grpSpPr>
          <a:xfrm>
            <a:off x="2484102" y="4502272"/>
            <a:ext cx="5094231" cy="878215"/>
            <a:chOff x="2220817" y="3068483"/>
            <a:chExt cx="4702367" cy="658662"/>
          </a:xfrm>
        </p:grpSpPr>
        <p:sp>
          <p:nvSpPr>
            <p:cNvPr id="28" name="AutoShape 40"/>
            <p:cNvSpPr>
              <a:spLocks/>
            </p:cNvSpPr>
            <p:nvPr/>
          </p:nvSpPr>
          <p:spPr bwMode="auto">
            <a:xfrm>
              <a:off x="2220817" y="3068483"/>
              <a:ext cx="4702367" cy="6586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67" y="0"/>
                  </a:moveTo>
                  <a:cubicBezTo>
                    <a:pt x="433" y="0"/>
                    <a:pt x="0" y="3962"/>
                    <a:pt x="0" y="8847"/>
                  </a:cubicBezTo>
                  <a:lnTo>
                    <a:pt x="0" y="12757"/>
                  </a:lnTo>
                  <a:cubicBezTo>
                    <a:pt x="0" y="17642"/>
                    <a:pt x="433" y="21599"/>
                    <a:pt x="967" y="21599"/>
                  </a:cubicBezTo>
                  <a:lnTo>
                    <a:pt x="20196" y="21599"/>
                  </a:lnTo>
                  <a:cubicBezTo>
                    <a:pt x="20704" y="21599"/>
                    <a:pt x="21119" y="18028"/>
                    <a:pt x="21160" y="13486"/>
                  </a:cubicBezTo>
                  <a:lnTo>
                    <a:pt x="21600" y="10805"/>
                  </a:lnTo>
                  <a:lnTo>
                    <a:pt x="21160" y="8119"/>
                  </a:lnTo>
                  <a:cubicBezTo>
                    <a:pt x="21119" y="3575"/>
                    <a:pt x="20704" y="0"/>
                    <a:pt x="20196" y="0"/>
                  </a:cubicBezTo>
                  <a:lnTo>
                    <a:pt x="967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2423175" y="3152513"/>
              <a:ext cx="4389152" cy="4847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Russia" pitchFamily="34" charset="0"/>
                  <a:cs typeface="Russia" pitchFamily="34" charset="0"/>
                </a:rPr>
                <a:t>В спортивных организациях должны создаваться кабинеты или отделения спортивной медицины для реализации программ медико-биологического и медицинского обеспечения</a:t>
              </a:r>
              <a:endParaRPr lang="en-US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endParaRPr>
            </a:p>
          </p:txBody>
        </p:sp>
      </p:grpSp>
      <p:pic>
        <p:nvPicPr>
          <p:cNvPr id="31" name="Picture 2" descr="C:\Users\Global\Desktop\спорт преза\вниифк_0000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0453" y="274297"/>
            <a:ext cx="825547" cy="549322"/>
          </a:xfrm>
          <a:prstGeom prst="rect">
            <a:avLst/>
          </a:prstGeom>
          <a:noFill/>
        </p:spPr>
      </p:pic>
      <p:sp>
        <p:nvSpPr>
          <p:cNvPr id="33" name="Title 1"/>
          <p:cNvSpPr txBox="1">
            <a:spLocks/>
          </p:cNvSpPr>
          <p:nvPr/>
        </p:nvSpPr>
        <p:spPr>
          <a:xfrm>
            <a:off x="847695" y="574462"/>
            <a:ext cx="8308555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Стратегия реализации программ научно-методического, медико-</a:t>
            </a:r>
          </a:p>
          <a:p>
            <a:pPr>
              <a:spcBef>
                <a:spcPct val="0"/>
              </a:spcBef>
            </a:pP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ussia" pitchFamily="34" charset="0"/>
                <a:ea typeface="+mj-ea"/>
                <a:cs typeface="Russia" pitchFamily="34" charset="0"/>
              </a:rPr>
              <a:t>биологического обеспечения подготовки спортивного резерва</a:t>
            </a:r>
            <a:endParaRPr lang="en-US" sz="2000" b="1" dirty="0">
              <a:solidFill>
                <a:schemeClr val="accent2"/>
              </a:solidFill>
              <a:latin typeface="Russia" pitchFamily="34" charset="0"/>
              <a:ea typeface="+mj-ea"/>
              <a:cs typeface="Russia" pitchFamily="34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792451" y="1234424"/>
            <a:ext cx="817251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Grp="1" noChangeAspect="1"/>
          </p:cNvPicPr>
          <p:nvPr>
            <p:ph type="pic" sz="quarter" idx="22"/>
          </p:nvPr>
        </p:nvPicPr>
        <p:blipFill>
          <a:blip r:embed="rId4"/>
          <a:srcRect l="16638" r="16638"/>
          <a:stretch>
            <a:fillRect/>
          </a:stretch>
        </p:blipFill>
        <p:spPr>
          <a:xfrm>
            <a:off x="1031875" y="3421063"/>
            <a:ext cx="1282700" cy="1281112"/>
          </a:xfrm>
          <a:ln>
            <a:solidFill>
              <a:schemeClr val="accent5"/>
            </a:solidFill>
          </a:ln>
        </p:spPr>
      </p:pic>
      <p:pic>
        <p:nvPicPr>
          <p:cNvPr id="12" name="Рисунок 11"/>
          <p:cNvPicPr>
            <a:picLocks noGrp="1" noChangeAspect="1"/>
          </p:cNvPicPr>
          <p:nvPr>
            <p:ph type="pic" sz="quarter" idx="24"/>
          </p:nvPr>
        </p:nvPicPr>
        <p:blipFill>
          <a:blip r:embed="rId5"/>
          <a:srcRect l="12792" r="12792"/>
          <a:stretch>
            <a:fillRect/>
          </a:stretch>
        </p:blipFill>
        <p:spPr>
          <a:xfrm>
            <a:off x="1031875" y="5343525"/>
            <a:ext cx="1281113" cy="1279525"/>
          </a:xfrm>
          <a:ln>
            <a:solidFill>
              <a:schemeClr val="accent6"/>
            </a:solidFill>
          </a:ln>
        </p:spPr>
      </p:pic>
      <p:pic>
        <p:nvPicPr>
          <p:cNvPr id="13" name="Рисунок 12"/>
          <p:cNvPicPr>
            <a:picLocks noGrp="1" noChangeAspect="1"/>
          </p:cNvPicPr>
          <p:nvPr>
            <p:ph type="pic" sz="quarter" idx="21"/>
          </p:nvPr>
        </p:nvPicPr>
        <p:blipFill>
          <a:blip r:embed="rId6"/>
          <a:srcRect l="16765" r="16765"/>
          <a:stretch>
            <a:fillRect/>
          </a:stretch>
        </p:blipFill>
        <p:spPr>
          <a:xfrm>
            <a:off x="7681913" y="2401888"/>
            <a:ext cx="1281112" cy="1281112"/>
          </a:xfrm>
        </p:spPr>
      </p:pic>
      <p:pic>
        <p:nvPicPr>
          <p:cNvPr id="11" name="Рисунок 10"/>
          <p:cNvPicPr>
            <a:picLocks noGrp="1" noChangeAspect="1"/>
          </p:cNvPicPr>
          <p:nvPr>
            <p:ph type="pic" sz="quarter" idx="23"/>
          </p:nvPr>
        </p:nvPicPr>
        <p:blipFill>
          <a:blip r:embed="rId7"/>
          <a:srcRect l="14246" r="14246"/>
          <a:stretch>
            <a:fillRect/>
          </a:stretch>
        </p:blipFill>
        <p:spPr>
          <a:xfrm>
            <a:off x="7681913" y="4306888"/>
            <a:ext cx="1281112" cy="1281112"/>
          </a:xfrm>
        </p:spPr>
      </p:pic>
      <p:grpSp>
        <p:nvGrpSpPr>
          <p:cNvPr id="22" name="Group 28"/>
          <p:cNvGrpSpPr/>
          <p:nvPr/>
        </p:nvGrpSpPr>
        <p:grpSpPr>
          <a:xfrm>
            <a:off x="2420930" y="1604064"/>
            <a:ext cx="5033461" cy="878215"/>
            <a:chOff x="2220816" y="2346005"/>
            <a:chExt cx="4646272" cy="658662"/>
          </a:xfrm>
        </p:grpSpPr>
        <p:sp>
          <p:nvSpPr>
            <p:cNvPr id="23" name="AutoShape 40"/>
            <p:cNvSpPr>
              <a:spLocks/>
            </p:cNvSpPr>
            <p:nvPr/>
          </p:nvSpPr>
          <p:spPr bwMode="auto">
            <a:xfrm rot="10800000">
              <a:off x="2220816" y="2346005"/>
              <a:ext cx="4629183" cy="6586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67" y="0"/>
                  </a:moveTo>
                  <a:cubicBezTo>
                    <a:pt x="433" y="0"/>
                    <a:pt x="0" y="3962"/>
                    <a:pt x="0" y="8847"/>
                  </a:cubicBezTo>
                  <a:lnTo>
                    <a:pt x="0" y="12757"/>
                  </a:lnTo>
                  <a:cubicBezTo>
                    <a:pt x="0" y="17642"/>
                    <a:pt x="433" y="21599"/>
                    <a:pt x="967" y="21599"/>
                  </a:cubicBezTo>
                  <a:lnTo>
                    <a:pt x="20196" y="21599"/>
                  </a:lnTo>
                  <a:cubicBezTo>
                    <a:pt x="20704" y="21599"/>
                    <a:pt x="21119" y="18028"/>
                    <a:pt x="21160" y="13486"/>
                  </a:cubicBezTo>
                  <a:lnTo>
                    <a:pt x="21600" y="10805"/>
                  </a:lnTo>
                  <a:lnTo>
                    <a:pt x="21160" y="8119"/>
                  </a:lnTo>
                  <a:cubicBezTo>
                    <a:pt x="21119" y="3575"/>
                    <a:pt x="20704" y="0"/>
                    <a:pt x="20196" y="0"/>
                  </a:cubicBezTo>
                  <a:lnTo>
                    <a:pt x="9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  <p:sp>
          <p:nvSpPr>
            <p:cNvPr id="24" name="Rectangle 38"/>
            <p:cNvSpPr/>
            <p:nvPr/>
          </p:nvSpPr>
          <p:spPr>
            <a:xfrm>
              <a:off x="2477936" y="2436073"/>
              <a:ext cx="4389152" cy="4847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dirty="0">
                  <a:solidFill>
                    <a:schemeClr val="bg1"/>
                  </a:solidFill>
                  <a:latin typeface="Russia" pitchFamily="34" charset="0"/>
                  <a:cs typeface="Russia" pitchFamily="34" charset="0"/>
                </a:rPr>
                <a:t>Эффективной спортивной подготовки без научно-методического, медико-биологического и медицинского сопровождения не бывает</a:t>
              </a:r>
              <a:endParaRPr lang="en-US" sz="1200" dirty="0">
                <a:solidFill>
                  <a:schemeClr val="bg1"/>
                </a:solidFill>
                <a:latin typeface="Russia" pitchFamily="34" charset="0"/>
                <a:cs typeface="Russia" pitchFamily="34" charset="0"/>
              </a:endParaRPr>
            </a:p>
          </p:txBody>
        </p:sp>
      </p:grpSp>
      <p:pic>
        <p:nvPicPr>
          <p:cNvPr id="36" name="Рисунок 3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1976" y="1467442"/>
            <a:ext cx="1281112" cy="1259118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xmlns="" val="75996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M 02_ colored_Version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2980B9"/>
      </a:accent1>
      <a:accent2>
        <a:srgbClr val="16A085"/>
      </a:accent2>
      <a:accent3>
        <a:srgbClr val="9BBB59"/>
      </a:accent3>
      <a:accent4>
        <a:srgbClr val="F39C12"/>
      </a:accent4>
      <a:accent5>
        <a:srgbClr val="C0392B"/>
      </a:accent5>
      <a:accent6>
        <a:srgbClr val="2C3F50"/>
      </a:accent6>
      <a:hlink>
        <a:srgbClr val="0563C1"/>
      </a:hlink>
      <a:folHlink>
        <a:srgbClr val="954F72"/>
      </a:folHlink>
    </a:clrScheme>
    <a:fontScheme name="Lato">
      <a:majorFont>
        <a:latin typeface="Lato"/>
        <a:ea typeface=""/>
        <a:cs typeface="Lato"/>
      </a:majorFont>
      <a:minorFont>
        <a:latin typeface="Lato"/>
        <a:ea typeface=""/>
        <a:cs typeface="Lato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185034</TotalTime>
  <Words>703</Words>
  <Application>Microsoft Office PowerPoint</Application>
  <PresentationFormat>Лист A4 (210x297 мм)</PresentationFormat>
  <Paragraphs>118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High Tech</dc:creator>
  <cp:lastModifiedBy>user 5 floor</cp:lastModifiedBy>
  <cp:revision>1100</cp:revision>
  <dcterms:created xsi:type="dcterms:W3CDTF">2015-03-05T18:03:25Z</dcterms:created>
  <dcterms:modified xsi:type="dcterms:W3CDTF">2016-06-03T07:07:32Z</dcterms:modified>
</cp:coreProperties>
</file>