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4"/>
  </p:notesMasterIdLst>
  <p:sldIdLst>
    <p:sldId id="437" r:id="rId2"/>
    <p:sldId id="332" r:id="rId3"/>
    <p:sldId id="374" r:id="rId4"/>
    <p:sldId id="427" r:id="rId5"/>
    <p:sldId id="428" r:id="rId6"/>
    <p:sldId id="375" r:id="rId7"/>
    <p:sldId id="436" r:id="rId8"/>
    <p:sldId id="389" r:id="rId9"/>
    <p:sldId id="377" r:id="rId10"/>
    <p:sldId id="429" r:id="rId11"/>
    <p:sldId id="418" r:id="rId12"/>
    <p:sldId id="419" r:id="rId13"/>
    <p:sldId id="379" r:id="rId14"/>
    <p:sldId id="380" r:id="rId15"/>
    <p:sldId id="413" r:id="rId16"/>
    <p:sldId id="414" r:id="rId17"/>
    <p:sldId id="415" r:id="rId18"/>
    <p:sldId id="417" r:id="rId19"/>
    <p:sldId id="416" r:id="rId20"/>
    <p:sldId id="381" r:id="rId21"/>
    <p:sldId id="391" r:id="rId22"/>
    <p:sldId id="392" r:id="rId23"/>
    <p:sldId id="383" r:id="rId24"/>
    <p:sldId id="373" r:id="rId25"/>
    <p:sldId id="420" r:id="rId26"/>
    <p:sldId id="431" r:id="rId27"/>
    <p:sldId id="423" r:id="rId28"/>
    <p:sldId id="433" r:id="rId29"/>
    <p:sldId id="434" r:id="rId30"/>
    <p:sldId id="435" r:id="rId31"/>
    <p:sldId id="393" r:id="rId32"/>
    <p:sldId id="411" r:id="rId33"/>
  </p:sldIdLst>
  <p:sldSz cx="9144000" cy="6858000" type="screen4x3"/>
  <p:notesSz cx="6834188" cy="9979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0DD5"/>
    <a:srgbClr val="0000FF"/>
    <a:srgbClr val="CC66FF"/>
    <a:srgbClr val="006600"/>
    <a:srgbClr val="93B36D"/>
    <a:srgbClr val="CDC9CD"/>
    <a:srgbClr val="CBC5CD"/>
    <a:srgbClr val="C8C5CD"/>
    <a:srgbClr val="C2C2C2"/>
    <a:srgbClr val="77C1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87124" autoAdjust="0"/>
  </p:normalViewPr>
  <p:slideViewPr>
    <p:cSldViewPr>
      <p:cViewPr varScale="1">
        <p:scale>
          <a:sx n="79" d="100"/>
          <a:sy n="79" d="100"/>
        </p:scale>
        <p:origin x="-129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48;&#1056;&#1048;&#1053;&#1040;\&#1056;&#1072;&#1073;&#1086;&#1095;&#1080;&#1081;%20&#1089;&#1090;&#1086;&#1083;\&#1075;&#1088;&#1072;&#1092;&#1080;&#1082;&#1080;%20&#1082;%20&#1087;&#1088;&#1077;&#1079;&#1077;&#1085;&#1090;&#1072;&#1094;&#1080;&#1080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48;&#1056;&#1048;&#1053;&#1040;\&#1056;&#1072;&#1073;&#1086;&#1095;&#1080;&#1081;%20&#1089;&#1090;&#1086;&#1083;\&#1075;&#1088;&#1072;&#1092;&#1080;&#1082;&#1080;%20&#1082;%20&#1087;&#1088;&#1077;&#1079;&#1077;&#1085;&#1090;&#1072;&#1094;&#1080;&#1080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48;&#1056;&#1048;&#1053;&#1040;\&#1056;&#1072;&#1073;&#1086;&#1095;&#1080;&#1081;%20&#1089;&#1090;&#1086;&#1083;\&#1075;&#1088;&#1072;&#1092;&#1080;&#1082;&#1080;%20&#1082;%20&#1087;&#1088;&#1077;&#1079;&#1077;&#1085;&#1090;&#1072;&#1094;&#1080;&#108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Лист1!$B$117</c:f>
              <c:strCache>
                <c:ptCount val="1"/>
                <c:pt idx="0">
                  <c:v>зимние виды спорта</c:v>
                </c:pt>
              </c:strCache>
            </c:strRef>
          </c:tx>
          <c:invertIfNegative val="0"/>
          <c:cat>
            <c:strRef>
              <c:f>Лист1!$A$118:$A$131</c:f>
              <c:strCache>
                <c:ptCount val="14"/>
                <c:pt idx="0">
                  <c:v>Биатлон</c:v>
                </c:pt>
                <c:pt idx="1">
                  <c:v>Горные лыжи</c:v>
                </c:pt>
                <c:pt idx="2">
                  <c:v>Конькобежный спорт</c:v>
                </c:pt>
                <c:pt idx="3">
                  <c:v>Лыжные гонки</c:v>
                </c:pt>
                <c:pt idx="4">
                  <c:v>Сноуборд</c:v>
                </c:pt>
                <c:pt idx="5">
                  <c:v>Фристайл</c:v>
                </c:pt>
                <c:pt idx="6">
                  <c:v>Хоккей с мячом</c:v>
                </c:pt>
                <c:pt idx="9">
                  <c:v>Волейбол</c:v>
                </c:pt>
                <c:pt idx="10">
                  <c:v>Дзюдо</c:v>
                </c:pt>
                <c:pt idx="11">
                  <c:v>Киокусинкай</c:v>
                </c:pt>
                <c:pt idx="12">
                  <c:v>Плавание</c:v>
                </c:pt>
                <c:pt idx="13">
                  <c:v>Регби</c:v>
                </c:pt>
              </c:strCache>
            </c:strRef>
          </c:cat>
          <c:val>
            <c:numRef>
              <c:f>Лист1!$B$118:$B$131</c:f>
              <c:numCache>
                <c:formatCode>General</c:formatCode>
                <c:ptCount val="14"/>
                <c:pt idx="0">
                  <c:v>31</c:v>
                </c:pt>
                <c:pt idx="1">
                  <c:v>1</c:v>
                </c:pt>
                <c:pt idx="2">
                  <c:v>10</c:v>
                </c:pt>
                <c:pt idx="3">
                  <c:v>13</c:v>
                </c:pt>
                <c:pt idx="4">
                  <c:v>6</c:v>
                </c:pt>
                <c:pt idx="5">
                  <c:v>2</c:v>
                </c:pt>
                <c:pt idx="6">
                  <c:v>15</c:v>
                </c:pt>
              </c:numCache>
            </c:numRef>
          </c:val>
        </c:ser>
        <c:ser>
          <c:idx val="1"/>
          <c:order val="1"/>
          <c:tx>
            <c:strRef>
              <c:f>Лист1!$C$117</c:f>
              <c:strCache>
                <c:ptCount val="1"/>
                <c:pt idx="0">
                  <c:v>летние виды спорта</c:v>
                </c:pt>
              </c:strCache>
            </c:strRef>
          </c:tx>
          <c:invertIfNegative val="0"/>
          <c:cat>
            <c:strRef>
              <c:f>Лист1!$A$118:$A$131</c:f>
              <c:strCache>
                <c:ptCount val="14"/>
                <c:pt idx="0">
                  <c:v>Биатлон</c:v>
                </c:pt>
                <c:pt idx="1">
                  <c:v>Горные лыжи</c:v>
                </c:pt>
                <c:pt idx="2">
                  <c:v>Конькобежный спорт</c:v>
                </c:pt>
                <c:pt idx="3">
                  <c:v>Лыжные гонки</c:v>
                </c:pt>
                <c:pt idx="4">
                  <c:v>Сноуборд</c:v>
                </c:pt>
                <c:pt idx="5">
                  <c:v>Фристайл</c:v>
                </c:pt>
                <c:pt idx="6">
                  <c:v>Хоккей с мячом</c:v>
                </c:pt>
                <c:pt idx="9">
                  <c:v>Волейбол</c:v>
                </c:pt>
                <c:pt idx="10">
                  <c:v>Дзюдо</c:v>
                </c:pt>
                <c:pt idx="11">
                  <c:v>Киокусинкай</c:v>
                </c:pt>
                <c:pt idx="12">
                  <c:v>Плавание</c:v>
                </c:pt>
                <c:pt idx="13">
                  <c:v>Регби</c:v>
                </c:pt>
              </c:strCache>
            </c:strRef>
          </c:cat>
          <c:val>
            <c:numRef>
              <c:f>Лист1!$C$118:$C$131</c:f>
              <c:numCache>
                <c:formatCode>General</c:formatCode>
                <c:ptCount val="14"/>
                <c:pt idx="9">
                  <c:v>33</c:v>
                </c:pt>
                <c:pt idx="10">
                  <c:v>9</c:v>
                </c:pt>
                <c:pt idx="11">
                  <c:v>5</c:v>
                </c:pt>
                <c:pt idx="12">
                  <c:v>6</c:v>
                </c:pt>
                <c:pt idx="13">
                  <c:v>40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29911808"/>
        <c:axId val="138088384"/>
        <c:axId val="0"/>
      </c:bar3DChart>
      <c:catAx>
        <c:axId val="12991180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1">
                    <a:lumMod val="50000"/>
                  </a:schemeClr>
                </a:solidFill>
              </a:defRPr>
            </a:pPr>
            <a:endParaRPr lang="ru-RU"/>
          </a:p>
        </c:txPr>
        <c:crossAx val="138088384"/>
        <c:crosses val="autoZero"/>
        <c:auto val="1"/>
        <c:lblAlgn val="ctr"/>
        <c:lblOffset val="100"/>
        <c:noMultiLvlLbl val="0"/>
      </c:catAx>
      <c:valAx>
        <c:axId val="138088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1">
                    <a:lumMod val="50000"/>
                  </a:schemeClr>
                </a:solidFill>
              </a:defRPr>
            </a:pPr>
            <a:endParaRPr lang="ru-RU"/>
          </a:p>
        </c:txPr>
        <c:crossAx val="12991180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7108191163604556"/>
          <c:y val="0.8850149938762838"/>
          <c:w val="0.5272806211723533"/>
          <c:h val="0.10099108888653412"/>
        </c:manualLayout>
      </c:layout>
      <c:overlay val="0"/>
      <c:txPr>
        <a:bodyPr/>
        <a:lstStyle/>
        <a:p>
          <a:pPr>
            <a:defRPr sz="1800">
              <a:solidFill>
                <a:schemeClr val="accent1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Лист1!$B$96</c:f>
              <c:strCache>
                <c:ptCount val="1"/>
                <c:pt idx="0">
                  <c:v>спортсменов летних видов спорта</c:v>
                </c:pt>
              </c:strCache>
            </c:strRef>
          </c:tx>
          <c:invertIfNegative val="0"/>
          <c:cat>
            <c:strRef>
              <c:f>Лист1!$A$97:$A$99</c:f>
              <c:strCache>
                <c:ptCount val="3"/>
                <c:pt idx="0">
                  <c:v>всего обучающихся</c:v>
                </c:pt>
                <c:pt idx="1">
                  <c:v>состав сборной Красноярского края</c:v>
                </c:pt>
                <c:pt idx="2">
                  <c:v>состав сборной РФ</c:v>
                </c:pt>
              </c:strCache>
            </c:strRef>
          </c:cat>
          <c:val>
            <c:numRef>
              <c:f>Лист1!$B$97:$B$99</c:f>
              <c:numCache>
                <c:formatCode>General</c:formatCode>
                <c:ptCount val="3"/>
                <c:pt idx="0">
                  <c:v>89</c:v>
                </c:pt>
                <c:pt idx="1">
                  <c:v>24</c:v>
                </c:pt>
                <c:pt idx="2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Лист1!$C$96</c:f>
              <c:strCache>
                <c:ptCount val="1"/>
                <c:pt idx="0">
                  <c:v>спортсменов зимних видов спорта</c:v>
                </c:pt>
              </c:strCache>
            </c:strRef>
          </c:tx>
          <c:invertIfNegative val="0"/>
          <c:cat>
            <c:strRef>
              <c:f>Лист1!$A$97:$A$99</c:f>
              <c:strCache>
                <c:ptCount val="3"/>
                <c:pt idx="0">
                  <c:v>всего обучающихся</c:v>
                </c:pt>
                <c:pt idx="1">
                  <c:v>состав сборной Красноярского края</c:v>
                </c:pt>
                <c:pt idx="2">
                  <c:v>состав сборной РФ</c:v>
                </c:pt>
              </c:strCache>
            </c:strRef>
          </c:cat>
          <c:val>
            <c:numRef>
              <c:f>Лист1!$C$97:$C$99</c:f>
              <c:numCache>
                <c:formatCode>General</c:formatCode>
                <c:ptCount val="3"/>
                <c:pt idx="0">
                  <c:v>81</c:v>
                </c:pt>
                <c:pt idx="1">
                  <c:v>41</c:v>
                </c:pt>
                <c:pt idx="2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box"/>
        <c:axId val="187210752"/>
        <c:axId val="184971776"/>
        <c:axId val="0"/>
      </c:bar3DChart>
      <c:catAx>
        <c:axId val="18721075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1">
                    <a:lumMod val="50000"/>
                  </a:schemeClr>
                </a:solidFill>
              </a:defRPr>
            </a:pPr>
            <a:endParaRPr lang="ru-RU"/>
          </a:p>
        </c:txPr>
        <c:crossAx val="184971776"/>
        <c:crosses val="autoZero"/>
        <c:auto val="1"/>
        <c:lblAlgn val="ctr"/>
        <c:lblOffset val="100"/>
        <c:noMultiLvlLbl val="0"/>
      </c:catAx>
      <c:valAx>
        <c:axId val="18497177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800">
                <a:solidFill>
                  <a:schemeClr val="accent1">
                    <a:lumMod val="50000"/>
                  </a:schemeClr>
                </a:solidFill>
              </a:defRPr>
            </a:pPr>
            <a:endParaRPr lang="ru-RU"/>
          </a:p>
        </c:txPr>
        <c:crossAx val="18721075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800">
              <a:solidFill>
                <a:schemeClr val="accent1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-1.5888013998250222E-2"/>
                  <c:y val="-6.650627004957727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640201224846901E-2"/>
                  <c:y val="-8.6526684164479686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chemeClr val="accent5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Лист1!$A$87:$A$90</c:f>
              <c:strCache>
                <c:ptCount val="4"/>
                <c:pt idx="0">
                  <c:v>ЗМС</c:v>
                </c:pt>
                <c:pt idx="1">
                  <c:v>МСМК</c:v>
                </c:pt>
                <c:pt idx="2">
                  <c:v>МС</c:v>
                </c:pt>
                <c:pt idx="3">
                  <c:v>КМС</c:v>
                </c:pt>
              </c:strCache>
            </c:strRef>
          </c:cat>
          <c:val>
            <c:numRef>
              <c:f>Лист1!$B$87:$B$90</c:f>
              <c:numCache>
                <c:formatCode>General</c:formatCode>
                <c:ptCount val="4"/>
                <c:pt idx="0">
                  <c:v>5</c:v>
                </c:pt>
                <c:pt idx="1">
                  <c:v>31</c:v>
                </c:pt>
                <c:pt idx="2">
                  <c:v>180</c:v>
                </c:pt>
                <c:pt idx="3">
                  <c:v>378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6407D6-46EA-4B04-8077-F69802628171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D432B6C-FF8C-4889-918E-472AB090E874}">
      <dgm:prSet phldrT="[Текст]" custT="1"/>
      <dgm:spPr/>
      <dgm:t>
        <a:bodyPr/>
        <a:lstStyle/>
        <a:p>
          <a:pPr algn="ctr"/>
          <a:r>
            <a:rPr lang="ru-RU" sz="2400" dirty="0" smtClean="0"/>
            <a:t>Физкультурно-спортивный </a:t>
          </a:r>
          <a:r>
            <a:rPr lang="ru-RU" sz="2400" dirty="0"/>
            <a:t>центр</a:t>
          </a:r>
        </a:p>
      </dgm:t>
    </dgm:pt>
    <dgm:pt modelId="{0BFAC227-A2EE-484C-86A2-5F084997ABE8}" type="parTrans" cxnId="{AA34F277-7655-44FB-968C-9D6C38631368}">
      <dgm:prSet/>
      <dgm:spPr/>
      <dgm:t>
        <a:bodyPr/>
        <a:lstStyle/>
        <a:p>
          <a:pPr algn="ctr"/>
          <a:endParaRPr lang="ru-RU"/>
        </a:p>
      </dgm:t>
    </dgm:pt>
    <dgm:pt modelId="{59DEC0D0-5416-41A2-977F-4C4E15C5FC46}" type="sibTrans" cxnId="{AA34F277-7655-44FB-968C-9D6C38631368}">
      <dgm:prSet/>
      <dgm:spPr/>
      <dgm:t>
        <a:bodyPr/>
        <a:lstStyle/>
        <a:p>
          <a:pPr algn="ctr"/>
          <a:endParaRPr lang="ru-RU"/>
        </a:p>
      </dgm:t>
    </dgm:pt>
    <dgm:pt modelId="{76F8E947-7D37-4CA8-9D24-C24AA33442C4}">
      <dgm:prSet phldrT="[Текст]" custT="1"/>
      <dgm:spPr/>
      <dgm:t>
        <a:bodyPr/>
        <a:lstStyle/>
        <a:p>
          <a:pPr algn="ctr"/>
          <a:r>
            <a:rPr lang="ru-RU" sz="2400" dirty="0" smtClean="0"/>
            <a:t>Спальный </a:t>
          </a:r>
          <a:r>
            <a:rPr lang="ru-RU" sz="2400" dirty="0"/>
            <a:t>корпус</a:t>
          </a:r>
        </a:p>
      </dgm:t>
    </dgm:pt>
    <dgm:pt modelId="{1BE817E1-49AC-4AC4-82A9-51EA2308BACE}" type="parTrans" cxnId="{A01480F4-E8A2-49E5-ACD4-CCE9239045B1}">
      <dgm:prSet/>
      <dgm:spPr/>
      <dgm:t>
        <a:bodyPr/>
        <a:lstStyle/>
        <a:p>
          <a:pPr algn="ctr"/>
          <a:endParaRPr lang="ru-RU"/>
        </a:p>
      </dgm:t>
    </dgm:pt>
    <dgm:pt modelId="{54C9313C-A371-42BF-9578-FEE90C955FD5}" type="sibTrans" cxnId="{A01480F4-E8A2-49E5-ACD4-CCE9239045B1}">
      <dgm:prSet/>
      <dgm:spPr/>
      <dgm:t>
        <a:bodyPr/>
        <a:lstStyle/>
        <a:p>
          <a:pPr algn="ctr"/>
          <a:endParaRPr lang="ru-RU"/>
        </a:p>
      </dgm:t>
    </dgm:pt>
    <dgm:pt modelId="{2212DD13-5BD3-4C95-B112-B57FBEF21831}">
      <dgm:prSet custT="1"/>
      <dgm:spPr/>
      <dgm:t>
        <a:bodyPr/>
        <a:lstStyle/>
        <a:p>
          <a:pPr algn="ctr"/>
          <a:r>
            <a:rPr lang="ru-RU" sz="2400" dirty="0" smtClean="0"/>
            <a:t>Столовая</a:t>
          </a:r>
          <a:endParaRPr lang="ru-RU" sz="2400" dirty="0"/>
        </a:p>
      </dgm:t>
    </dgm:pt>
    <dgm:pt modelId="{9E06AAE9-FB2F-46DD-BE8E-AD8D1EBA8F4C}" type="parTrans" cxnId="{BB20F33A-5B5E-4576-BEF1-24888CB12D61}">
      <dgm:prSet/>
      <dgm:spPr/>
      <dgm:t>
        <a:bodyPr/>
        <a:lstStyle/>
        <a:p>
          <a:pPr algn="ctr"/>
          <a:endParaRPr lang="ru-RU"/>
        </a:p>
      </dgm:t>
    </dgm:pt>
    <dgm:pt modelId="{0AFB9012-10BE-4B3B-937B-162E4F259E95}" type="sibTrans" cxnId="{BB20F33A-5B5E-4576-BEF1-24888CB12D61}">
      <dgm:prSet/>
      <dgm:spPr/>
      <dgm:t>
        <a:bodyPr/>
        <a:lstStyle/>
        <a:p>
          <a:pPr algn="ctr"/>
          <a:endParaRPr lang="ru-RU"/>
        </a:p>
      </dgm:t>
    </dgm:pt>
    <dgm:pt modelId="{F6194903-CCEE-43FA-B776-155761BF29F2}">
      <dgm:prSet custT="1"/>
      <dgm:spPr/>
      <dgm:t>
        <a:bodyPr/>
        <a:lstStyle/>
        <a:p>
          <a:pPr algn="ctr"/>
          <a:r>
            <a:rPr lang="ru-RU" sz="2400" dirty="0" smtClean="0"/>
            <a:t>Отдел </a:t>
          </a:r>
          <a:r>
            <a:rPr lang="ru-RU" sz="2400" dirty="0"/>
            <a:t>по спортивной работе</a:t>
          </a:r>
        </a:p>
      </dgm:t>
    </dgm:pt>
    <dgm:pt modelId="{783E700A-434C-451F-AF9A-528306469DA4}" type="parTrans" cxnId="{6397935A-C1DB-474A-893E-194E0E01E897}">
      <dgm:prSet/>
      <dgm:spPr/>
      <dgm:t>
        <a:bodyPr/>
        <a:lstStyle/>
        <a:p>
          <a:pPr algn="ctr"/>
          <a:endParaRPr lang="ru-RU"/>
        </a:p>
      </dgm:t>
    </dgm:pt>
    <dgm:pt modelId="{646B945F-8732-47AE-A486-2239AF65D098}" type="sibTrans" cxnId="{6397935A-C1DB-474A-893E-194E0E01E897}">
      <dgm:prSet/>
      <dgm:spPr/>
      <dgm:t>
        <a:bodyPr/>
        <a:lstStyle/>
        <a:p>
          <a:pPr algn="ctr"/>
          <a:endParaRPr lang="ru-RU"/>
        </a:p>
      </dgm:t>
    </dgm:pt>
    <dgm:pt modelId="{2F0BD0FC-5240-42A1-8542-62D3CE34ABF8}">
      <dgm:prSet custT="1"/>
      <dgm:spPr/>
      <dgm:t>
        <a:bodyPr/>
        <a:lstStyle/>
        <a:p>
          <a:pPr algn="ctr"/>
          <a:r>
            <a:rPr lang="ru-RU" sz="2400" dirty="0" smtClean="0"/>
            <a:t>Административно-хозяйственный </a:t>
          </a:r>
          <a:r>
            <a:rPr lang="ru-RU" sz="2400" dirty="0"/>
            <a:t>отдел</a:t>
          </a:r>
        </a:p>
      </dgm:t>
    </dgm:pt>
    <dgm:pt modelId="{C8323D5B-EAB6-4855-8588-972C6E2C6ABE}" type="parTrans" cxnId="{AD07108F-4D1D-4B6F-A380-BB7D8FA8C58F}">
      <dgm:prSet/>
      <dgm:spPr/>
      <dgm:t>
        <a:bodyPr/>
        <a:lstStyle/>
        <a:p>
          <a:pPr algn="ctr"/>
          <a:endParaRPr lang="ru-RU"/>
        </a:p>
      </dgm:t>
    </dgm:pt>
    <dgm:pt modelId="{4F51DA67-162A-41FF-993E-F04E86A575DA}" type="sibTrans" cxnId="{AD07108F-4D1D-4B6F-A380-BB7D8FA8C58F}">
      <dgm:prSet/>
      <dgm:spPr/>
      <dgm:t>
        <a:bodyPr/>
        <a:lstStyle/>
        <a:p>
          <a:pPr algn="ctr"/>
          <a:endParaRPr lang="ru-RU"/>
        </a:p>
      </dgm:t>
    </dgm:pt>
    <dgm:pt modelId="{59213DD9-23B2-4216-8EA5-A1894CCDA2BE}">
      <dgm:prSet custT="1"/>
      <dgm:spPr/>
      <dgm:t>
        <a:bodyPr/>
        <a:lstStyle/>
        <a:p>
          <a:pPr algn="ctr"/>
          <a:r>
            <a:rPr lang="ru-RU" sz="2400" dirty="0" smtClean="0"/>
            <a:t>Медико-восстановительный </a:t>
          </a:r>
          <a:r>
            <a:rPr lang="ru-RU" sz="2400" dirty="0"/>
            <a:t>центр</a:t>
          </a:r>
        </a:p>
      </dgm:t>
    </dgm:pt>
    <dgm:pt modelId="{7FCA4E21-75EB-4B84-942C-2A7BD912C7C1}" type="parTrans" cxnId="{444ACD9F-0633-4F58-BFE8-6E72821C027B}">
      <dgm:prSet/>
      <dgm:spPr/>
      <dgm:t>
        <a:bodyPr/>
        <a:lstStyle/>
        <a:p>
          <a:pPr algn="ctr"/>
          <a:endParaRPr lang="ru-RU"/>
        </a:p>
      </dgm:t>
    </dgm:pt>
    <dgm:pt modelId="{311B93B2-95A9-4D23-83C6-9009A077F6EE}" type="sibTrans" cxnId="{444ACD9F-0633-4F58-BFE8-6E72821C027B}">
      <dgm:prSet/>
      <dgm:spPr/>
      <dgm:t>
        <a:bodyPr/>
        <a:lstStyle/>
        <a:p>
          <a:pPr algn="ctr"/>
          <a:endParaRPr lang="ru-RU"/>
        </a:p>
      </dgm:t>
    </dgm:pt>
    <dgm:pt modelId="{13745A52-F0FF-4858-A767-CA45F8160797}">
      <dgm:prSet custT="1"/>
      <dgm:spPr/>
      <dgm:t>
        <a:bodyPr/>
        <a:lstStyle/>
        <a:p>
          <a:pPr algn="ctr"/>
          <a:r>
            <a:rPr lang="ru-RU" sz="2400" dirty="0" smtClean="0"/>
            <a:t>Отдел </a:t>
          </a:r>
          <a:r>
            <a:rPr lang="ru-RU" sz="2400" dirty="0"/>
            <a:t>связи с общественностью, </a:t>
          </a:r>
          <a:endParaRPr lang="ru-RU" sz="2400" dirty="0" smtClean="0"/>
        </a:p>
        <a:p>
          <a:pPr algn="ctr"/>
          <a:r>
            <a:rPr lang="ru-RU" sz="2400" dirty="0" smtClean="0"/>
            <a:t>правовой </a:t>
          </a:r>
          <a:r>
            <a:rPr lang="ru-RU" sz="2400" dirty="0"/>
            <a:t>и кадровой работе</a:t>
          </a:r>
        </a:p>
      </dgm:t>
    </dgm:pt>
    <dgm:pt modelId="{D5C9CBE4-937B-483E-89D7-BF65C175D684}" type="parTrans" cxnId="{C4CEBB30-9E56-464E-9B38-DADC4F9636D0}">
      <dgm:prSet/>
      <dgm:spPr/>
      <dgm:t>
        <a:bodyPr/>
        <a:lstStyle/>
        <a:p>
          <a:pPr algn="ctr"/>
          <a:endParaRPr lang="ru-RU"/>
        </a:p>
      </dgm:t>
    </dgm:pt>
    <dgm:pt modelId="{4DC7B056-F836-4E2C-B612-E88EB57A58D0}" type="sibTrans" cxnId="{C4CEBB30-9E56-464E-9B38-DADC4F9636D0}">
      <dgm:prSet/>
      <dgm:spPr/>
      <dgm:t>
        <a:bodyPr/>
        <a:lstStyle/>
        <a:p>
          <a:pPr algn="ctr"/>
          <a:endParaRPr lang="ru-RU"/>
        </a:p>
      </dgm:t>
    </dgm:pt>
    <dgm:pt modelId="{379AEC31-B63A-4BE8-8F1C-8933BD17B288}">
      <dgm:prSet custT="1"/>
      <dgm:spPr/>
      <dgm:t>
        <a:bodyPr/>
        <a:lstStyle/>
        <a:p>
          <a:pPr algn="ctr"/>
          <a:r>
            <a:rPr lang="ru-RU" sz="2400" dirty="0" smtClean="0"/>
            <a:t>Спортивный </a:t>
          </a:r>
          <a:r>
            <a:rPr lang="ru-RU" sz="2400" dirty="0"/>
            <a:t>комплекс  "Спутник</a:t>
          </a:r>
        </a:p>
      </dgm:t>
    </dgm:pt>
    <dgm:pt modelId="{87F6EEF6-9FAE-4B9A-9EDD-4B1E379299D5}" type="parTrans" cxnId="{97E55843-44CF-45F6-9441-C1A63ECB9FE9}">
      <dgm:prSet/>
      <dgm:spPr/>
      <dgm:t>
        <a:bodyPr/>
        <a:lstStyle/>
        <a:p>
          <a:pPr algn="ctr"/>
          <a:endParaRPr lang="ru-RU"/>
        </a:p>
      </dgm:t>
    </dgm:pt>
    <dgm:pt modelId="{F307297A-DB61-49FB-AEC2-C45B91CA93AF}" type="sibTrans" cxnId="{97E55843-44CF-45F6-9441-C1A63ECB9FE9}">
      <dgm:prSet/>
      <dgm:spPr/>
      <dgm:t>
        <a:bodyPr/>
        <a:lstStyle/>
        <a:p>
          <a:pPr algn="ctr"/>
          <a:endParaRPr lang="ru-RU"/>
        </a:p>
      </dgm:t>
    </dgm:pt>
    <dgm:pt modelId="{EB38CB73-34E6-4D3C-B437-5D313E4DBCF4}">
      <dgm:prSet custT="1"/>
      <dgm:spPr/>
      <dgm:t>
        <a:bodyPr/>
        <a:lstStyle/>
        <a:p>
          <a:pPr algn="ctr"/>
          <a:r>
            <a:rPr lang="ru-RU" sz="2400" dirty="0" smtClean="0"/>
            <a:t>Учебно-воспитательный </a:t>
          </a:r>
          <a:r>
            <a:rPr lang="ru-RU" sz="2400" dirty="0"/>
            <a:t>отдел</a:t>
          </a:r>
        </a:p>
      </dgm:t>
    </dgm:pt>
    <dgm:pt modelId="{56020AE9-319F-43E7-8CEE-F9B1F7C99160}" type="parTrans" cxnId="{FB42811F-D3CE-4140-9131-47578DE02B09}">
      <dgm:prSet/>
      <dgm:spPr/>
      <dgm:t>
        <a:bodyPr/>
        <a:lstStyle/>
        <a:p>
          <a:pPr algn="ctr"/>
          <a:endParaRPr lang="ru-RU"/>
        </a:p>
      </dgm:t>
    </dgm:pt>
    <dgm:pt modelId="{274A33CC-E449-4ED2-8987-06B4A0978505}" type="sibTrans" cxnId="{FB42811F-D3CE-4140-9131-47578DE02B09}">
      <dgm:prSet/>
      <dgm:spPr/>
      <dgm:t>
        <a:bodyPr/>
        <a:lstStyle/>
        <a:p>
          <a:pPr algn="ctr"/>
          <a:endParaRPr lang="ru-RU"/>
        </a:p>
      </dgm:t>
    </dgm:pt>
    <dgm:pt modelId="{E7971F09-8E0F-48D4-9576-381AD1AF7A43}" type="pres">
      <dgm:prSet presAssocID="{D46407D6-46EA-4B04-8077-F69802628171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CBE0DF47-BC0A-4BCE-B292-161F22F598CB}" type="pres">
      <dgm:prSet presAssocID="{D46407D6-46EA-4B04-8077-F69802628171}" presName="pyramid" presStyleLbl="node1" presStyleIdx="0" presStyleCnt="1"/>
      <dgm:spPr/>
    </dgm:pt>
    <dgm:pt modelId="{D4738A0A-4846-46D5-B7D9-C28F65C42B84}" type="pres">
      <dgm:prSet presAssocID="{D46407D6-46EA-4B04-8077-F69802628171}" presName="theList" presStyleCnt="0"/>
      <dgm:spPr/>
    </dgm:pt>
    <dgm:pt modelId="{E3689CE0-431E-46FC-B7BC-4529DCB45D93}" type="pres">
      <dgm:prSet presAssocID="{EB38CB73-34E6-4D3C-B437-5D313E4DBCF4}" presName="aNode" presStyleLbl="fgAcc1" presStyleIdx="0" presStyleCnt="9" custScaleX="149630" custLinFactY="-2847" custLinFactNeighborX="15458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9A67F9-4445-4251-899F-6A71309BB6AA}" type="pres">
      <dgm:prSet presAssocID="{EB38CB73-34E6-4D3C-B437-5D313E4DBCF4}" presName="aSpace" presStyleCnt="0"/>
      <dgm:spPr/>
    </dgm:pt>
    <dgm:pt modelId="{F49D15B4-1986-4CFF-B8E8-763399DB3875}" type="pres">
      <dgm:prSet presAssocID="{F6194903-CCEE-43FA-B776-155761BF29F2}" presName="aNode" presStyleLbl="fgAcc1" presStyleIdx="1" presStyleCnt="9" custScaleX="149630" custLinFactNeighborX="16304" custLinFactNeighborY="-53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2AE019-4658-4C97-A771-237A3A7455EF}" type="pres">
      <dgm:prSet presAssocID="{F6194903-CCEE-43FA-B776-155761BF29F2}" presName="aSpace" presStyleCnt="0"/>
      <dgm:spPr/>
    </dgm:pt>
    <dgm:pt modelId="{573D23E4-AE84-49C2-8A93-34BDF3E3E93F}" type="pres">
      <dgm:prSet presAssocID="{2F0BD0FC-5240-42A1-8542-62D3CE34ABF8}" presName="aNode" presStyleLbl="fgAcc1" presStyleIdx="2" presStyleCnt="9" custScaleX="149630" custLinFactNeighborX="16304" custLinFactNeighborY="791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02B8CF-A626-4E32-87BF-2B950BBD480F}" type="pres">
      <dgm:prSet presAssocID="{2F0BD0FC-5240-42A1-8542-62D3CE34ABF8}" presName="aSpace" presStyleCnt="0"/>
      <dgm:spPr/>
    </dgm:pt>
    <dgm:pt modelId="{01AA27A8-3E1A-4B68-8BE7-68359082BD2C}" type="pres">
      <dgm:prSet presAssocID="{59213DD9-23B2-4216-8EA5-A1894CCDA2BE}" presName="aNode" presStyleLbl="fgAcc1" presStyleIdx="3" presStyleCnt="9" custScaleX="149630" custLinFactY="11337" custLinFactNeighborX="16304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C612C6-58F1-4D07-A107-BB0C518A0D6A}" type="pres">
      <dgm:prSet presAssocID="{59213DD9-23B2-4216-8EA5-A1894CCDA2BE}" presName="aSpace" presStyleCnt="0"/>
      <dgm:spPr/>
    </dgm:pt>
    <dgm:pt modelId="{83036730-F78A-4701-A31B-35645AF97517}" type="pres">
      <dgm:prSet presAssocID="{13745A52-F0FF-4858-A767-CA45F8160797}" presName="aNode" presStyleLbl="fgAcc1" presStyleIdx="4" presStyleCnt="9" custScaleX="151194" custScaleY="236825" custLinFactY="30875" custLinFactNeighborX="15154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B84424-517D-4997-8432-5ECF1869B1F5}" type="pres">
      <dgm:prSet presAssocID="{13745A52-F0FF-4858-A767-CA45F8160797}" presName="aSpace" presStyleCnt="0"/>
      <dgm:spPr/>
    </dgm:pt>
    <dgm:pt modelId="{D4685E8C-8C22-43BE-8A79-1E47276E1A79}" type="pres">
      <dgm:prSet presAssocID="{379AEC31-B63A-4BE8-8F1C-8933BD17B288}" presName="aNode" presStyleLbl="fgAcc1" presStyleIdx="5" presStyleCnt="9" custScaleX="150239" custLinFactY="45556" custLinFactNeighborX="14676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118393-DB7D-4EC5-814C-7CB5BAD3E268}" type="pres">
      <dgm:prSet presAssocID="{379AEC31-B63A-4BE8-8F1C-8933BD17B288}" presName="aSpace" presStyleCnt="0"/>
      <dgm:spPr/>
    </dgm:pt>
    <dgm:pt modelId="{9E16FE4B-00E8-4F3F-AABA-B251C53C573B}" type="pres">
      <dgm:prSet presAssocID="{2D432B6C-FF8C-4889-918E-472AB090E874}" presName="aNode" presStyleLbl="fgAcc1" presStyleIdx="6" presStyleCnt="9" custScaleX="151195" custLinFactY="60237" custLinFactNeighborX="15154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ACD9E5-9EF3-40B3-AA18-A075880C1765}" type="pres">
      <dgm:prSet presAssocID="{2D432B6C-FF8C-4889-918E-472AB090E874}" presName="aSpace" presStyleCnt="0"/>
      <dgm:spPr/>
    </dgm:pt>
    <dgm:pt modelId="{8FFBF1F5-2D00-49C8-BD43-B9C63786EB3E}" type="pres">
      <dgm:prSet presAssocID="{76F8E947-7D37-4CA8-9D24-C24AA33442C4}" presName="aNode" presStyleLbl="fgAcc1" presStyleIdx="7" presStyleCnt="9" custScaleX="151194" custLinFactY="74917" custLinFactNeighborX="15154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B284F3-CF06-4E71-846A-EDF02A6538B1}" type="pres">
      <dgm:prSet presAssocID="{76F8E947-7D37-4CA8-9D24-C24AA33442C4}" presName="aSpace" presStyleCnt="0"/>
      <dgm:spPr/>
    </dgm:pt>
    <dgm:pt modelId="{AA957664-7CD8-4F8A-95D3-AF1689F45CDE}" type="pres">
      <dgm:prSet presAssocID="{2212DD13-5BD3-4C95-B112-B57FBEF21831}" presName="aNode" presStyleLbl="fgAcc1" presStyleIdx="8" presStyleCnt="9" custScaleX="151194" custLinFactY="89598" custLinFactNeighborX="1515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208AA6-BF0E-49C4-AE29-293E287DEE91}" type="pres">
      <dgm:prSet presAssocID="{2212DD13-5BD3-4C95-B112-B57FBEF21831}" presName="aSpace" presStyleCnt="0"/>
      <dgm:spPr/>
    </dgm:pt>
  </dgm:ptLst>
  <dgm:cxnLst>
    <dgm:cxn modelId="{9430350F-25DA-4D34-B746-0326CB342098}" type="presOf" srcId="{D46407D6-46EA-4B04-8077-F69802628171}" destId="{E7971F09-8E0F-48D4-9576-381AD1AF7A43}" srcOrd="0" destOrd="0" presId="urn:microsoft.com/office/officeart/2005/8/layout/pyramid2"/>
    <dgm:cxn modelId="{1416F1AC-924E-4CA3-B7A1-49B888D06405}" type="presOf" srcId="{59213DD9-23B2-4216-8EA5-A1894CCDA2BE}" destId="{01AA27A8-3E1A-4B68-8BE7-68359082BD2C}" srcOrd="0" destOrd="0" presId="urn:microsoft.com/office/officeart/2005/8/layout/pyramid2"/>
    <dgm:cxn modelId="{C4CEBB30-9E56-464E-9B38-DADC4F9636D0}" srcId="{D46407D6-46EA-4B04-8077-F69802628171}" destId="{13745A52-F0FF-4858-A767-CA45F8160797}" srcOrd="4" destOrd="0" parTransId="{D5C9CBE4-937B-483E-89D7-BF65C175D684}" sibTransId="{4DC7B056-F836-4E2C-B612-E88EB57A58D0}"/>
    <dgm:cxn modelId="{AA34F277-7655-44FB-968C-9D6C38631368}" srcId="{D46407D6-46EA-4B04-8077-F69802628171}" destId="{2D432B6C-FF8C-4889-918E-472AB090E874}" srcOrd="6" destOrd="0" parTransId="{0BFAC227-A2EE-484C-86A2-5F084997ABE8}" sibTransId="{59DEC0D0-5416-41A2-977F-4C4E15C5FC46}"/>
    <dgm:cxn modelId="{0BDB8347-86C6-4B03-A7EC-5EB6DBC24941}" type="presOf" srcId="{2212DD13-5BD3-4C95-B112-B57FBEF21831}" destId="{AA957664-7CD8-4F8A-95D3-AF1689F45CDE}" srcOrd="0" destOrd="0" presId="urn:microsoft.com/office/officeart/2005/8/layout/pyramid2"/>
    <dgm:cxn modelId="{0AFD4026-E231-4EB0-AA35-F588B2196B6F}" type="presOf" srcId="{379AEC31-B63A-4BE8-8F1C-8933BD17B288}" destId="{D4685E8C-8C22-43BE-8A79-1E47276E1A79}" srcOrd="0" destOrd="0" presId="urn:microsoft.com/office/officeart/2005/8/layout/pyramid2"/>
    <dgm:cxn modelId="{BB20F33A-5B5E-4576-BEF1-24888CB12D61}" srcId="{D46407D6-46EA-4B04-8077-F69802628171}" destId="{2212DD13-5BD3-4C95-B112-B57FBEF21831}" srcOrd="8" destOrd="0" parTransId="{9E06AAE9-FB2F-46DD-BE8E-AD8D1EBA8F4C}" sibTransId="{0AFB9012-10BE-4B3B-937B-162E4F259E95}"/>
    <dgm:cxn modelId="{1830C8F4-75AF-4F48-AE0E-03DFD3EFE959}" type="presOf" srcId="{2D432B6C-FF8C-4889-918E-472AB090E874}" destId="{9E16FE4B-00E8-4F3F-AABA-B251C53C573B}" srcOrd="0" destOrd="0" presId="urn:microsoft.com/office/officeart/2005/8/layout/pyramid2"/>
    <dgm:cxn modelId="{444ACD9F-0633-4F58-BFE8-6E72821C027B}" srcId="{D46407D6-46EA-4B04-8077-F69802628171}" destId="{59213DD9-23B2-4216-8EA5-A1894CCDA2BE}" srcOrd="3" destOrd="0" parTransId="{7FCA4E21-75EB-4B84-942C-2A7BD912C7C1}" sibTransId="{311B93B2-95A9-4D23-83C6-9009A077F6EE}"/>
    <dgm:cxn modelId="{56668FB3-77EB-43F8-A11E-764C481A2AFB}" type="presOf" srcId="{13745A52-F0FF-4858-A767-CA45F8160797}" destId="{83036730-F78A-4701-A31B-35645AF97517}" srcOrd="0" destOrd="0" presId="urn:microsoft.com/office/officeart/2005/8/layout/pyramid2"/>
    <dgm:cxn modelId="{FB42811F-D3CE-4140-9131-47578DE02B09}" srcId="{D46407D6-46EA-4B04-8077-F69802628171}" destId="{EB38CB73-34E6-4D3C-B437-5D313E4DBCF4}" srcOrd="0" destOrd="0" parTransId="{56020AE9-319F-43E7-8CEE-F9B1F7C99160}" sibTransId="{274A33CC-E449-4ED2-8987-06B4A0978505}"/>
    <dgm:cxn modelId="{925C4348-790E-4C5A-AE40-F52CB6DC16C7}" type="presOf" srcId="{76F8E947-7D37-4CA8-9D24-C24AA33442C4}" destId="{8FFBF1F5-2D00-49C8-BD43-B9C63786EB3E}" srcOrd="0" destOrd="0" presId="urn:microsoft.com/office/officeart/2005/8/layout/pyramid2"/>
    <dgm:cxn modelId="{45D138B9-3C64-4AD4-8A49-EEF71B447DF6}" type="presOf" srcId="{F6194903-CCEE-43FA-B776-155761BF29F2}" destId="{F49D15B4-1986-4CFF-B8E8-763399DB3875}" srcOrd="0" destOrd="0" presId="urn:microsoft.com/office/officeart/2005/8/layout/pyramid2"/>
    <dgm:cxn modelId="{97E55843-44CF-45F6-9441-C1A63ECB9FE9}" srcId="{D46407D6-46EA-4B04-8077-F69802628171}" destId="{379AEC31-B63A-4BE8-8F1C-8933BD17B288}" srcOrd="5" destOrd="0" parTransId="{87F6EEF6-9FAE-4B9A-9EDD-4B1E379299D5}" sibTransId="{F307297A-DB61-49FB-AEC2-C45B91CA93AF}"/>
    <dgm:cxn modelId="{EDC271A6-5F02-4274-9B88-FAFB598EF623}" type="presOf" srcId="{2F0BD0FC-5240-42A1-8542-62D3CE34ABF8}" destId="{573D23E4-AE84-49C2-8A93-34BDF3E3E93F}" srcOrd="0" destOrd="0" presId="urn:microsoft.com/office/officeart/2005/8/layout/pyramid2"/>
    <dgm:cxn modelId="{A01480F4-E8A2-49E5-ACD4-CCE9239045B1}" srcId="{D46407D6-46EA-4B04-8077-F69802628171}" destId="{76F8E947-7D37-4CA8-9D24-C24AA33442C4}" srcOrd="7" destOrd="0" parTransId="{1BE817E1-49AC-4AC4-82A9-51EA2308BACE}" sibTransId="{54C9313C-A371-42BF-9578-FEE90C955FD5}"/>
    <dgm:cxn modelId="{4B86B258-F61C-482E-839A-9FA7704B6C4A}" type="presOf" srcId="{EB38CB73-34E6-4D3C-B437-5D313E4DBCF4}" destId="{E3689CE0-431E-46FC-B7BC-4529DCB45D93}" srcOrd="0" destOrd="0" presId="urn:microsoft.com/office/officeart/2005/8/layout/pyramid2"/>
    <dgm:cxn modelId="{6397935A-C1DB-474A-893E-194E0E01E897}" srcId="{D46407D6-46EA-4B04-8077-F69802628171}" destId="{F6194903-CCEE-43FA-B776-155761BF29F2}" srcOrd="1" destOrd="0" parTransId="{783E700A-434C-451F-AF9A-528306469DA4}" sibTransId="{646B945F-8732-47AE-A486-2239AF65D098}"/>
    <dgm:cxn modelId="{AD07108F-4D1D-4B6F-A380-BB7D8FA8C58F}" srcId="{D46407D6-46EA-4B04-8077-F69802628171}" destId="{2F0BD0FC-5240-42A1-8542-62D3CE34ABF8}" srcOrd="2" destOrd="0" parTransId="{C8323D5B-EAB6-4855-8588-972C6E2C6ABE}" sibTransId="{4F51DA67-162A-41FF-993E-F04E86A575DA}"/>
    <dgm:cxn modelId="{CA122A97-43D2-4723-8EF0-CD13931229A0}" type="presParOf" srcId="{E7971F09-8E0F-48D4-9576-381AD1AF7A43}" destId="{CBE0DF47-BC0A-4BCE-B292-161F22F598CB}" srcOrd="0" destOrd="0" presId="urn:microsoft.com/office/officeart/2005/8/layout/pyramid2"/>
    <dgm:cxn modelId="{6A33EE41-5E5C-417A-A9F3-5DF96A4DC66E}" type="presParOf" srcId="{E7971F09-8E0F-48D4-9576-381AD1AF7A43}" destId="{D4738A0A-4846-46D5-B7D9-C28F65C42B84}" srcOrd="1" destOrd="0" presId="urn:microsoft.com/office/officeart/2005/8/layout/pyramid2"/>
    <dgm:cxn modelId="{444DF09C-745B-4FCC-84AF-DDE8EFC18F85}" type="presParOf" srcId="{D4738A0A-4846-46D5-B7D9-C28F65C42B84}" destId="{E3689CE0-431E-46FC-B7BC-4529DCB45D93}" srcOrd="0" destOrd="0" presId="urn:microsoft.com/office/officeart/2005/8/layout/pyramid2"/>
    <dgm:cxn modelId="{6758EA3A-C93C-4527-B4C5-355FE40DC592}" type="presParOf" srcId="{D4738A0A-4846-46D5-B7D9-C28F65C42B84}" destId="{9D9A67F9-4445-4251-899F-6A71309BB6AA}" srcOrd="1" destOrd="0" presId="urn:microsoft.com/office/officeart/2005/8/layout/pyramid2"/>
    <dgm:cxn modelId="{9BF47BE6-ED2E-4E26-BB64-E256C697C375}" type="presParOf" srcId="{D4738A0A-4846-46D5-B7D9-C28F65C42B84}" destId="{F49D15B4-1986-4CFF-B8E8-763399DB3875}" srcOrd="2" destOrd="0" presId="urn:microsoft.com/office/officeart/2005/8/layout/pyramid2"/>
    <dgm:cxn modelId="{AA8000ED-EF9E-4F42-A39A-0E60F349FB5D}" type="presParOf" srcId="{D4738A0A-4846-46D5-B7D9-C28F65C42B84}" destId="{012AE019-4658-4C97-A771-237A3A7455EF}" srcOrd="3" destOrd="0" presId="urn:microsoft.com/office/officeart/2005/8/layout/pyramid2"/>
    <dgm:cxn modelId="{F50D19F4-77B8-4C4A-BA94-349DF101EC96}" type="presParOf" srcId="{D4738A0A-4846-46D5-B7D9-C28F65C42B84}" destId="{573D23E4-AE84-49C2-8A93-34BDF3E3E93F}" srcOrd="4" destOrd="0" presId="urn:microsoft.com/office/officeart/2005/8/layout/pyramid2"/>
    <dgm:cxn modelId="{F42AC3CA-D4A6-4C05-B415-32A4B7C699BE}" type="presParOf" srcId="{D4738A0A-4846-46D5-B7D9-C28F65C42B84}" destId="{9902B8CF-A626-4E32-87BF-2B950BBD480F}" srcOrd="5" destOrd="0" presId="urn:microsoft.com/office/officeart/2005/8/layout/pyramid2"/>
    <dgm:cxn modelId="{49A4FB49-C572-4090-9A19-9F158589FC44}" type="presParOf" srcId="{D4738A0A-4846-46D5-B7D9-C28F65C42B84}" destId="{01AA27A8-3E1A-4B68-8BE7-68359082BD2C}" srcOrd="6" destOrd="0" presId="urn:microsoft.com/office/officeart/2005/8/layout/pyramid2"/>
    <dgm:cxn modelId="{938B42B1-CB75-47CA-BC9E-2F143C1498B6}" type="presParOf" srcId="{D4738A0A-4846-46D5-B7D9-C28F65C42B84}" destId="{4AC612C6-58F1-4D07-A107-BB0C518A0D6A}" srcOrd="7" destOrd="0" presId="urn:microsoft.com/office/officeart/2005/8/layout/pyramid2"/>
    <dgm:cxn modelId="{00CCCD69-2CE5-4120-B387-31A53A653B9D}" type="presParOf" srcId="{D4738A0A-4846-46D5-B7D9-C28F65C42B84}" destId="{83036730-F78A-4701-A31B-35645AF97517}" srcOrd="8" destOrd="0" presId="urn:microsoft.com/office/officeart/2005/8/layout/pyramid2"/>
    <dgm:cxn modelId="{1666C68A-50BC-417F-AE52-C8DBEA679750}" type="presParOf" srcId="{D4738A0A-4846-46D5-B7D9-C28F65C42B84}" destId="{D8B84424-517D-4997-8432-5ECF1869B1F5}" srcOrd="9" destOrd="0" presId="urn:microsoft.com/office/officeart/2005/8/layout/pyramid2"/>
    <dgm:cxn modelId="{DD708818-A0F8-4433-9F22-22CFD97D5774}" type="presParOf" srcId="{D4738A0A-4846-46D5-B7D9-C28F65C42B84}" destId="{D4685E8C-8C22-43BE-8A79-1E47276E1A79}" srcOrd="10" destOrd="0" presId="urn:microsoft.com/office/officeart/2005/8/layout/pyramid2"/>
    <dgm:cxn modelId="{1CAC7365-5FD9-4957-AC4B-02A2BFC92E3A}" type="presParOf" srcId="{D4738A0A-4846-46D5-B7D9-C28F65C42B84}" destId="{F0118393-DB7D-4EC5-814C-7CB5BAD3E268}" srcOrd="11" destOrd="0" presId="urn:microsoft.com/office/officeart/2005/8/layout/pyramid2"/>
    <dgm:cxn modelId="{D6D87CE0-062A-4DEF-8155-D7C309FB4CCA}" type="presParOf" srcId="{D4738A0A-4846-46D5-B7D9-C28F65C42B84}" destId="{9E16FE4B-00E8-4F3F-AABA-B251C53C573B}" srcOrd="12" destOrd="0" presId="urn:microsoft.com/office/officeart/2005/8/layout/pyramid2"/>
    <dgm:cxn modelId="{EC5A8BAC-0873-4656-89B2-8A48890D11E9}" type="presParOf" srcId="{D4738A0A-4846-46D5-B7D9-C28F65C42B84}" destId="{45ACD9E5-9EF3-40B3-AA18-A075880C1765}" srcOrd="13" destOrd="0" presId="urn:microsoft.com/office/officeart/2005/8/layout/pyramid2"/>
    <dgm:cxn modelId="{2856FD21-B16F-470B-B97B-48F89199B677}" type="presParOf" srcId="{D4738A0A-4846-46D5-B7D9-C28F65C42B84}" destId="{8FFBF1F5-2D00-49C8-BD43-B9C63786EB3E}" srcOrd="14" destOrd="0" presId="urn:microsoft.com/office/officeart/2005/8/layout/pyramid2"/>
    <dgm:cxn modelId="{790E0591-8BF9-4B18-96D2-BB6F4400A71A}" type="presParOf" srcId="{D4738A0A-4846-46D5-B7D9-C28F65C42B84}" destId="{A3B284F3-CF06-4E71-846A-EDF02A6538B1}" srcOrd="15" destOrd="0" presId="urn:microsoft.com/office/officeart/2005/8/layout/pyramid2"/>
    <dgm:cxn modelId="{B85DFBBD-4F17-4131-8D54-2D680291B0BC}" type="presParOf" srcId="{D4738A0A-4846-46D5-B7D9-C28F65C42B84}" destId="{AA957664-7CD8-4F8A-95D3-AF1689F45CDE}" srcOrd="16" destOrd="0" presId="urn:microsoft.com/office/officeart/2005/8/layout/pyramid2"/>
    <dgm:cxn modelId="{96AD065B-5B39-48B9-B28C-5DEC29D52372}" type="presParOf" srcId="{D4738A0A-4846-46D5-B7D9-C28F65C42B84}" destId="{9C208AA6-BF0E-49C4-AE29-293E287DEE91}" srcOrd="1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E0DF47-BC0A-4BCE-B292-161F22F598CB}">
      <dsp:nvSpPr>
        <dsp:cNvPr id="0" name=""/>
        <dsp:cNvSpPr/>
      </dsp:nvSpPr>
      <dsp:spPr>
        <a:xfrm>
          <a:off x="798418" y="0"/>
          <a:ext cx="5733255" cy="5733255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689CE0-431E-46FC-B7BC-4529DCB45D93}">
      <dsp:nvSpPr>
        <dsp:cNvPr id="0" name=""/>
        <dsp:cNvSpPr/>
      </dsp:nvSpPr>
      <dsp:spPr>
        <a:xfrm>
          <a:off x="3316346" y="514611"/>
          <a:ext cx="5576135" cy="39864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Учебно-воспитательный </a:t>
          </a:r>
          <a:r>
            <a:rPr lang="ru-RU" sz="2400" kern="1200" dirty="0"/>
            <a:t>отдел</a:t>
          </a:r>
        </a:p>
      </dsp:txBody>
      <dsp:txXfrm>
        <a:off x="3335806" y="534071"/>
        <a:ext cx="5537215" cy="359720"/>
      </dsp:txXfrm>
    </dsp:sp>
    <dsp:sp modelId="{F49D15B4-1986-4CFF-B8E8-763399DB3875}">
      <dsp:nvSpPr>
        <dsp:cNvPr id="0" name=""/>
        <dsp:cNvSpPr/>
      </dsp:nvSpPr>
      <dsp:spPr>
        <a:xfrm>
          <a:off x="3347873" y="1021605"/>
          <a:ext cx="5576135" cy="39864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Отдел </a:t>
          </a:r>
          <a:r>
            <a:rPr lang="ru-RU" sz="2400" kern="1200" dirty="0"/>
            <a:t>по спортивной работе</a:t>
          </a:r>
        </a:p>
      </dsp:txBody>
      <dsp:txXfrm>
        <a:off x="3367333" y="1041065"/>
        <a:ext cx="5537215" cy="359720"/>
      </dsp:txXfrm>
    </dsp:sp>
    <dsp:sp modelId="{573D23E4-AE84-49C2-8A93-34BDF3E3E93F}">
      <dsp:nvSpPr>
        <dsp:cNvPr id="0" name=""/>
        <dsp:cNvSpPr/>
      </dsp:nvSpPr>
      <dsp:spPr>
        <a:xfrm>
          <a:off x="3347873" y="1512168"/>
          <a:ext cx="5576135" cy="39864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Административно-хозяйственный </a:t>
          </a:r>
          <a:r>
            <a:rPr lang="ru-RU" sz="2400" kern="1200" dirty="0"/>
            <a:t>отдел</a:t>
          </a:r>
        </a:p>
      </dsp:txBody>
      <dsp:txXfrm>
        <a:off x="3367333" y="1531628"/>
        <a:ext cx="5537215" cy="359720"/>
      </dsp:txXfrm>
    </dsp:sp>
    <dsp:sp modelId="{01AA27A8-3E1A-4B68-8BE7-68359082BD2C}">
      <dsp:nvSpPr>
        <dsp:cNvPr id="0" name=""/>
        <dsp:cNvSpPr/>
      </dsp:nvSpPr>
      <dsp:spPr>
        <a:xfrm>
          <a:off x="3347873" y="2016225"/>
          <a:ext cx="5576135" cy="39864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Медико-восстановительный </a:t>
          </a:r>
          <a:r>
            <a:rPr lang="ru-RU" sz="2400" kern="1200" dirty="0"/>
            <a:t>центр</a:t>
          </a:r>
        </a:p>
      </dsp:txBody>
      <dsp:txXfrm>
        <a:off x="3367333" y="2035685"/>
        <a:ext cx="5537215" cy="359720"/>
      </dsp:txXfrm>
    </dsp:sp>
    <dsp:sp modelId="{83036730-F78A-4701-A31B-35645AF97517}">
      <dsp:nvSpPr>
        <dsp:cNvPr id="0" name=""/>
        <dsp:cNvSpPr/>
      </dsp:nvSpPr>
      <dsp:spPr>
        <a:xfrm>
          <a:off x="3275875" y="2542582"/>
          <a:ext cx="5634419" cy="9440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Отдел </a:t>
          </a:r>
          <a:r>
            <a:rPr lang="ru-RU" sz="2400" kern="1200" dirty="0"/>
            <a:t>связи с общественностью, </a:t>
          </a:r>
          <a:endParaRPr lang="ru-RU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правовой </a:t>
          </a:r>
          <a:r>
            <a:rPr lang="ru-RU" sz="2400" kern="1200" dirty="0"/>
            <a:t>и кадровой работе</a:t>
          </a:r>
        </a:p>
      </dsp:txBody>
      <dsp:txXfrm>
        <a:off x="3321961" y="2588668"/>
        <a:ext cx="5542247" cy="851908"/>
      </dsp:txXfrm>
    </dsp:sp>
    <dsp:sp modelId="{D4685E8C-8C22-43BE-8A79-1E47276E1A79}">
      <dsp:nvSpPr>
        <dsp:cNvPr id="0" name=""/>
        <dsp:cNvSpPr/>
      </dsp:nvSpPr>
      <dsp:spPr>
        <a:xfrm>
          <a:off x="3275856" y="3595017"/>
          <a:ext cx="5598830" cy="39864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Спортивный </a:t>
          </a:r>
          <a:r>
            <a:rPr lang="ru-RU" sz="2400" kern="1200" dirty="0"/>
            <a:t>комплекс  "Спутник</a:t>
          </a:r>
        </a:p>
      </dsp:txBody>
      <dsp:txXfrm>
        <a:off x="3295316" y="3614477"/>
        <a:ext cx="5559910" cy="359720"/>
      </dsp:txXfrm>
    </dsp:sp>
    <dsp:sp modelId="{9E16FE4B-00E8-4F3F-AABA-B251C53C573B}">
      <dsp:nvSpPr>
        <dsp:cNvPr id="0" name=""/>
        <dsp:cNvSpPr/>
      </dsp:nvSpPr>
      <dsp:spPr>
        <a:xfrm>
          <a:off x="3275856" y="4102012"/>
          <a:ext cx="5634456" cy="39864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Физкультурно-спортивный </a:t>
          </a:r>
          <a:r>
            <a:rPr lang="ru-RU" sz="2400" kern="1200" dirty="0"/>
            <a:t>центр</a:t>
          </a:r>
        </a:p>
      </dsp:txBody>
      <dsp:txXfrm>
        <a:off x="3295316" y="4121472"/>
        <a:ext cx="5595536" cy="359720"/>
      </dsp:txXfrm>
    </dsp:sp>
    <dsp:sp modelId="{8FFBF1F5-2D00-49C8-BD43-B9C63786EB3E}">
      <dsp:nvSpPr>
        <dsp:cNvPr id="0" name=""/>
        <dsp:cNvSpPr/>
      </dsp:nvSpPr>
      <dsp:spPr>
        <a:xfrm>
          <a:off x="3275875" y="4609002"/>
          <a:ext cx="5634419" cy="39864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Спальный </a:t>
          </a:r>
          <a:r>
            <a:rPr lang="ru-RU" sz="2400" kern="1200" dirty="0"/>
            <a:t>корпус</a:t>
          </a:r>
        </a:p>
      </dsp:txBody>
      <dsp:txXfrm>
        <a:off x="3295335" y="4628462"/>
        <a:ext cx="5595499" cy="359720"/>
      </dsp:txXfrm>
    </dsp:sp>
    <dsp:sp modelId="{AA957664-7CD8-4F8A-95D3-AF1689F45CDE}">
      <dsp:nvSpPr>
        <dsp:cNvPr id="0" name=""/>
        <dsp:cNvSpPr/>
      </dsp:nvSpPr>
      <dsp:spPr>
        <a:xfrm>
          <a:off x="3275837" y="5115997"/>
          <a:ext cx="5634419" cy="39864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Столовая</a:t>
          </a:r>
          <a:endParaRPr lang="ru-RU" sz="2400" kern="1200" dirty="0"/>
        </a:p>
      </dsp:txBody>
      <dsp:txXfrm>
        <a:off x="3295297" y="5135457"/>
        <a:ext cx="5595499" cy="3597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71125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69D96-542A-46EF-9A7D-B13DDF1DD781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3419" y="4740037"/>
            <a:ext cx="5467350" cy="44905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71125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8567BF-F45C-42CC-A3DE-180B451EA0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998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08472-BB4D-4AF7-B784-A3324615891E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567BF-F45C-42CC-A3DE-180B451EA0DC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8567BF-F45C-42CC-A3DE-180B451EA0DC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C:\Documents and Settings\ИРИНА\Мои документы\Фотографии\Фасад\январь 2016\DSC05334.JPG"/>
          <p:cNvPicPr/>
          <p:nvPr/>
        </p:nvPicPr>
        <p:blipFill>
          <a:blip r:embed="rId4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323528" y="1395620"/>
            <a:ext cx="8640959" cy="5462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1556792"/>
          </a:xfrm>
          <a:prstGeom prst="rect">
            <a:avLst/>
          </a:prstGeom>
          <a:noFill/>
        </p:spPr>
        <p:txBody>
          <a:bodyPr vert="horz" lIns="91440" tIns="45720" rIns="91440" bIns="396000" rtlCol="0" anchor="ctr" anchorCtr="1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00CB4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КРАЕВОЕ ГОСУДАРСТВЕННОЕ</a:t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00CB4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00CB4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АВТОНОМНОЕ ПРОФЕССИОНАЛЬНОЕ ОБРАЗОВАТЕЛЬНОЕ УЧРЕЖДЕНИЕ</a:t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00CB4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00CB4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«ДИВНОГОРСКИЙ КОЛЛЕДЖ-ИНТЕРНАТ ОЛИМПИЙСКОГО РЕЗЕРВА»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300CB4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1628800"/>
            <a:ext cx="842493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300CB4"/>
                </a:solidFill>
                <a:latin typeface="Times New Roman" pitchFamily="18" charset="0"/>
                <a:cs typeface="Times New Roman" pitchFamily="18" charset="0"/>
              </a:rPr>
              <a:t>Модель подготовки  </a:t>
            </a:r>
            <a:r>
              <a:rPr lang="ru-RU" sz="2000" b="1" dirty="0" err="1" smtClean="0">
                <a:solidFill>
                  <a:srgbClr val="300CB4"/>
                </a:solidFill>
                <a:latin typeface="Times New Roman" pitchFamily="18" charset="0"/>
                <a:cs typeface="Times New Roman" pitchFamily="18" charset="0"/>
              </a:rPr>
              <a:t>высокорезультативных</a:t>
            </a:r>
            <a:r>
              <a:rPr lang="ru-RU" sz="2000" b="1" dirty="0" smtClean="0">
                <a:solidFill>
                  <a:srgbClr val="300CB4"/>
                </a:solidFill>
                <a:latin typeface="Times New Roman" pitchFamily="18" charset="0"/>
                <a:cs typeface="Times New Roman" pitchFamily="18" charset="0"/>
              </a:rPr>
              <a:t> спортсменов </a:t>
            </a: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300CB4"/>
                </a:solidFill>
                <a:latin typeface="Times New Roman" pitchFamily="18" charset="0"/>
                <a:cs typeface="Times New Roman" pitchFamily="18" charset="0"/>
              </a:rPr>
              <a:t>по зимним видам спорта на базе колледжа - интерната</a:t>
            </a: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300CB4"/>
                </a:solidFill>
                <a:latin typeface="Times New Roman" pitchFamily="18" charset="0"/>
                <a:cs typeface="Times New Roman" pitchFamily="18" charset="0"/>
              </a:rPr>
              <a:t>олимпийского резерва</a:t>
            </a:r>
            <a:endParaRPr lang="ru-RU" sz="2000" dirty="0" smtClean="0">
              <a:solidFill>
                <a:srgbClr val="300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300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300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300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300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>
              <a:solidFill>
                <a:srgbClr val="300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300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>
              <a:solidFill>
                <a:srgbClr val="300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300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>
              <a:solidFill>
                <a:srgbClr val="300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300CB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300CB4"/>
                </a:solidFill>
                <a:latin typeface="Times New Roman" pitchFamily="18" charset="0"/>
                <a:cs typeface="Times New Roman" pitchFamily="18" charset="0"/>
              </a:rPr>
              <a:t>Доклад Ю.А. Марченковой</a:t>
            </a:r>
          </a:p>
          <a:p>
            <a:pPr algn="ctr"/>
            <a:r>
              <a:rPr lang="ru-RU" sz="2000" b="1" dirty="0" smtClean="0">
                <a:solidFill>
                  <a:srgbClr val="300CB4"/>
                </a:solidFill>
                <a:latin typeface="Times New Roman" pitchFamily="18" charset="0"/>
                <a:cs typeface="Times New Roman" pitchFamily="18" charset="0"/>
              </a:rPr>
              <a:t>Зам. директора по спортивной работе</a:t>
            </a:r>
            <a:endParaRPr lang="ru-RU" sz="2000" b="1" dirty="0">
              <a:solidFill>
                <a:srgbClr val="300CB4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347864" y="980728"/>
            <a:ext cx="1584176" cy="576064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ysClr val="windowText" lastClr="000000"/>
                </a:solidFill>
              </a:rPr>
              <a:t>Министерство образования и науки </a:t>
            </a:r>
            <a:endParaRPr lang="ru-RU" sz="1100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03648" y="980728"/>
            <a:ext cx="1584176" cy="576064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ysClr val="windowText" lastClr="000000"/>
                </a:solidFill>
              </a:rPr>
              <a:t>Министерство спорта</a:t>
            </a:r>
            <a:endParaRPr lang="ru-RU" sz="11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92080" y="980728"/>
            <a:ext cx="1584176" cy="576064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ysClr val="windowText" lastClr="000000"/>
                </a:solidFill>
              </a:rPr>
              <a:t>Министерство здравоохранения</a:t>
            </a:r>
            <a:endParaRPr lang="ru-RU" sz="1100" b="1" dirty="0">
              <a:solidFill>
                <a:sysClr val="windowText" lastClr="0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3528" y="5877272"/>
            <a:ext cx="1080120" cy="504056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ysClr val="windowText" lastClr="000000"/>
                </a:solidFill>
              </a:rPr>
              <a:t>Массовый спорт</a:t>
            </a:r>
            <a:endParaRPr lang="ru-RU" sz="11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 rot="5400000">
            <a:off x="755576" y="4725144"/>
            <a:ext cx="216024" cy="108012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100" b="1" dirty="0" smtClean="0">
                <a:solidFill>
                  <a:sysClr val="windowText" lastClr="000000"/>
                </a:solidFill>
              </a:rPr>
              <a:t>ДЮСШ</a:t>
            </a:r>
            <a:endParaRPr lang="ru-RU" sz="1100" b="1" dirty="0">
              <a:solidFill>
                <a:sysClr val="windowText" lastClr="00000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3528" y="5517232"/>
            <a:ext cx="1080120" cy="216024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ysClr val="windowText" lastClr="000000"/>
                </a:solidFill>
              </a:rPr>
              <a:t>СДЮСШОР</a:t>
            </a:r>
            <a:endParaRPr lang="ru-RU" sz="1100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3528" y="3068960"/>
            <a:ext cx="1008112" cy="1872208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ysClr val="windowText" lastClr="000000"/>
                </a:solidFill>
              </a:rPr>
              <a:t>КГАПОУ «ДКИОР»</a:t>
            </a:r>
            <a:endParaRPr lang="ru-RU" sz="1100" b="1" dirty="0">
              <a:solidFill>
                <a:sysClr val="windowText" lastClr="00000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3528" y="1916832"/>
            <a:ext cx="1008112" cy="648072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ysClr val="windowText" lastClr="000000"/>
                </a:solidFill>
              </a:rPr>
              <a:t>Академии, </a:t>
            </a:r>
          </a:p>
          <a:p>
            <a:pPr algn="ctr"/>
            <a:r>
              <a:rPr lang="ru-RU" sz="1100" b="1" dirty="0" smtClean="0">
                <a:solidFill>
                  <a:sysClr val="windowText" lastClr="000000"/>
                </a:solidFill>
              </a:rPr>
              <a:t>команды мастеров</a:t>
            </a:r>
            <a:endParaRPr lang="ru-RU" sz="1100" b="1" dirty="0">
              <a:solidFill>
                <a:sysClr val="windowText" lastClr="0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236296" y="980728"/>
            <a:ext cx="1584176" cy="576064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ysClr val="windowText" lastClr="000000"/>
                </a:solidFill>
              </a:rPr>
              <a:t>Министерство социальной политики</a:t>
            </a:r>
            <a:endParaRPr lang="ru-RU" sz="1100" b="1" dirty="0">
              <a:solidFill>
                <a:sysClr val="windowText" lastClr="00000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475656" y="2996952"/>
            <a:ext cx="1512168" cy="792088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ysClr val="windowText" lastClr="000000"/>
                </a:solidFill>
              </a:rPr>
              <a:t>Профессиональное  образование</a:t>
            </a:r>
          </a:p>
          <a:p>
            <a:pPr algn="ctr"/>
            <a:r>
              <a:rPr lang="ru-RU" sz="1100" b="1" dirty="0" smtClean="0">
                <a:solidFill>
                  <a:sysClr val="windowText" lastClr="000000"/>
                </a:solidFill>
              </a:rPr>
              <a:t> (</a:t>
            </a:r>
            <a:r>
              <a:rPr lang="en-US" sz="1100" b="1" dirty="0" smtClean="0">
                <a:solidFill>
                  <a:sysClr val="windowText" lastClr="000000"/>
                </a:solidFill>
              </a:rPr>
              <a:t>I-V</a:t>
            </a:r>
            <a:r>
              <a:rPr lang="ru-RU" sz="1100" b="1" dirty="0" smtClean="0">
                <a:solidFill>
                  <a:sysClr val="windowText" lastClr="000000"/>
                </a:solidFill>
              </a:rPr>
              <a:t> курсы)</a:t>
            </a:r>
            <a:endParaRPr lang="ru-RU" sz="1100" b="1" dirty="0">
              <a:solidFill>
                <a:sysClr val="windowText" lastClr="000000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475656" y="4149080"/>
            <a:ext cx="1512168" cy="792088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ysClr val="windowText" lastClr="000000"/>
                </a:solidFill>
              </a:rPr>
              <a:t>Основное общее образование</a:t>
            </a:r>
          </a:p>
          <a:p>
            <a:pPr algn="ctr"/>
            <a:r>
              <a:rPr lang="ru-RU" sz="1100" b="1" dirty="0" smtClean="0">
                <a:solidFill>
                  <a:sysClr val="windowText" lastClr="000000"/>
                </a:solidFill>
              </a:rPr>
              <a:t>(7-9 классы)</a:t>
            </a:r>
            <a:endParaRPr lang="ru-RU" sz="1100" b="1" dirty="0">
              <a:solidFill>
                <a:sysClr val="windowText" lastClr="000000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1763688" y="5733256"/>
            <a:ext cx="1152128" cy="720080"/>
          </a:xfrm>
          <a:prstGeom prst="roundRect">
            <a:avLst/>
          </a:prstGeom>
          <a:gradFill>
            <a:lin ang="126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Преподаватели, методисты,  педсовет</a:t>
            </a:r>
            <a:endParaRPr lang="ru-RU" sz="800" dirty="0"/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131840" y="2996952"/>
            <a:ext cx="1512168" cy="1944216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100" b="1" dirty="0" smtClean="0">
                <a:solidFill>
                  <a:sysClr val="windowText" lastClr="000000"/>
                </a:solidFill>
              </a:rPr>
              <a:t>круглогодичный тренировочный процесс и соревновательная деятельность</a:t>
            </a:r>
          </a:p>
          <a:p>
            <a:pPr algn="ctr"/>
            <a:endParaRPr lang="ru-RU" sz="1100" b="1" dirty="0"/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4788024" y="2996952"/>
            <a:ext cx="1512168" cy="1944216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100" b="1" dirty="0" smtClean="0">
                <a:solidFill>
                  <a:sysClr val="windowText" lastClr="000000"/>
                </a:solidFill>
              </a:rPr>
              <a:t>Научно-методическое, медико-биологическое сопровождение, мониторинг, информационное взаимодействие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6444208" y="2996952"/>
            <a:ext cx="1224136" cy="1944216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000" b="1" dirty="0" smtClean="0">
                <a:solidFill>
                  <a:sysClr val="windowText" lastClr="000000"/>
                </a:solidFill>
              </a:rPr>
              <a:t>Медицинское сопровождение</a:t>
            </a:r>
            <a:endParaRPr lang="ru-RU" sz="1000" b="1" dirty="0">
              <a:solidFill>
                <a:sysClr val="windowText" lastClr="000000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7812360" y="2996952"/>
            <a:ext cx="1152128" cy="1944216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950" b="1" dirty="0" err="1" smtClean="0">
                <a:solidFill>
                  <a:sysClr val="windowText" lastClr="000000"/>
                </a:solidFill>
              </a:rPr>
              <a:t>Интернатное</a:t>
            </a:r>
            <a:r>
              <a:rPr lang="ru-RU" sz="950" b="1" dirty="0" smtClean="0">
                <a:solidFill>
                  <a:sysClr val="windowText" lastClr="000000"/>
                </a:solidFill>
              </a:rPr>
              <a:t> проживание, обеспечение питание,</a:t>
            </a:r>
          </a:p>
          <a:p>
            <a:pPr algn="ctr"/>
            <a:r>
              <a:rPr lang="ru-RU" sz="950" b="1" dirty="0" smtClean="0">
                <a:solidFill>
                  <a:sysClr val="windowText" lastClr="000000"/>
                </a:solidFill>
              </a:rPr>
              <a:t>Воспитательный процесс</a:t>
            </a:r>
            <a:endParaRPr lang="ru-RU" sz="950" b="1" dirty="0">
              <a:solidFill>
                <a:sysClr val="windowText" lastClr="000000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347864" y="5733256"/>
            <a:ext cx="1296144" cy="7200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Тренеры-преподаватели, методисты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5076056" y="5733256"/>
            <a:ext cx="1080120" cy="7200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Методисты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6588224" y="5733256"/>
            <a:ext cx="1008112" cy="7200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Врач, медицинский персонал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7884368" y="5733256"/>
            <a:ext cx="1043608" cy="7200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Воспитатели спортивный психолог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275856" y="1916832"/>
            <a:ext cx="1152128" cy="648072"/>
          </a:xfrm>
          <a:prstGeom prst="roundRect">
            <a:avLst/>
          </a:prstGeom>
          <a:gradFill>
            <a:gsLst>
              <a:gs pos="0">
                <a:srgbClr val="00B0F0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4400000" scaled="0"/>
          </a:gra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Краевые федерации</a:t>
            </a:r>
          </a:p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Спортивные сооружения 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4788024" y="1916832"/>
            <a:ext cx="1368152" cy="648072"/>
          </a:xfrm>
          <a:prstGeom prst="roundRect">
            <a:avLst/>
          </a:prstGeom>
          <a:gradFill>
            <a:gsLst>
              <a:gs pos="0">
                <a:srgbClr val="00B0F0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3200000" scaled="0"/>
          </a:gra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КГАОУ  ДПО  «ККИПКРФК и С»</a:t>
            </a:r>
            <a:endParaRPr lang="ru-RU" sz="800" b="1" dirty="0">
              <a:solidFill>
                <a:sysClr val="windowText" lastClr="000000"/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6444208" y="1916832"/>
            <a:ext cx="1152128" cy="648072"/>
          </a:xfrm>
          <a:prstGeom prst="roundRect">
            <a:avLst/>
          </a:prstGeom>
          <a:gradFill>
            <a:gsLst>
              <a:gs pos="0">
                <a:srgbClr val="00B0F0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3800000" scaled="0"/>
          </a:gra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ВФД,ЦСМ СКЦ ФМБА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7812360" y="1916832"/>
            <a:ext cx="1152128" cy="648072"/>
          </a:xfrm>
          <a:prstGeom prst="roundRect">
            <a:avLst/>
          </a:prstGeom>
          <a:gradFill>
            <a:gsLst>
              <a:gs pos="0">
                <a:srgbClr val="00B0F0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3200000" scaled="0"/>
          </a:gra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Учреждения культуры , опеки и попечительства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755576" y="0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Система подготовки спортивного резерва 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619672" y="1916832"/>
            <a:ext cx="1152128" cy="648072"/>
          </a:xfrm>
          <a:prstGeom prst="roundRect">
            <a:avLst/>
          </a:prstGeom>
          <a:gradFill>
            <a:gsLst>
              <a:gs pos="0">
                <a:srgbClr val="00B0F0"/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3800000" scaled="0"/>
          </a:gra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ysClr val="windowText" lastClr="000000"/>
                </a:solidFill>
              </a:rPr>
              <a:t>СФУ, КГПУ </a:t>
            </a:r>
            <a:endParaRPr lang="ru-RU" sz="1100" b="1" dirty="0">
              <a:solidFill>
                <a:sysClr val="windowText" lastClr="000000"/>
              </a:solidFill>
            </a:endParaRPr>
          </a:p>
        </p:txBody>
      </p:sp>
      <p:cxnSp>
        <p:nvCxnSpPr>
          <p:cNvPr id="161" name="Прямая соединительная линия 160"/>
          <p:cNvCxnSpPr>
            <a:stCxn id="12" idx="2"/>
          </p:cNvCxnSpPr>
          <p:nvPr/>
        </p:nvCxnSpPr>
        <p:spPr>
          <a:xfrm>
            <a:off x="827584" y="2564904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Прямая соединительная линия 162"/>
          <p:cNvCxnSpPr>
            <a:stCxn id="11" idx="2"/>
          </p:cNvCxnSpPr>
          <p:nvPr/>
        </p:nvCxnSpPr>
        <p:spPr>
          <a:xfrm>
            <a:off x="827584" y="4941168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Прямая соединительная линия 171"/>
          <p:cNvCxnSpPr/>
          <p:nvPr/>
        </p:nvCxnSpPr>
        <p:spPr>
          <a:xfrm>
            <a:off x="827584" y="5373216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Прямая соединительная линия 173"/>
          <p:cNvCxnSpPr/>
          <p:nvPr/>
        </p:nvCxnSpPr>
        <p:spPr>
          <a:xfrm>
            <a:off x="827584" y="5733256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Прямая соединительная линия 179"/>
          <p:cNvCxnSpPr/>
          <p:nvPr/>
        </p:nvCxnSpPr>
        <p:spPr>
          <a:xfrm>
            <a:off x="1331640" y="3933056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Прямая со стрелкой 182"/>
          <p:cNvCxnSpPr/>
          <p:nvPr/>
        </p:nvCxnSpPr>
        <p:spPr>
          <a:xfrm>
            <a:off x="1691680" y="3717032"/>
            <a:ext cx="0" cy="43204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Прямая со стрелкой 186"/>
          <p:cNvCxnSpPr>
            <a:stCxn id="55" idx="0"/>
          </p:cNvCxnSpPr>
          <p:nvPr/>
        </p:nvCxnSpPr>
        <p:spPr>
          <a:xfrm flipV="1">
            <a:off x="2339752" y="4941168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Прямая со стрелкой 189"/>
          <p:cNvCxnSpPr/>
          <p:nvPr/>
        </p:nvCxnSpPr>
        <p:spPr>
          <a:xfrm flipV="1">
            <a:off x="2339752" y="3789040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Прямая соединительная линия 201"/>
          <p:cNvCxnSpPr/>
          <p:nvPr/>
        </p:nvCxnSpPr>
        <p:spPr>
          <a:xfrm>
            <a:off x="2987824" y="3429000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Прямая соединительная линия 203"/>
          <p:cNvCxnSpPr/>
          <p:nvPr/>
        </p:nvCxnSpPr>
        <p:spPr>
          <a:xfrm>
            <a:off x="2987824" y="4509120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Прямая со стрелкой 207"/>
          <p:cNvCxnSpPr/>
          <p:nvPr/>
        </p:nvCxnSpPr>
        <p:spPr>
          <a:xfrm>
            <a:off x="2339752" y="256490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Прямая со стрелкой 208"/>
          <p:cNvCxnSpPr/>
          <p:nvPr/>
        </p:nvCxnSpPr>
        <p:spPr>
          <a:xfrm>
            <a:off x="3923928" y="256490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Прямая со стрелкой 209"/>
          <p:cNvCxnSpPr/>
          <p:nvPr/>
        </p:nvCxnSpPr>
        <p:spPr>
          <a:xfrm>
            <a:off x="5508104" y="256490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Прямая со стрелкой 210"/>
          <p:cNvCxnSpPr/>
          <p:nvPr/>
        </p:nvCxnSpPr>
        <p:spPr>
          <a:xfrm>
            <a:off x="7020272" y="256490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Прямая со стрелкой 211"/>
          <p:cNvCxnSpPr/>
          <p:nvPr/>
        </p:nvCxnSpPr>
        <p:spPr>
          <a:xfrm>
            <a:off x="8388424" y="256490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Прямая со стрелкой 212"/>
          <p:cNvCxnSpPr/>
          <p:nvPr/>
        </p:nvCxnSpPr>
        <p:spPr>
          <a:xfrm flipV="1">
            <a:off x="3995936" y="4941168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Прямая со стрелкой 213"/>
          <p:cNvCxnSpPr/>
          <p:nvPr/>
        </p:nvCxnSpPr>
        <p:spPr>
          <a:xfrm flipV="1">
            <a:off x="5652120" y="4941168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Прямая со стрелкой 214"/>
          <p:cNvCxnSpPr/>
          <p:nvPr/>
        </p:nvCxnSpPr>
        <p:spPr>
          <a:xfrm flipV="1">
            <a:off x="7092280" y="4941168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Прямая со стрелкой 215"/>
          <p:cNvCxnSpPr/>
          <p:nvPr/>
        </p:nvCxnSpPr>
        <p:spPr>
          <a:xfrm flipV="1">
            <a:off x="8460432" y="4941168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Autofit/>
          </a:bodyPr>
          <a:lstStyle/>
          <a:p>
            <a:r>
              <a:rPr lang="ru-RU" sz="2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/>
              </a:rPr>
              <a:t>Приказ </a:t>
            </a:r>
            <a:r>
              <a:rPr lang="ru-RU" sz="24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/>
              </a:rPr>
              <a:t>Минспорта</a:t>
            </a:r>
            <a:r>
              <a:rPr lang="ru-RU" sz="2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/>
              </a:rPr>
              <a:t> России от 30.10.2015 N 999</a:t>
            </a:r>
            <a:br>
              <a:rPr lang="ru-RU" sz="2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/>
              </a:rPr>
            </a:br>
            <a:r>
              <a:rPr lang="ru-RU" sz="2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/>
              </a:rPr>
              <a:t>"</a:t>
            </a:r>
            <a:r>
              <a:rPr lang="ru-RU" sz="2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Об утверждении требований к обеспечению подготовки спортивного резерва для спортивных сборных команд Российской Федерации"</a:t>
            </a:r>
            <a:endParaRPr lang="ru-RU" sz="24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32404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ru-RU" sz="2600" dirty="0" smtClean="0">
                <a:solidFill>
                  <a:schemeClr val="accent1">
                    <a:lumMod val="50000"/>
                  </a:schemeClr>
                </a:solidFill>
              </a:rPr>
              <a:t>обеспечение подготовки спортивного резерва для спортивных сборных команд Российской Федерации в режиме круглогодичного тренировочного процесса;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688672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dirty="0" smtClean="0">
                <a:solidFill>
                  <a:srgbClr val="002060"/>
                </a:solidFill>
              </a:rPr>
              <a:t>- обеспечение питания, проживания, медицинского, медико-биологического и психологического сопровождения, материально-техническое обеспечение, в том числе, обеспечение спортивной экипировкой, спортивным оборудованием и инвентарем спортсменов, проезда к месту проведения тренировочных мероприятий (в том числе тренировочных сборов) и спортивных мероприятий и обратно, проживания и питания в период проведения тренировочных мероприятий (в том числе тренировочных сборов) и спортивных мероприятий, а также в период следования к месту проведения тренировочных мероприятий (в том числе тренировочных сборов) и спортивных мероприятий и обратно;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>
                <a:solidFill>
                  <a:srgbClr val="002060"/>
                </a:solidFill>
              </a:rPr>
              <a:t>- </a:t>
            </a:r>
            <a:r>
              <a:rPr lang="ru-RU" sz="2600" dirty="0" smtClean="0">
                <a:solidFill>
                  <a:srgbClr val="002060"/>
                </a:solidFill>
              </a:rPr>
              <a:t>реализация общеобразовательных программ и программ среднего профессионального образования в области физической культуры и спорта, и использование спортсменом полученных знаний в тренировочном процессе.</a:t>
            </a:r>
            <a:endParaRPr lang="ru-RU" sz="2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Карта территорий обучающихся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3314" name="Picture 2" descr="http://vignette4.wikia.nocookie.net/lands/images/f/ff/Map_of_federal_subjects_of_Russia_%282014%29.svg.png/revision/latest?cb=20150903173924&amp;path-prefix=r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816" y="1196752"/>
            <a:ext cx="8952368" cy="5241676"/>
          </a:xfrm>
          <a:prstGeom prst="rect">
            <a:avLst/>
          </a:prstGeom>
          <a:noFill/>
        </p:spPr>
      </p:pic>
      <p:sp>
        <p:nvSpPr>
          <p:cNvPr id="7" name="Блок-схема: узел 6"/>
          <p:cNvSpPr/>
          <p:nvPr/>
        </p:nvSpPr>
        <p:spPr>
          <a:xfrm flipH="1">
            <a:off x="4211960" y="4869160"/>
            <a:ext cx="144016" cy="144016"/>
          </a:xfrm>
          <a:prstGeom prst="flowChart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3968" y="4797152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Дивногорск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23928" y="4005064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Красноярский край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4355976" y="3861048"/>
            <a:ext cx="72008" cy="72008"/>
          </a:xfrm>
          <a:prstGeom prst="flowChart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1" name="Блок-схема: узел 10"/>
          <p:cNvSpPr/>
          <p:nvPr/>
        </p:nvSpPr>
        <p:spPr>
          <a:xfrm>
            <a:off x="7020272" y="5517232"/>
            <a:ext cx="72008" cy="72008"/>
          </a:xfrm>
          <a:prstGeom prst="flowChart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76256" y="5589240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Приморский край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3" name="Блок-схема: узел 12"/>
          <p:cNvSpPr/>
          <p:nvPr/>
        </p:nvSpPr>
        <p:spPr>
          <a:xfrm flipH="1">
            <a:off x="5508104" y="5085184"/>
            <a:ext cx="72008" cy="72008"/>
          </a:xfrm>
          <a:prstGeom prst="flowChart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4" name="Блок-схема: узел 13"/>
          <p:cNvSpPr/>
          <p:nvPr/>
        </p:nvSpPr>
        <p:spPr>
          <a:xfrm flipH="1">
            <a:off x="5292080" y="4725144"/>
            <a:ext cx="72008" cy="72008"/>
          </a:xfrm>
          <a:prstGeom prst="flowChart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64088" y="4653136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Иркутская обл.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08104" y="4941168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р.Бурятия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7" name="Блок-схема: узел 16"/>
          <p:cNvSpPr/>
          <p:nvPr/>
        </p:nvSpPr>
        <p:spPr>
          <a:xfrm flipH="1">
            <a:off x="4067944" y="5157192"/>
            <a:ext cx="72008" cy="72008"/>
          </a:xfrm>
          <a:prstGeom prst="flowChart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67944" y="5085184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р.Хакасия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9" name="Блок-схема: узел 18"/>
          <p:cNvSpPr/>
          <p:nvPr/>
        </p:nvSpPr>
        <p:spPr>
          <a:xfrm>
            <a:off x="395535" y="4365104"/>
            <a:ext cx="72007" cy="45719"/>
          </a:xfrm>
          <a:prstGeom prst="flowChart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0" name="Блок-схема: узел 19"/>
          <p:cNvSpPr/>
          <p:nvPr/>
        </p:nvSpPr>
        <p:spPr>
          <a:xfrm flipH="1">
            <a:off x="6516216" y="5013176"/>
            <a:ext cx="72008" cy="72008"/>
          </a:xfrm>
          <a:prstGeom prst="flowChart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1" name="Блок-схема: узел 20"/>
          <p:cNvSpPr/>
          <p:nvPr/>
        </p:nvSpPr>
        <p:spPr>
          <a:xfrm flipH="1">
            <a:off x="1979712" y="4365104"/>
            <a:ext cx="72008" cy="72008"/>
          </a:xfrm>
          <a:prstGeom prst="flowChart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2" name="Блок-схема: узел 21"/>
          <p:cNvSpPr/>
          <p:nvPr/>
        </p:nvSpPr>
        <p:spPr>
          <a:xfrm flipH="1">
            <a:off x="3923928" y="5013176"/>
            <a:ext cx="72008" cy="72008"/>
          </a:xfrm>
          <a:prstGeom prst="flowChart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95736" y="5373216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Кемеровская обл.</a:t>
            </a:r>
            <a:endParaRPr lang="ru-RU" sz="1400" b="1" dirty="0">
              <a:solidFill>
                <a:schemeClr val="bg1"/>
              </a:solidFill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V="1">
            <a:off x="3419872" y="5085184"/>
            <a:ext cx="504056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331640" y="4797152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р.Башкортостан</a:t>
            </a:r>
            <a:endParaRPr lang="ru-RU" sz="1400" b="1" dirty="0">
              <a:solidFill>
                <a:schemeClr val="bg1"/>
              </a:solidFill>
            </a:endParaRPr>
          </a:p>
        </p:txBody>
      </p:sp>
      <p:cxnSp>
        <p:nvCxnSpPr>
          <p:cNvPr id="31" name="Прямая соединительная линия 30"/>
          <p:cNvCxnSpPr>
            <a:endCxn id="21" idx="5"/>
          </p:cNvCxnSpPr>
          <p:nvPr/>
        </p:nvCxnSpPr>
        <p:spPr>
          <a:xfrm flipV="1">
            <a:off x="1835696" y="4426567"/>
            <a:ext cx="154561" cy="4425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516216" y="4941168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Амурская обл.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51520" y="4509120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Краснодарский край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34" name="Блок-схема: узел 33"/>
          <p:cNvSpPr/>
          <p:nvPr/>
        </p:nvSpPr>
        <p:spPr>
          <a:xfrm flipH="1">
            <a:off x="2339752" y="3789040"/>
            <a:ext cx="72008" cy="72008"/>
          </a:xfrm>
          <a:prstGeom prst="flowChart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67744" y="3789040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Свердловская обл.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36" name="Блок-схема: узел 35"/>
          <p:cNvSpPr/>
          <p:nvPr/>
        </p:nvSpPr>
        <p:spPr>
          <a:xfrm flipH="1">
            <a:off x="1547663" y="4005065"/>
            <a:ext cx="72007" cy="72008"/>
          </a:xfrm>
          <a:prstGeom prst="flowChart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11560" y="4005064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Ульяновская </a:t>
            </a:r>
            <a:r>
              <a:rPr lang="ru-RU" sz="1400" b="1" dirty="0" err="1" smtClean="0">
                <a:solidFill>
                  <a:schemeClr val="bg1"/>
                </a:solidFill>
              </a:rPr>
              <a:t>обл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38" name="Блок-схема: узел 37"/>
          <p:cNvSpPr/>
          <p:nvPr/>
        </p:nvSpPr>
        <p:spPr>
          <a:xfrm flipH="1">
            <a:off x="1907704" y="3645024"/>
            <a:ext cx="72008" cy="72008"/>
          </a:xfrm>
          <a:prstGeom prst="flowChart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979712" y="3501008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Пермский край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40" name="Блок-схема: узел 39"/>
          <p:cNvSpPr/>
          <p:nvPr/>
        </p:nvSpPr>
        <p:spPr>
          <a:xfrm flipH="1">
            <a:off x="1187624" y="3356992"/>
            <a:ext cx="72008" cy="72008"/>
          </a:xfrm>
          <a:prstGeom prst="flowChart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59632" y="3212976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Московская обл</a:t>
            </a:r>
            <a:r>
              <a:rPr lang="ru-RU" sz="1200" b="1" dirty="0" smtClean="0">
                <a:solidFill>
                  <a:schemeClr val="bg1"/>
                </a:solidFill>
              </a:rPr>
              <a:t>.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42" name="Блок-схема: узел 41"/>
          <p:cNvSpPr/>
          <p:nvPr/>
        </p:nvSpPr>
        <p:spPr>
          <a:xfrm flipH="1">
            <a:off x="5724127" y="5517232"/>
            <a:ext cx="72007" cy="72008"/>
          </a:xfrm>
          <a:prstGeom prst="flowChart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220072" y="5661248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Забайкальский край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44" name="Блок-схема: узел 43"/>
          <p:cNvSpPr/>
          <p:nvPr/>
        </p:nvSpPr>
        <p:spPr>
          <a:xfrm flipH="1">
            <a:off x="3059832" y="4581128"/>
            <a:ext cx="72008" cy="72008"/>
          </a:xfrm>
          <a:prstGeom prst="flowChart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131840" y="4437112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Омская обл.</a:t>
            </a:r>
            <a:endParaRPr lang="ru-RU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6" name="Заголовок 4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Виды спорта, культивируемые в КГАПОУ «ДКИОР»</a:t>
            </a:r>
            <a:endParaRPr lang="ru-RU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8" name="Диаграмма 47"/>
          <p:cNvGraphicFramePr/>
          <p:nvPr/>
        </p:nvGraphicFramePr>
        <p:xfrm>
          <a:off x="0" y="1412776"/>
          <a:ext cx="9144000" cy="54452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851920" y="3284984"/>
            <a:ext cx="1512168" cy="7920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410DD5"/>
            </a:solidFill>
          </a:ln>
        </p:spPr>
        <p:style>
          <a:lnRef idx="1">
            <a:schemeClr val="accent6"/>
          </a:lnRef>
          <a:fillRef idx="1003">
            <a:schemeClr val="lt1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КГАПОУ «ДКИОР»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339752" y="5877272"/>
            <a:ext cx="1440160" cy="57606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483E3F"/>
                </a:solidFill>
              </a:rPr>
              <a:t>Иланский </a:t>
            </a:r>
          </a:p>
          <a:p>
            <a:pPr algn="ctr"/>
            <a:r>
              <a:rPr lang="ru-RU" dirty="0" smtClean="0">
                <a:solidFill>
                  <a:srgbClr val="483E3F"/>
                </a:solidFill>
              </a:rPr>
              <a:t>район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79512" y="5877272"/>
            <a:ext cx="2016224" cy="57606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483E3F"/>
                </a:solidFill>
              </a:rPr>
              <a:t>Краснотуранский</a:t>
            </a:r>
            <a:r>
              <a:rPr lang="ru-RU" dirty="0" smtClean="0">
                <a:solidFill>
                  <a:srgbClr val="483E3F"/>
                </a:solidFill>
              </a:rPr>
              <a:t> район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95736" y="4365104"/>
            <a:ext cx="1584176" cy="57606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483E3F"/>
                </a:solidFill>
              </a:rPr>
              <a:t>Каратузский</a:t>
            </a:r>
            <a:r>
              <a:rPr lang="ru-RU" dirty="0" smtClean="0">
                <a:solidFill>
                  <a:srgbClr val="483E3F"/>
                </a:solidFill>
              </a:rPr>
              <a:t> район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508104" y="4365104"/>
            <a:ext cx="1512168" cy="57606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483E3F"/>
                </a:solidFill>
              </a:rPr>
              <a:t>Кежемский</a:t>
            </a:r>
            <a:r>
              <a:rPr lang="ru-RU" dirty="0" smtClean="0">
                <a:solidFill>
                  <a:srgbClr val="483E3F"/>
                </a:solidFill>
              </a:rPr>
              <a:t>  район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164288" y="5877272"/>
            <a:ext cx="1800200" cy="57606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483E3F"/>
                </a:solidFill>
              </a:rPr>
              <a:t>Емельяновский</a:t>
            </a:r>
            <a:endParaRPr lang="ru-RU" dirty="0" smtClean="0">
              <a:solidFill>
                <a:srgbClr val="483E3F"/>
              </a:solidFill>
            </a:endParaRPr>
          </a:p>
          <a:p>
            <a:pPr algn="ctr"/>
            <a:r>
              <a:rPr lang="ru-RU" dirty="0" smtClean="0">
                <a:solidFill>
                  <a:srgbClr val="483E3F"/>
                </a:solidFill>
              </a:rPr>
              <a:t>район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79512" y="2708920"/>
            <a:ext cx="1512168" cy="36004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483E3F"/>
                </a:solidFill>
              </a:rPr>
              <a:t>Минусинск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907704" y="3717032"/>
            <a:ext cx="1512168" cy="36004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483E3F"/>
                </a:solidFill>
              </a:rPr>
              <a:t>Бородино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724128" y="3717032"/>
            <a:ext cx="1512168" cy="36004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483E3F"/>
                </a:solidFill>
              </a:rPr>
              <a:t>Лесосибирск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851920" y="5877272"/>
            <a:ext cx="1584176" cy="57606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483E3F"/>
                </a:solidFill>
              </a:rPr>
              <a:t>Березовский район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851920" y="5085184"/>
            <a:ext cx="1584176" cy="57606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483E3F"/>
                </a:solidFill>
              </a:rPr>
              <a:t>Ирбейский</a:t>
            </a:r>
            <a:r>
              <a:rPr lang="ru-RU" dirty="0" smtClean="0">
                <a:solidFill>
                  <a:srgbClr val="483E3F"/>
                </a:solidFill>
              </a:rPr>
              <a:t> </a:t>
            </a:r>
          </a:p>
          <a:p>
            <a:pPr algn="ctr"/>
            <a:r>
              <a:rPr lang="ru-RU" dirty="0" smtClean="0">
                <a:solidFill>
                  <a:srgbClr val="483E3F"/>
                </a:solidFill>
              </a:rPr>
              <a:t>район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907704" y="2708920"/>
            <a:ext cx="1512168" cy="36004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483E3F"/>
                </a:solidFill>
              </a:rPr>
              <a:t>Шарыпово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508104" y="5085184"/>
            <a:ext cx="1512168" cy="57606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483E3F"/>
                </a:solidFill>
              </a:rPr>
              <a:t>Богучанский</a:t>
            </a:r>
            <a:r>
              <a:rPr lang="ru-RU" dirty="0" smtClean="0">
                <a:solidFill>
                  <a:srgbClr val="483E3F"/>
                </a:solidFill>
              </a:rPr>
              <a:t> район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79512" y="3212976"/>
            <a:ext cx="1512168" cy="36004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483E3F"/>
                </a:solidFill>
              </a:rPr>
              <a:t>Назарово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724128" y="2708920"/>
            <a:ext cx="1512168" cy="36004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483E3F"/>
                </a:solidFill>
              </a:rPr>
              <a:t>Зеленогорск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79512" y="3717032"/>
            <a:ext cx="1512168" cy="36004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483E3F"/>
                </a:solidFill>
              </a:rPr>
              <a:t>Канск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452320" y="3717032"/>
            <a:ext cx="1440160" cy="36004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483E3F"/>
                </a:solidFill>
              </a:rPr>
              <a:t>Красноярск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508104" y="5877272"/>
            <a:ext cx="1512168" cy="57606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483E3F"/>
                </a:solidFill>
              </a:rPr>
              <a:t>Шушенский</a:t>
            </a:r>
            <a:r>
              <a:rPr lang="ru-RU" dirty="0" smtClean="0">
                <a:solidFill>
                  <a:srgbClr val="483E3F"/>
                </a:solidFill>
              </a:rPr>
              <a:t> район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79512" y="5085184"/>
            <a:ext cx="1872208" cy="57606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483E3F"/>
                </a:solidFill>
              </a:rPr>
              <a:t>Сухобузимский</a:t>
            </a:r>
            <a:r>
              <a:rPr lang="ru-RU" dirty="0" smtClean="0">
                <a:solidFill>
                  <a:srgbClr val="483E3F"/>
                </a:solidFill>
              </a:rPr>
              <a:t> район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907704" y="3212976"/>
            <a:ext cx="1512168" cy="36004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483E3F"/>
                </a:solidFill>
              </a:rPr>
              <a:t>Ачинск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707904" y="2708920"/>
            <a:ext cx="1656184" cy="36004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483E3F"/>
                </a:solidFill>
              </a:rPr>
              <a:t>Железногорск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724128" y="3212976"/>
            <a:ext cx="1512168" cy="36004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483E3F"/>
                </a:solidFill>
              </a:rPr>
              <a:t>Заозерный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7452320" y="3212976"/>
            <a:ext cx="1440160" cy="36004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483E3F"/>
                </a:solidFill>
              </a:rPr>
              <a:t>Дивногорск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164288" y="5085184"/>
            <a:ext cx="1800200" cy="57606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483E3F"/>
                </a:solidFill>
              </a:rPr>
              <a:t>Балахтинский</a:t>
            </a:r>
            <a:endParaRPr lang="ru-RU" dirty="0" smtClean="0">
              <a:solidFill>
                <a:srgbClr val="483E3F"/>
              </a:solidFill>
            </a:endParaRPr>
          </a:p>
          <a:p>
            <a:pPr algn="ctr"/>
            <a:r>
              <a:rPr lang="ru-RU" dirty="0" smtClean="0">
                <a:solidFill>
                  <a:srgbClr val="483E3F"/>
                </a:solidFill>
              </a:rPr>
              <a:t>район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0" y="260648"/>
            <a:ext cx="9144000" cy="1844824"/>
          </a:xfrm>
          <a:prstGeom prst="rect">
            <a:avLst/>
          </a:prstGeom>
        </p:spPr>
        <p:txBody>
          <a:bodyPr vert="horz" lIns="45720" tIns="0" rIns="45720" bIns="0" anchor="b">
            <a:normAutofit fontScale="975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70C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Схема взаимодействия ДКИОР </a:t>
            </a:r>
            <a:br>
              <a:rPr kumimoji="0" lang="ru-RU" sz="2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70C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70C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 физкультурно-спортивными организациями</a:t>
            </a:r>
            <a:br>
              <a:rPr kumimoji="0" lang="ru-RU" sz="2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70C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800" b="1" i="0" u="none" strike="noStrike" kern="1200" cap="all" spc="0" normalizeH="0" baseline="0" noProof="0" dirty="0" smtClean="0">
                <a:ln w="6350">
                  <a:noFill/>
                </a:ln>
                <a:solidFill>
                  <a:srgbClr val="0070C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Красноярского края</a:t>
            </a:r>
            <a:endParaRPr kumimoji="0" lang="ru-RU" sz="2800" b="1" i="0" u="none" strike="noStrike" kern="1200" cap="all" spc="0" normalizeH="0" baseline="0" noProof="0" dirty="0">
              <a:ln w="6350">
                <a:noFill/>
              </a:ln>
              <a:solidFill>
                <a:srgbClr val="0070C0"/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851920" y="4365104"/>
            <a:ext cx="1584176" cy="57606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483E3F"/>
                </a:solidFill>
              </a:rPr>
              <a:t>Дзержинский район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195736" y="5085184"/>
            <a:ext cx="1584176" cy="57606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483E3F"/>
                </a:solidFill>
              </a:rPr>
              <a:t>Тасеевский</a:t>
            </a:r>
            <a:endParaRPr lang="ru-RU" dirty="0" smtClean="0">
              <a:solidFill>
                <a:srgbClr val="483E3F"/>
              </a:solidFill>
            </a:endParaRPr>
          </a:p>
          <a:p>
            <a:pPr algn="ctr"/>
            <a:r>
              <a:rPr lang="ru-RU" dirty="0" smtClean="0">
                <a:solidFill>
                  <a:srgbClr val="483E3F"/>
                </a:solidFill>
              </a:rPr>
              <a:t>район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164288" y="4365104"/>
            <a:ext cx="1800200" cy="57606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483E3F"/>
                </a:solidFill>
              </a:rPr>
              <a:t>Минусинский район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79512" y="4365104"/>
            <a:ext cx="1872208" cy="57606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483E3F"/>
                </a:solidFill>
              </a:rPr>
              <a:t>Шарыповский</a:t>
            </a:r>
            <a:r>
              <a:rPr lang="ru-RU" dirty="0" smtClean="0">
                <a:solidFill>
                  <a:srgbClr val="483E3F"/>
                </a:solidFill>
              </a:rPr>
              <a:t> район</a:t>
            </a:r>
            <a:endParaRPr lang="ru-RU" dirty="0">
              <a:solidFill>
                <a:srgbClr val="483E3F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7380312" y="2708920"/>
            <a:ext cx="1512168" cy="36004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483E3F"/>
                </a:solidFill>
              </a:rPr>
              <a:t>Норильск</a:t>
            </a:r>
            <a:endParaRPr lang="ru-RU" dirty="0">
              <a:solidFill>
                <a:srgbClr val="483E3F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Структура ДКИОР</a:t>
            </a:r>
            <a:endParaRPr lang="ru-RU" dirty="0">
              <a:solidFill>
                <a:srgbClr val="0070C0"/>
              </a:solidFill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0" y="1124744"/>
          <a:ext cx="9144000" cy="5733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360" y="274638"/>
            <a:ext cx="8435280" cy="4954562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rgbClr val="0070C0"/>
                </a:solidFill>
              </a:rPr>
              <a:t>Построенные и реконструированные объекты</a:t>
            </a:r>
            <a:endParaRPr lang="ru-RU" sz="6000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72200" y="609329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Спальный корпус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2" descr="C:\Users\ОЛЬГА\Desktop\ФОТО ОБЪЕКТЫ - копия\DSC_0130.JPG"/>
          <p:cNvPicPr>
            <a:picLocks noChangeAspect="1" noChangeArrowheads="1"/>
          </p:cNvPicPr>
          <p:nvPr/>
        </p:nvPicPr>
        <p:blipFill>
          <a:blip r:embed="rId3" cstate="print"/>
          <a:srcRect b="9333"/>
          <a:stretch>
            <a:fillRect/>
          </a:stretch>
        </p:blipFill>
        <p:spPr bwMode="auto">
          <a:xfrm>
            <a:off x="510749" y="1628800"/>
            <a:ext cx="8122503" cy="4896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Спальный корпус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372200" y="609329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Спальный корпус</a:t>
            </a:r>
            <a:endParaRPr lang="ru-RU" dirty="0"/>
          </a:p>
        </p:txBody>
      </p:sp>
      <p:pic>
        <p:nvPicPr>
          <p:cNvPr id="6" name="Picture 2" descr="C:\Users\ОЛЬГА\Desktop\ФОТО ОБЪЕКТЫ - копия\DSC_009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95536" y="2276872"/>
            <a:ext cx="2808312" cy="4365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C:\Users\ОЛЬГА\Desktop\ФОТО ОБЪЕКТЫ - копия\DSC_009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3573016"/>
            <a:ext cx="4717388" cy="3136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 descr="C:\Users\ОЛЬГА\Desktop\ФОТО ОБЪЕКТЫ - копия\DSC_009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188640"/>
            <a:ext cx="4692041" cy="31197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467544" y="764704"/>
            <a:ext cx="38164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Century" pitchFamily="18" charset="0"/>
              </a:rPr>
              <a:t>На 2 комнаты – 1 санузел 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Century" pitchFamily="18" charset="0"/>
              </a:rPr>
              <a:t>с душевой кабиной 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Century" pitchFamily="18" charset="0"/>
              </a:rPr>
              <a:t>и умывальником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Century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Столовая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6" name="Picture 2" descr="C:\Users\ОЛЬГА\Desktop\ФОТО ОБЪЕКТЫ - копия\DSC_0058.JPG"/>
          <p:cNvPicPr>
            <a:picLocks noChangeAspect="1" noChangeArrowheads="1"/>
          </p:cNvPicPr>
          <p:nvPr/>
        </p:nvPicPr>
        <p:blipFill>
          <a:blip r:embed="rId3" cstate="print"/>
          <a:srcRect t="22503"/>
          <a:stretch>
            <a:fillRect/>
          </a:stretch>
        </p:blipFill>
        <p:spPr bwMode="auto">
          <a:xfrm>
            <a:off x="233772" y="2013728"/>
            <a:ext cx="8676456" cy="447072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Физкультурно-спортивный центр 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Documents and Settings\ИРИНА\Мои документы\Фотографии\ФСЦ 2014\_DSC073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763" y="1196752"/>
            <a:ext cx="8126475" cy="538247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2211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Зал спортивных игр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6" name="Содержимое 5" descr="_DSC078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b="5123"/>
          <a:stretch>
            <a:fillRect/>
          </a:stretch>
        </p:blipFill>
        <p:spPr>
          <a:xfrm>
            <a:off x="160375" y="1052736"/>
            <a:ext cx="8823250" cy="5544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2211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Зал борьбы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7" name="Содержимое 6" descr="_DSC081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b="7401"/>
          <a:stretch>
            <a:fillRect/>
          </a:stretch>
        </p:blipFill>
        <p:spPr>
          <a:xfrm>
            <a:off x="134096" y="1124744"/>
            <a:ext cx="8875809" cy="5445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2211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Фитнес зал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9" name="Содержимое 8" descr="_DSC077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6264"/>
          <a:stretch>
            <a:fillRect/>
          </a:stretch>
        </p:blipFill>
        <p:spPr>
          <a:xfrm>
            <a:off x="179512" y="1268760"/>
            <a:ext cx="8741254" cy="54271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2211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Теннис-холл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6" name="Содержимое 5" descr="_DSC076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5792" t="3747" r="3198" b="10060"/>
          <a:stretch>
            <a:fillRect/>
          </a:stretch>
        </p:blipFill>
        <p:spPr>
          <a:xfrm>
            <a:off x="96215" y="980728"/>
            <a:ext cx="8951571" cy="5616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2211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Тренажерный зал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6" name="Picture 2" descr="C:\Users\ОЛЬГА\Desktop\ФОТО ОБЪЕКТЫ - копия\DSC_015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725" y="914084"/>
            <a:ext cx="8654551" cy="57552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Универсальная площадка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5" name="Picture 2" descr="C:\Documents and Settings\ИРИНА\Мои документы\Фотографии\Фотографии\2015\Спартакиада 2015\Кроссфит\IMG_665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bright="20000" contrast="10000"/>
          </a:blip>
          <a:srcRect t="20766"/>
          <a:stretch>
            <a:fillRect/>
          </a:stretch>
        </p:blipFill>
        <p:spPr bwMode="auto">
          <a:xfrm>
            <a:off x="149666" y="1340768"/>
            <a:ext cx="8844669" cy="5255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Объекты находящиеся на стадии реконструкции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1844824"/>
            <a:ext cx="18160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Учебный корпус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Picture 4" descr="20 размер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913894"/>
            <a:ext cx="8784976" cy="468345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4" descr="ф5"/>
          <p:cNvPicPr>
            <a:picLocks noChangeAspect="1" noChangeArrowheads="1"/>
          </p:cNvPicPr>
          <p:nvPr/>
        </p:nvPicPr>
        <p:blipFill>
          <a:blip r:embed="rId3" cstate="print"/>
          <a:srcRect r="11290"/>
          <a:stretch>
            <a:fillRect/>
          </a:stretch>
        </p:blipFill>
        <p:spPr bwMode="auto">
          <a:xfrm>
            <a:off x="179512" y="3906054"/>
            <a:ext cx="3960440" cy="27903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F:\январь 2016\DSC053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79904" y="188641"/>
            <a:ext cx="4984584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95536" y="908720"/>
            <a:ext cx="3384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  <a:latin typeface="Century" pitchFamily="18" charset="0"/>
              </a:rPr>
              <a:t>Учебный корпус</a:t>
            </a:r>
            <a:endParaRPr lang="ru-RU" sz="5400" dirty="0">
              <a:solidFill>
                <a:schemeClr val="accent1">
                  <a:lumMod val="75000"/>
                </a:schemeClr>
              </a:solidFill>
              <a:latin typeface="Century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27984" y="3861048"/>
            <a:ext cx="471601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Учебные классы;</a:t>
            </a:r>
          </a:p>
          <a:p>
            <a:endParaRPr lang="ru-RU" sz="9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Медико-восстановительный центр;</a:t>
            </a:r>
          </a:p>
          <a:p>
            <a:endParaRPr lang="ru-RU" sz="9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Спортивный зал;</a:t>
            </a:r>
          </a:p>
          <a:p>
            <a:endParaRPr lang="ru-RU" sz="9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Музей;</a:t>
            </a:r>
          </a:p>
          <a:p>
            <a:endParaRPr lang="ru-RU" sz="9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Административные помещения.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79512" y="623731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проект</a:t>
            </a:r>
            <a:endParaRPr lang="ru-RU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95936" y="306896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построено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СК «Спутник»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3074" name="Picture 2" descr="C:\Documents and Settings\ИРИНА\Рабочий стол\Стадион прект\image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628800"/>
            <a:ext cx="8686800" cy="484258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39552" y="198884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Проект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188640"/>
            <a:ext cx="6886274" cy="72008"/>
          </a:xfrm>
        </p:spPr>
        <p:txBody>
          <a:bodyPr>
            <a:normAutofit fontScale="90000"/>
          </a:bodyPr>
          <a:lstStyle/>
          <a:p>
            <a:pPr lvl="0"/>
            <a:r>
              <a:rPr lang="ru-RU" sz="1400" dirty="0" smtClean="0"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429000"/>
            <a:ext cx="6400800" cy="1752600"/>
          </a:xfrm>
        </p:spPr>
        <p:txBody>
          <a:bodyPr/>
          <a:lstStyle/>
          <a:p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628800"/>
            <a:ext cx="1296144" cy="367240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dirty="0" smtClean="0"/>
              <a:t> Подготовка спортивного резерва </a:t>
            </a:r>
          </a:p>
          <a:p>
            <a:pPr lvl="0" algn="ctr"/>
            <a:r>
              <a:rPr lang="ru-RU" sz="1400" dirty="0" smtClean="0"/>
              <a:t>в условиях училища олимпийского резерва</a:t>
            </a:r>
            <a:endParaRPr lang="ru-RU" sz="14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123728" y="332656"/>
            <a:ext cx="1512168" cy="302433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  Развитие </a:t>
            </a:r>
          </a:p>
          <a:p>
            <a:pPr algn="ctr"/>
            <a:r>
              <a:rPr lang="ru-RU" sz="1400" dirty="0" smtClean="0"/>
              <a:t>материально-технической </a:t>
            </a:r>
          </a:p>
          <a:p>
            <a:pPr algn="ctr"/>
            <a:r>
              <a:rPr lang="ru-RU" sz="1400" dirty="0" smtClean="0"/>
              <a:t>базы училища </a:t>
            </a:r>
            <a:endParaRPr lang="ru-RU" sz="1400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4423562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195736" y="3501008"/>
            <a:ext cx="1440160" cy="15121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 Кадровое  обеспечение  подготовки спортивного резерва</a:t>
            </a:r>
          </a:p>
          <a:p>
            <a:pPr algn="ctr"/>
            <a:endParaRPr lang="ru-RU" sz="1400" dirty="0"/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2195736" y="5229200"/>
            <a:ext cx="1440160" cy="136815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Подготовка специалистов сферы физической культуры и спорта</a:t>
            </a:r>
            <a:endParaRPr lang="ru-RU" sz="1400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3779912" y="3429000"/>
            <a:ext cx="5112568" cy="194421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 smtClean="0"/>
              <a:t>1. Увеличить количественный и качественный  кадровый потенциал колледжа.</a:t>
            </a:r>
          </a:p>
          <a:p>
            <a:r>
              <a:rPr lang="ru-RU" sz="1150" dirty="0" smtClean="0"/>
              <a:t>2. Разработать программу создания условий по  привлечению и поддержки молодых специалистов,   в том числе выпускников   колледжа для работы в ДКИОР, мероприятия которой будут направлены на обеспечение жилищно-бытовыми условиями и гарантированным рабочим местом.</a:t>
            </a:r>
          </a:p>
          <a:p>
            <a:r>
              <a:rPr lang="ru-RU" sz="1150" dirty="0" smtClean="0"/>
              <a:t>3. Из числа выпускников училища обеспечить подготовку специалистов в высших учебных заведениях Красноярского края  по программам, отвечающим тенденциям развития мирового спорта и новейшим методикам подготовки высококвалифицированных спортсменов</a:t>
            </a:r>
            <a:endParaRPr lang="ru-RU" sz="1150" dirty="0" smtClean="0">
              <a:solidFill>
                <a:schemeClr val="bg1"/>
              </a:solidFill>
              <a:latin typeface="Arial" pitchFamily="34" charset="0"/>
            </a:endParaRPr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>
            <a:off x="1763688" y="476672"/>
            <a:ext cx="0" cy="475252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1763688" y="476672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>
            <a:off x="1763688" y="5229200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>
            <a:off x="1475656" y="3356992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1691680" y="3356992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3779912" y="5445224"/>
            <a:ext cx="5112568" cy="11521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 smtClean="0"/>
              <a:t>1. Создать  электронный банк программно-методических материалов.</a:t>
            </a:r>
          </a:p>
          <a:p>
            <a:r>
              <a:rPr lang="ru-RU" sz="1150" dirty="0" smtClean="0"/>
              <a:t>2. Создать условия, обеспечивающие  информационное и техническое  оснащение  образовательного процесса (модернизировать содержательную и технологическую стороны образовательного процесса) с учетом условий  обучения спортивного резерв. </a:t>
            </a:r>
            <a:endParaRPr lang="ru-RU" sz="1150" dirty="0" smtClean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79912" y="260648"/>
            <a:ext cx="5112568" cy="309634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 smtClean="0"/>
              <a:t>1. Реконструировать лыжные трассы и биатлонное стрельбище. В настоящее время лыжные трассы не соответствует современным требованиям, биатлонное стрельбище находится в непригодном для эксплуатации состоянии.</a:t>
            </a:r>
          </a:p>
          <a:p>
            <a:r>
              <a:rPr lang="ru-RU" sz="1150" dirty="0" smtClean="0"/>
              <a:t>2. Реконструировать имеющуюся биатлонную базу и оружейную комнату  и обновить,  охранным оборудованием  и универсальным спортивным оборудованием, при строгом соблюдении норм технической эксплуатации и техники безопасности.</a:t>
            </a:r>
          </a:p>
          <a:p>
            <a:r>
              <a:rPr lang="ru-RU" sz="1150" dirty="0" smtClean="0"/>
              <a:t>3. Приобрести медицинское   оборудование и аппаратуру для модернизации  и оснащения  медико-восстановительного центра, кабинета стоматологии, биохимической лаборатории, диагностического центра.</a:t>
            </a:r>
          </a:p>
          <a:p>
            <a:r>
              <a:rPr lang="ru-RU" sz="1150" dirty="0" smtClean="0"/>
              <a:t> 4. Приобрести  спортивное оборудование и инвентарь, компьютерную  и </a:t>
            </a:r>
            <a:r>
              <a:rPr lang="ru-RU" sz="1150" dirty="0" err="1" smtClean="0"/>
              <a:t>мультимедийную</a:t>
            </a:r>
            <a:r>
              <a:rPr lang="ru-RU" sz="1150" dirty="0" smtClean="0"/>
              <a:t> технику  для информационного обеспечения учебного процесса.</a:t>
            </a:r>
          </a:p>
          <a:p>
            <a:r>
              <a:rPr lang="ru-RU" sz="1150" dirty="0" smtClean="0"/>
              <a:t>5. Приобрести  комфортабельный автобус, что позволит обеспечить подвоз спортсменов  к местам проведения тренировочных занятий и осуществление поездок на соревнования. </a:t>
            </a:r>
            <a:endParaRPr lang="ru-RU" sz="1150" dirty="0" smtClean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683568" y="0"/>
            <a:ext cx="8280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Количество обучающихся,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входящих в составы сборных команд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Красноярского края и Российской Федерации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по видам спорта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0" y="1638300"/>
          <a:ext cx="9144000" cy="4959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75656" y="188640"/>
            <a:ext cx="61926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За годы работы 1990-2015 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в учреждении подготовлено:</a:t>
            </a:r>
            <a:endParaRPr lang="ru-RU" sz="2800" dirty="0">
              <a:solidFill>
                <a:srgbClr val="002060"/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0" y="1340768"/>
          <a:ext cx="8748464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C:\Documents and Settings\ИРИНА\Мои документы\Фотографии\Именные\Крюков Евгений\Копия Копия DSC_0744.JPG"/>
          <p:cNvPicPr>
            <a:picLocks noChangeAspect="1" noChangeArrowheads="1"/>
          </p:cNvPicPr>
          <p:nvPr/>
        </p:nvPicPr>
        <p:blipFill>
          <a:blip r:embed="rId3" cstate="print"/>
          <a:srcRect r="7660"/>
          <a:stretch>
            <a:fillRect/>
          </a:stretch>
        </p:blipFill>
        <p:spPr bwMode="auto">
          <a:xfrm>
            <a:off x="5724128" y="1484784"/>
            <a:ext cx="3147779" cy="4638831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51520" y="1484784"/>
            <a:ext cx="54726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Кубок IBU (международного союза       биатлонистов) среди юниоров, 2 этап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Крюков Евгений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ru-RU" sz="2400" b="1" dirty="0" smtClean="0">
                <a:solidFill>
                  <a:srgbClr val="C00000"/>
                </a:solidFill>
              </a:rPr>
              <a:t>1 место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;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755576" y="260648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Международные соревнования</a:t>
            </a:r>
            <a:endParaRPr lang="ru-RU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3284984"/>
            <a:ext cx="53285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Первенство мира по сноуборду среди юниоров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Логинов Дмитрий – </a:t>
            </a:r>
            <a:r>
              <a:rPr lang="ru-RU" sz="2400" b="1" dirty="0" smtClean="0">
                <a:solidFill>
                  <a:srgbClr val="C00000"/>
                </a:solidFill>
              </a:rPr>
              <a:t>1 место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;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23528" y="5085184"/>
            <a:ext cx="53285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Кубок Европы по сноуборду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Логинов Дмитрий – </a:t>
            </a:r>
            <a:r>
              <a:rPr lang="ru-RU" sz="2400" b="1" dirty="0" smtClean="0">
                <a:solidFill>
                  <a:srgbClr val="C00000"/>
                </a:solidFill>
              </a:rPr>
              <a:t>2 место</a:t>
            </a:r>
            <a:endParaRPr lang="ru-RU" sz="24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2" descr="C:\Documents and Settings\ИРИНА\Рабочий стол\JrT3pZ0f_Ok.jpg"/>
          <p:cNvPicPr>
            <a:picLocks noChangeAspect="1" noChangeArrowheads="1"/>
          </p:cNvPicPr>
          <p:nvPr/>
        </p:nvPicPr>
        <p:blipFill>
          <a:blip r:embed="rId3" cstate="print"/>
          <a:srcRect b="16252"/>
          <a:stretch>
            <a:fillRect/>
          </a:stretch>
        </p:blipFill>
        <p:spPr bwMode="auto">
          <a:xfrm>
            <a:off x="1319178" y="188640"/>
            <a:ext cx="6505645" cy="417646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57200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600" y="4581128"/>
            <a:ext cx="756084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Первенство мира по хоккею с мячом среди юношей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Лопатин Илья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ru-RU" sz="2400" b="1" dirty="0" smtClean="0">
                <a:solidFill>
                  <a:srgbClr val="C00000"/>
                </a:solidFill>
              </a:rPr>
              <a:t>1 место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;</a:t>
            </a:r>
          </a:p>
          <a:p>
            <a:endParaRPr lang="ru-RU" sz="1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Первенство мира по хоккею с мячом среди юниоров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Янов Максим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ru-RU" sz="2400" b="1" dirty="0" smtClean="0">
                <a:solidFill>
                  <a:srgbClr val="C00000"/>
                </a:solidFill>
              </a:rPr>
              <a:t>2 место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995936" y="2276872"/>
            <a:ext cx="48245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Первенство России по биатлону среди юниоров </a:t>
            </a:r>
          </a:p>
          <a:p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Шаклеин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Дмитрий -</a:t>
            </a:r>
            <a:r>
              <a:rPr lang="ru-RU" sz="2400" b="1" dirty="0" smtClean="0">
                <a:solidFill>
                  <a:srgbClr val="C00000"/>
                </a:solidFill>
              </a:rPr>
              <a:t> 1 место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(командная гонка)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2" name="Picture 2" descr="C:\Documents and Settings\ИРИНА\Рабочий стол\TswRdzvZ6Is.jpg"/>
          <p:cNvPicPr>
            <a:picLocks noChangeAspect="1" noChangeArrowheads="1"/>
          </p:cNvPicPr>
          <p:nvPr/>
        </p:nvPicPr>
        <p:blipFill>
          <a:blip r:embed="rId3" cstate="print"/>
          <a:srcRect r="5481"/>
          <a:stretch>
            <a:fillRect/>
          </a:stretch>
        </p:blipFill>
        <p:spPr bwMode="auto">
          <a:xfrm>
            <a:off x="323528" y="2276872"/>
            <a:ext cx="3240360" cy="42782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3995936" y="4365104"/>
            <a:ext cx="48965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Первенство России среди юниоров по биатлону 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Крюков Евгений </a:t>
            </a:r>
            <a:r>
              <a:rPr lang="ru-RU" sz="2400" b="1" dirty="0" smtClean="0">
                <a:solidFill>
                  <a:srgbClr val="C00000"/>
                </a:solidFill>
              </a:rPr>
              <a:t>– 1 место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</a:rPr>
              <a:t>масстарт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).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9512" y="908720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Всероссийские соревнования среди молодежных команд, высшая лига, команда Енисей-2, 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Янов Максим, Лопатин Илья,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Перевалушков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Кирилл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ru-RU" sz="2400" b="1" dirty="0" smtClean="0">
                <a:solidFill>
                  <a:srgbClr val="C00000"/>
                </a:solidFill>
              </a:rPr>
              <a:t>2 место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18864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Первенство России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95536" y="4149080"/>
            <a:ext cx="44999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Спартакиада молодежи России по сноуборду среди юниоров 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Николаенко Борис -</a:t>
            </a:r>
            <a:r>
              <a:rPr lang="ru-RU" sz="2400" b="1" dirty="0" smtClean="0">
                <a:solidFill>
                  <a:srgbClr val="C00000"/>
                </a:solidFill>
              </a:rPr>
              <a:t> 3 место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3528" y="2492896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Спартакиада молодежи России по биатлону 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Долгова Вероника, Плотникова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Лаура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ru-RU" sz="2400" b="1" dirty="0" smtClean="0">
                <a:solidFill>
                  <a:srgbClr val="C00000"/>
                </a:solidFill>
              </a:rPr>
              <a:t>3 место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(эстафета).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1520" y="260648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III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 зимняя Спартакиада молодежи России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 t="21444" r="33296" b="11837"/>
          <a:stretch>
            <a:fillRect/>
          </a:stretch>
        </p:blipFill>
        <p:spPr bwMode="auto">
          <a:xfrm>
            <a:off x="4860032" y="3789040"/>
            <a:ext cx="4068694" cy="2710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323528" y="1340768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Спартакиада молодежи России по хоккею с мячом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Лопатин Илья,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Перевалушков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Кирилл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ru-RU" sz="2400" b="1" dirty="0" smtClean="0">
                <a:solidFill>
                  <a:srgbClr val="C00000"/>
                </a:solidFill>
              </a:rPr>
              <a:t>3 место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;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360" y="951719"/>
            <a:ext cx="8435280" cy="4954562"/>
          </a:xfrm>
        </p:spPr>
        <p:txBody>
          <a:bodyPr>
            <a:noAutofit/>
          </a:bodyPr>
          <a:lstStyle/>
          <a:p>
            <a:r>
              <a:rPr lang="ru-RU" sz="9600" dirty="0" smtClean="0">
                <a:solidFill>
                  <a:srgbClr val="0070C0"/>
                </a:solidFill>
              </a:rPr>
              <a:t>60% </a:t>
            </a:r>
            <a:r>
              <a:rPr lang="ru-RU" sz="2800" dirty="0" smtClean="0">
                <a:solidFill>
                  <a:srgbClr val="0070C0"/>
                </a:solidFill>
              </a:rPr>
              <a:t/>
            </a:r>
            <a:br>
              <a:rPr lang="ru-RU" sz="28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выпускников  КГАПОУ «ДКИОР»</a:t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работают в сфере </a:t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физической культуры и спорта Красноярского края </a:t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и регионах РФ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72200" y="609329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Спальный корпус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neyes.ru/img/picture/Oct/15/0a5f444699422110b77fc073e1b000ee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C:\Documents and Settings\ИРИНА\Мои документы\Фотографии\Именные\ВЫБЫВШИЕ\МСМК и ЗМС\ЗМС Сидько\фото сидько\OM6H2957.JPG"/>
          <p:cNvPicPr>
            <a:picLocks noChangeAspect="1" noChangeArrowheads="1"/>
          </p:cNvPicPr>
          <p:nvPr/>
        </p:nvPicPr>
        <p:blipFill>
          <a:blip r:embed="rId3" cstate="print"/>
          <a:srcRect l="5704" r="3125"/>
          <a:stretch>
            <a:fillRect/>
          </a:stretch>
        </p:blipFill>
        <p:spPr bwMode="auto">
          <a:xfrm>
            <a:off x="125760" y="176213"/>
            <a:ext cx="8892480" cy="650557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6144</TotalTime>
  <Words>934</Words>
  <Application>Microsoft Office PowerPoint</Application>
  <PresentationFormat>Экран (4:3)</PresentationFormat>
  <Paragraphs>204</Paragraphs>
  <Slides>32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Апекс</vt:lpstr>
      <vt:lpstr>Презентация PowerPoint</vt:lpstr>
      <vt:lpstr>Презентация PowerPoint</vt:lpstr>
      <vt:lpstr>Приказ Минспорта России от 30.10.2015 N 999 "Об утверждении требований к обеспечению подготовки спортивного резерва для спортивных сборных команд Российской Федерации"</vt:lpstr>
      <vt:lpstr>Презентация PowerPoint</vt:lpstr>
      <vt:lpstr>Презентация PowerPoint</vt:lpstr>
      <vt:lpstr>Карта территорий обучающихся</vt:lpstr>
      <vt:lpstr>Виды спорта, культивируемые в КГАПОУ «ДКИОР»</vt:lpstr>
      <vt:lpstr>Презентация PowerPoint</vt:lpstr>
      <vt:lpstr>Структура ДКИОР</vt:lpstr>
      <vt:lpstr>Построенные и реконструированные объекты</vt:lpstr>
      <vt:lpstr>Спальный корпус</vt:lpstr>
      <vt:lpstr>Презентация PowerPoint</vt:lpstr>
      <vt:lpstr>Столовая</vt:lpstr>
      <vt:lpstr>Физкультурно-спортивный центр </vt:lpstr>
      <vt:lpstr>Зал спортивных игр</vt:lpstr>
      <vt:lpstr>Зал борьбы</vt:lpstr>
      <vt:lpstr>Фитнес зал</vt:lpstr>
      <vt:lpstr>Теннис-холл</vt:lpstr>
      <vt:lpstr>Тренажерный зал</vt:lpstr>
      <vt:lpstr>Универсальная площадка</vt:lpstr>
      <vt:lpstr>Объекты находящиеся на стадии реконструкции</vt:lpstr>
      <vt:lpstr>Презентация PowerPoint</vt:lpstr>
      <vt:lpstr>СК «Спутник»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60%  выпускников  КГАПОУ «ДКИОР» работают в сфере  физической культуры и спорта Красноярского края  и регионах РФ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 ОЛИМПИЙСКОЙ ПОДГОТОВКИ СПОРТИВНО ОДАРЕННЫХ ДЕТЕЙ НА БАЗЕ</dc:title>
  <dc:creator>ОЛЬГА</dc:creator>
  <cp:lastModifiedBy>Пользователь</cp:lastModifiedBy>
  <cp:revision>668</cp:revision>
  <dcterms:modified xsi:type="dcterms:W3CDTF">2016-06-03T09:29:52Z</dcterms:modified>
</cp:coreProperties>
</file>