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289" r:id="rId2"/>
    <p:sldId id="334" r:id="rId3"/>
    <p:sldId id="335" r:id="rId4"/>
    <p:sldId id="346" r:id="rId5"/>
    <p:sldId id="333" r:id="rId6"/>
    <p:sldId id="336" r:id="rId7"/>
    <p:sldId id="341" r:id="rId8"/>
    <p:sldId id="351" r:id="rId9"/>
    <p:sldId id="344" r:id="rId10"/>
    <p:sldId id="345" r:id="rId11"/>
    <p:sldId id="349" r:id="rId12"/>
    <p:sldId id="327" r:id="rId13"/>
    <p:sldId id="348" r:id="rId14"/>
    <p:sldId id="347" r:id="rId15"/>
    <p:sldId id="308" r:id="rId16"/>
    <p:sldId id="337" r:id="rId17"/>
    <p:sldId id="340" r:id="rId18"/>
  </p:sldIdLst>
  <p:sldSz cx="12190413" cy="6859588"/>
  <p:notesSz cx="6797675" cy="9872663"/>
  <p:defaultTextStyle>
    <a:defPPr>
      <a:defRPr lang="ru-RU"/>
    </a:defPPr>
    <a:lvl1pPr marL="0" algn="l" defTabSz="1219113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556" algn="l" defTabSz="1219113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9113" algn="l" defTabSz="1219113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671" algn="l" defTabSz="1219113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8227" algn="l" defTabSz="1219113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784" algn="l" defTabSz="1219113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7340" algn="l" defTabSz="1219113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6898" algn="l" defTabSz="1219113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6454" algn="l" defTabSz="1219113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B86D9"/>
    <a:srgbClr val="EE268F"/>
    <a:srgbClr val="1F4E79"/>
    <a:srgbClr val="D636AC"/>
    <a:srgbClr val="B331DB"/>
    <a:srgbClr val="94B8E4"/>
    <a:srgbClr val="F478B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075" autoAdjust="0"/>
  </p:normalViewPr>
  <p:slideViewPr>
    <p:cSldViewPr>
      <p:cViewPr varScale="1">
        <p:scale>
          <a:sx n="68" d="100"/>
          <a:sy n="68" d="100"/>
        </p:scale>
        <p:origin x="792" y="48"/>
      </p:cViewPr>
      <p:guideLst>
        <p:guide orient="horz" pos="2161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418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418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76844A-74D5-4A4C-B1B9-55E3342F209F}" type="datetimeFigureOut">
              <a:rPr lang="ru-RU" smtClean="0"/>
              <a:t>04.06.2016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378477"/>
            <a:ext cx="2946400" cy="49418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688" y="9378477"/>
            <a:ext cx="2946400" cy="49418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7FE947-B620-4C2A-A3B2-A8EA894196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3702105"/>
      </p:ext>
    </p:extLst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418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418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F73A90-AFCE-4425-B038-090AE52018D2}" type="datetimeFigureOut">
              <a:rPr lang="ru-RU" smtClean="0"/>
              <a:pPr/>
              <a:t>04.06.2016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35075"/>
            <a:ext cx="5918200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50815"/>
            <a:ext cx="5438775" cy="388717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8477"/>
            <a:ext cx="2946400" cy="49418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378477"/>
            <a:ext cx="2946400" cy="49418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DB87F9-D2CA-45BD-83FE-2655D7D9E46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5281623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DB87F9-D2CA-45BD-83FE-2655D7D9E46E}" type="slidenum">
              <a:rPr lang="ru-RU" smtClean="0"/>
              <a:pPr/>
              <a:t>1</a:t>
            </a:fld>
            <a:endParaRPr lang="ru-RU"/>
          </a:p>
        </p:txBody>
      </p:sp>
      <p:sp>
        <p:nvSpPr>
          <p:cNvPr id="5" name="Верхний колонтитул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14929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4F79830-A1FC-44D8-9B2F-4AB018171B85}" type="slidenum">
              <a:rPr lang="ru-RU" altLang="ru-RU" smtClean="0"/>
              <a:pPr>
                <a:defRPr/>
              </a:pPr>
              <a:t>2</a:t>
            </a:fld>
            <a:endParaRPr lang="ru-RU" altLang="ru-RU"/>
          </a:p>
        </p:txBody>
      </p:sp>
      <p:sp>
        <p:nvSpPr>
          <p:cNvPr id="5" name="Верхний колонтитул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70416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4F79830-A1FC-44D8-9B2F-4AB018171B85}" type="slidenum">
              <a:rPr lang="ru-RU" altLang="ru-RU" smtClean="0"/>
              <a:pPr>
                <a:defRPr/>
              </a:pPr>
              <a:t>3</a:t>
            </a:fld>
            <a:endParaRPr lang="ru-RU" altLang="ru-RU"/>
          </a:p>
        </p:txBody>
      </p:sp>
      <p:sp>
        <p:nvSpPr>
          <p:cNvPr id="5" name="Верхний колонтитул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6632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СПИСОК ФУНКЦИЙ ИЛИ ТАБЛИЦА_ПЕРЕЧЕНЬ ФУНКЦИЙ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749C39-16F9-4FD4-96A6-2092132B5724}" type="slidenum">
              <a:rPr lang="ru-RU" smtClean="0"/>
              <a:t>4</a:t>
            </a:fld>
            <a:endParaRPr lang="ru-RU"/>
          </a:p>
        </p:txBody>
      </p:sp>
      <p:sp>
        <p:nvSpPr>
          <p:cNvPr id="5" name="Верхний колонтитул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53946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4F79830-A1FC-44D8-9B2F-4AB018171B85}" type="slidenum">
              <a:rPr lang="ru-RU" altLang="ru-RU" smtClean="0"/>
              <a:pPr>
                <a:defRPr/>
              </a:pPr>
              <a:t>6</a:t>
            </a:fld>
            <a:endParaRPr lang="ru-RU" altLang="ru-RU"/>
          </a:p>
        </p:txBody>
      </p:sp>
      <p:sp>
        <p:nvSpPr>
          <p:cNvPr id="5" name="Верхний колонтитул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34441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3DB87F9-D2CA-45BD-83FE-2655D7D9E46E}" type="slidenum">
              <a:rPr lang="ru-RU" smtClean="0"/>
              <a:pPr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6103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281" y="2130920"/>
            <a:ext cx="10361851" cy="147036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562" y="3887100"/>
            <a:ext cx="8533289" cy="175300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6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2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7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3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8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/>
              <a:t>19.11.2015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CD4830-2A46-4392-8372-1F67CEC80EF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59543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/>
              <a:t>19.11.2015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CD4830-2A46-4392-8372-1F67CEC80EF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86955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2959" y="4407922"/>
            <a:ext cx="10361851" cy="1362389"/>
          </a:xfrm>
        </p:spPr>
        <p:txBody>
          <a:bodyPr anchor="t"/>
          <a:lstStyle>
            <a:lvl1pPr algn="l">
              <a:defRPr sz="54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2959" y="2907386"/>
            <a:ext cx="10361851" cy="1500534"/>
          </a:xfrm>
        </p:spPr>
        <p:txBody>
          <a:bodyPr anchor="b"/>
          <a:lstStyle>
            <a:lvl1pPr marL="0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1pPr>
            <a:lvl2pPr marL="609556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13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3pPr>
            <a:lvl4pPr marL="182867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4pPr>
            <a:lvl5pPr marL="243822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5pPr>
            <a:lvl6pPr marL="3047784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6pPr>
            <a:lvl7pPr marL="365734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7pPr>
            <a:lvl8pPr marL="426689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8pPr>
            <a:lvl9pPr marL="4876454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/>
              <a:t>19.11.2015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CD4830-2A46-4392-8372-1F67CEC80EF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48017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520" y="1200430"/>
            <a:ext cx="5384099" cy="3394860"/>
          </a:xfrm>
        </p:spPr>
        <p:txBody>
          <a:bodyPr/>
          <a:lstStyle>
            <a:lvl1pPr>
              <a:defRPr sz="3800"/>
            </a:lvl1pPr>
            <a:lvl2pPr>
              <a:defRPr sz="3200"/>
            </a:lvl2pPr>
            <a:lvl3pPr>
              <a:defRPr sz="26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6794" y="1200430"/>
            <a:ext cx="5384099" cy="3394860"/>
          </a:xfrm>
        </p:spPr>
        <p:txBody>
          <a:bodyPr/>
          <a:lstStyle>
            <a:lvl1pPr>
              <a:defRPr sz="3800"/>
            </a:lvl1pPr>
            <a:lvl2pPr>
              <a:defRPr sz="3200"/>
            </a:lvl2pPr>
            <a:lvl3pPr>
              <a:defRPr sz="26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/>
              <a:t>19.11.2015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CD4830-2A46-4392-8372-1F67CEC80EF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63439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21" y="274703"/>
            <a:ext cx="10971372" cy="1143264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521" y="1535470"/>
            <a:ext cx="5386216" cy="639911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56" indent="0">
              <a:buNone/>
              <a:defRPr sz="2600" b="1"/>
            </a:lvl2pPr>
            <a:lvl3pPr marL="1219113" indent="0">
              <a:buNone/>
              <a:defRPr sz="2400" b="1"/>
            </a:lvl3pPr>
            <a:lvl4pPr marL="1828671" indent="0">
              <a:buNone/>
              <a:defRPr sz="2200" b="1"/>
            </a:lvl4pPr>
            <a:lvl5pPr marL="2438227" indent="0">
              <a:buNone/>
              <a:defRPr sz="2200" b="1"/>
            </a:lvl5pPr>
            <a:lvl6pPr marL="3047784" indent="0">
              <a:buNone/>
              <a:defRPr sz="2200" b="1"/>
            </a:lvl6pPr>
            <a:lvl7pPr marL="3657340" indent="0">
              <a:buNone/>
              <a:defRPr sz="2200" b="1"/>
            </a:lvl7pPr>
            <a:lvl8pPr marL="4266898" indent="0">
              <a:buNone/>
              <a:defRPr sz="2200" b="1"/>
            </a:lvl8pPr>
            <a:lvl9pPr marL="4876454" indent="0">
              <a:buNone/>
              <a:defRPr sz="2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521" y="2175379"/>
            <a:ext cx="5386216" cy="3952203"/>
          </a:xfrm>
        </p:spPr>
        <p:txBody>
          <a:bodyPr/>
          <a:lstStyle>
            <a:lvl1pPr>
              <a:defRPr sz="3200"/>
            </a:lvl1pPr>
            <a:lvl2pPr>
              <a:defRPr sz="2600"/>
            </a:lvl2pPr>
            <a:lvl3pPr>
              <a:defRPr sz="24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2564" y="1535470"/>
            <a:ext cx="5388331" cy="639911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56" indent="0">
              <a:buNone/>
              <a:defRPr sz="2600" b="1"/>
            </a:lvl2pPr>
            <a:lvl3pPr marL="1219113" indent="0">
              <a:buNone/>
              <a:defRPr sz="2400" b="1"/>
            </a:lvl3pPr>
            <a:lvl4pPr marL="1828671" indent="0">
              <a:buNone/>
              <a:defRPr sz="2200" b="1"/>
            </a:lvl4pPr>
            <a:lvl5pPr marL="2438227" indent="0">
              <a:buNone/>
              <a:defRPr sz="2200" b="1"/>
            </a:lvl5pPr>
            <a:lvl6pPr marL="3047784" indent="0">
              <a:buNone/>
              <a:defRPr sz="2200" b="1"/>
            </a:lvl6pPr>
            <a:lvl7pPr marL="3657340" indent="0">
              <a:buNone/>
              <a:defRPr sz="2200" b="1"/>
            </a:lvl7pPr>
            <a:lvl8pPr marL="4266898" indent="0">
              <a:buNone/>
              <a:defRPr sz="2200" b="1"/>
            </a:lvl8pPr>
            <a:lvl9pPr marL="4876454" indent="0">
              <a:buNone/>
              <a:defRPr sz="2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2564" y="2175379"/>
            <a:ext cx="5388331" cy="3952203"/>
          </a:xfrm>
        </p:spPr>
        <p:txBody>
          <a:bodyPr/>
          <a:lstStyle>
            <a:lvl1pPr>
              <a:defRPr sz="3200"/>
            </a:lvl1pPr>
            <a:lvl2pPr>
              <a:defRPr sz="2600"/>
            </a:lvl2pPr>
            <a:lvl3pPr>
              <a:defRPr sz="24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/>
              <a:t>19.11.2015</a:t>
            </a: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CD4830-2A46-4392-8372-1F67CEC80EF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7035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/>
              <a:t>19.11.2015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CD4830-2A46-4392-8372-1F67CEC80EF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84960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/>
              <a:t>19.11.2015</a:t>
            </a: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CD4830-2A46-4392-8372-1F67CEC80EF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74048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23" y="273114"/>
            <a:ext cx="4010562" cy="1162319"/>
          </a:xfrm>
        </p:spPr>
        <p:txBody>
          <a:bodyPr anchor="b"/>
          <a:lstStyle>
            <a:lvl1pPr algn="l">
              <a:defRPr sz="26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6112" y="273115"/>
            <a:ext cx="6814780" cy="5854469"/>
          </a:xfrm>
        </p:spPr>
        <p:txBody>
          <a:bodyPr/>
          <a:lstStyle>
            <a:lvl1pPr>
              <a:defRPr sz="4200"/>
            </a:lvl1pPr>
            <a:lvl2pPr>
              <a:defRPr sz="3800"/>
            </a:lvl2pPr>
            <a:lvl3pPr>
              <a:defRPr sz="32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523" y="1435435"/>
            <a:ext cx="4010562" cy="4692148"/>
          </a:xfrm>
        </p:spPr>
        <p:txBody>
          <a:bodyPr/>
          <a:lstStyle>
            <a:lvl1pPr marL="0" indent="0">
              <a:buNone/>
              <a:defRPr sz="1800"/>
            </a:lvl1pPr>
            <a:lvl2pPr marL="609556" indent="0">
              <a:buNone/>
              <a:defRPr sz="1600"/>
            </a:lvl2pPr>
            <a:lvl3pPr marL="1219113" indent="0">
              <a:buNone/>
              <a:defRPr sz="1400"/>
            </a:lvl3pPr>
            <a:lvl4pPr marL="1828671" indent="0">
              <a:buNone/>
              <a:defRPr sz="1300"/>
            </a:lvl4pPr>
            <a:lvl5pPr marL="2438227" indent="0">
              <a:buNone/>
              <a:defRPr sz="1300"/>
            </a:lvl5pPr>
            <a:lvl6pPr marL="3047784" indent="0">
              <a:buNone/>
              <a:defRPr sz="1300"/>
            </a:lvl6pPr>
            <a:lvl7pPr marL="3657340" indent="0">
              <a:buNone/>
              <a:defRPr sz="1300"/>
            </a:lvl7pPr>
            <a:lvl8pPr marL="4266898" indent="0">
              <a:buNone/>
              <a:defRPr sz="1300"/>
            </a:lvl8pPr>
            <a:lvl9pPr marL="4876454" indent="0">
              <a:buNone/>
              <a:defRPr sz="13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/>
              <a:t>19.11.2015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CD4830-2A46-4392-8372-1F67CEC80EF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098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406" y="4801712"/>
            <a:ext cx="7314248" cy="566870"/>
          </a:xfrm>
        </p:spPr>
        <p:txBody>
          <a:bodyPr anchor="b"/>
          <a:lstStyle>
            <a:lvl1pPr algn="l">
              <a:defRPr sz="26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406" y="612917"/>
            <a:ext cx="7314248" cy="4115753"/>
          </a:xfrm>
        </p:spPr>
        <p:txBody>
          <a:bodyPr/>
          <a:lstStyle>
            <a:lvl1pPr marL="0" indent="0">
              <a:buNone/>
              <a:defRPr sz="4200"/>
            </a:lvl1pPr>
            <a:lvl2pPr marL="609556" indent="0">
              <a:buNone/>
              <a:defRPr sz="3800"/>
            </a:lvl2pPr>
            <a:lvl3pPr marL="1219113" indent="0">
              <a:buNone/>
              <a:defRPr sz="3200"/>
            </a:lvl3pPr>
            <a:lvl4pPr marL="1828671" indent="0">
              <a:buNone/>
              <a:defRPr sz="2600"/>
            </a:lvl4pPr>
            <a:lvl5pPr marL="2438227" indent="0">
              <a:buNone/>
              <a:defRPr sz="2600"/>
            </a:lvl5pPr>
            <a:lvl6pPr marL="3047784" indent="0">
              <a:buNone/>
              <a:defRPr sz="2600"/>
            </a:lvl6pPr>
            <a:lvl7pPr marL="3657340" indent="0">
              <a:buNone/>
              <a:defRPr sz="2600"/>
            </a:lvl7pPr>
            <a:lvl8pPr marL="4266898" indent="0">
              <a:buNone/>
              <a:defRPr sz="2600"/>
            </a:lvl8pPr>
            <a:lvl9pPr marL="4876454" indent="0">
              <a:buNone/>
              <a:defRPr sz="26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406" y="5368581"/>
            <a:ext cx="7314248" cy="805049"/>
          </a:xfrm>
        </p:spPr>
        <p:txBody>
          <a:bodyPr/>
          <a:lstStyle>
            <a:lvl1pPr marL="0" indent="0">
              <a:buNone/>
              <a:defRPr sz="1800"/>
            </a:lvl1pPr>
            <a:lvl2pPr marL="609556" indent="0">
              <a:buNone/>
              <a:defRPr sz="1600"/>
            </a:lvl2pPr>
            <a:lvl3pPr marL="1219113" indent="0">
              <a:buNone/>
              <a:defRPr sz="1400"/>
            </a:lvl3pPr>
            <a:lvl4pPr marL="1828671" indent="0">
              <a:buNone/>
              <a:defRPr sz="1300"/>
            </a:lvl4pPr>
            <a:lvl5pPr marL="2438227" indent="0">
              <a:buNone/>
              <a:defRPr sz="1300"/>
            </a:lvl5pPr>
            <a:lvl6pPr marL="3047784" indent="0">
              <a:buNone/>
              <a:defRPr sz="1300"/>
            </a:lvl6pPr>
            <a:lvl7pPr marL="3657340" indent="0">
              <a:buNone/>
              <a:defRPr sz="1300"/>
            </a:lvl7pPr>
            <a:lvl8pPr marL="4266898" indent="0">
              <a:buNone/>
              <a:defRPr sz="1300"/>
            </a:lvl8pPr>
            <a:lvl9pPr marL="4876454" indent="0">
              <a:buNone/>
              <a:defRPr sz="13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/>
              <a:t>19.11.2015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CD4830-2A46-4392-8372-1F67CEC80EF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55617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/>
              <a:t>19.11.2015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CD4830-2A46-4392-8372-1F67CEC80EF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76800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8050" y="206422"/>
            <a:ext cx="2742843" cy="4388867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520" y="206422"/>
            <a:ext cx="8025356" cy="438886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/>
              <a:t>19.11.2015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CD4830-2A46-4392-8372-1F67CEC80EF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42721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21" y="274703"/>
            <a:ext cx="10971372" cy="1143264"/>
          </a:xfrm>
          <a:prstGeom prst="rect">
            <a:avLst/>
          </a:prstGeom>
        </p:spPr>
        <p:txBody>
          <a:bodyPr vert="horz" lIns="121912" tIns="60956" rIns="121912" bIns="60956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521" y="1600572"/>
            <a:ext cx="10971372" cy="4527010"/>
          </a:xfrm>
          <a:prstGeom prst="rect">
            <a:avLst/>
          </a:prstGeom>
        </p:spPr>
        <p:txBody>
          <a:bodyPr vert="horz" lIns="121912" tIns="60956" rIns="121912" bIns="60956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521" y="6357822"/>
            <a:ext cx="2844430" cy="365210"/>
          </a:xfrm>
          <a:prstGeom prst="rect">
            <a:avLst/>
          </a:prstGeom>
        </p:spPr>
        <p:txBody>
          <a:bodyPr vert="horz" lIns="121912" tIns="60956" rIns="121912" bIns="60956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/>
              <a:t>19.11.2015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059" y="6357822"/>
            <a:ext cx="3860297" cy="365210"/>
          </a:xfrm>
          <a:prstGeom prst="rect">
            <a:avLst/>
          </a:prstGeom>
        </p:spPr>
        <p:txBody>
          <a:bodyPr vert="horz" lIns="121912" tIns="60956" rIns="121912" bIns="60956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6463" y="6357822"/>
            <a:ext cx="2844430" cy="365210"/>
          </a:xfrm>
          <a:prstGeom prst="rect">
            <a:avLst/>
          </a:prstGeom>
        </p:spPr>
        <p:txBody>
          <a:bodyPr vert="horz" lIns="121912" tIns="60956" rIns="121912" bIns="60956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CD4830-2A46-4392-8372-1F67CEC80EF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3346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1219113" rtl="0" eaLnBrk="1" latinLnBrk="0" hangingPunct="1">
        <a:spcBef>
          <a:spcPct val="0"/>
        </a:spcBef>
        <a:buNone/>
        <a:defRPr sz="5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68" indent="-457168" algn="l" defTabSz="1219113" rtl="0" eaLnBrk="1" latinLnBrk="0" hangingPunct="1">
        <a:spcBef>
          <a:spcPct val="200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990530" indent="-380973" algn="l" defTabSz="1219113" rtl="0" eaLnBrk="1" latinLnBrk="0" hangingPunct="1">
        <a:spcBef>
          <a:spcPct val="20000"/>
        </a:spcBef>
        <a:buFont typeface="Arial" panose="020B0604020202020204" pitchFamily="34" charset="0"/>
        <a:buChar char="–"/>
        <a:defRPr sz="38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892" indent="-304778" algn="l" defTabSz="1219113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449" indent="-304778" algn="l" defTabSz="1219113" rtl="0" eaLnBrk="1" latinLnBrk="0" hangingPunct="1">
        <a:spcBef>
          <a:spcPct val="20000"/>
        </a:spcBef>
        <a:buFont typeface="Arial" panose="020B0604020202020204" pitchFamily="34" charset="0"/>
        <a:buChar char="–"/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005" indent="-304778" algn="l" defTabSz="1219113" rtl="0" eaLnBrk="1" latinLnBrk="0" hangingPunct="1">
        <a:spcBef>
          <a:spcPct val="20000"/>
        </a:spcBef>
        <a:buFont typeface="Arial" panose="020B0604020202020204" pitchFamily="34" charset="0"/>
        <a:buChar char="»"/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562" indent="-304778" algn="l" defTabSz="1219113" rtl="0" eaLnBrk="1" latinLnBrk="0" hangingPunct="1">
        <a:spcBef>
          <a:spcPct val="20000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119" indent="-304778" algn="l" defTabSz="1219113" rtl="0" eaLnBrk="1" latinLnBrk="0" hangingPunct="1">
        <a:spcBef>
          <a:spcPct val="20000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676" indent="-304778" algn="l" defTabSz="1219113" rtl="0" eaLnBrk="1" latinLnBrk="0" hangingPunct="1">
        <a:spcBef>
          <a:spcPct val="20000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232" indent="-304778" algn="l" defTabSz="1219113" rtl="0" eaLnBrk="1" latinLnBrk="0" hangingPunct="1">
        <a:spcBef>
          <a:spcPct val="20000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21911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56" algn="l" defTabSz="121911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13" algn="l" defTabSz="121911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671" algn="l" defTabSz="121911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227" algn="l" defTabSz="121911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784" algn="l" defTabSz="121911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340" algn="l" defTabSz="121911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898" algn="l" defTabSz="121911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454" algn="l" defTabSz="121911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2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11" Type="http://schemas.openxmlformats.org/officeDocument/2006/relationships/image" Target="../media/image9.jpeg"/><Relationship Id="rId5" Type="http://schemas.openxmlformats.org/officeDocument/2006/relationships/image" Target="../media/image6.png"/><Relationship Id="rId10" Type="http://schemas.openxmlformats.org/officeDocument/2006/relationships/image" Target="../media/image2.emf"/><Relationship Id="rId4" Type="http://schemas.openxmlformats.org/officeDocument/2006/relationships/oleObject" Target="../embeddings/oleObject1.bin"/><Relationship Id="rId9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2.emf"/><Relationship Id="rId5" Type="http://schemas.openxmlformats.org/officeDocument/2006/relationships/image" Target="../media/image3.png"/><Relationship Id="rId4" Type="http://schemas.openxmlformats.org/officeDocument/2006/relationships/image" Target="../media/image20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97482" y="0"/>
            <a:ext cx="8352928" cy="6859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4" name="Изображение 1" descr="ÌÏÇÏ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0918" y="382749"/>
            <a:ext cx="1873191" cy="1872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5" name="Прямоугольник 74"/>
          <p:cNvSpPr/>
          <p:nvPr/>
        </p:nvSpPr>
        <p:spPr>
          <a:xfrm>
            <a:off x="5751523" y="2925738"/>
            <a:ext cx="6408712" cy="1200329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82C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  ходе подготовки к проведению </a:t>
            </a:r>
          </a:p>
          <a:p>
            <a:pPr algn="ctr"/>
            <a:r>
              <a:rPr lang="ru-RU" b="1" dirty="0">
                <a:solidFill>
                  <a:srgbClr val="0082C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ХХIХ Всемирной зимней универсиады 2019 года в городе Красноярске.</a:t>
            </a:r>
          </a:p>
        </p:txBody>
      </p:sp>
    </p:spTree>
    <p:extLst>
      <p:ext uri="{BB962C8B-B14F-4D97-AF65-F5344CB8AC3E}">
        <p14:creationId xmlns:p14="http://schemas.microsoft.com/office/powerpoint/2010/main" val="40942972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0413" cy="6859588"/>
          </a:xfrm>
          <a:prstGeom prst="rect">
            <a:avLst/>
          </a:prstGeom>
        </p:spPr>
      </p:pic>
      <p:pic>
        <p:nvPicPr>
          <p:cNvPr id="7172" name="Изображение 1" descr="ÌÏÇÏ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15" y="57481"/>
            <a:ext cx="946027" cy="9463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Название 1"/>
          <p:cNvSpPr txBox="1">
            <a:spLocks/>
          </p:cNvSpPr>
          <p:nvPr/>
        </p:nvSpPr>
        <p:spPr>
          <a:xfrm>
            <a:off x="1881736" y="25549"/>
            <a:ext cx="10312645" cy="64943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buSzPct val="100000"/>
            </a:pPr>
            <a:endParaRPr lang="ru-RU" altLang="ru-RU" sz="2400" b="1" dirty="0">
              <a:solidFill>
                <a:srgbClr val="1F4E79"/>
              </a:solidFill>
              <a:latin typeface="Century Gothic" panose="020B0502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840492" y="1032177"/>
            <a:ext cx="10147591" cy="59246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20000"/>
              </a:spcBef>
              <a:buClr>
                <a:srgbClr val="CC0000"/>
              </a:buClr>
              <a:defRPr/>
            </a:pPr>
            <a:r>
              <a:rPr lang="ru-RU" sz="2000" b="1" kern="0" dirty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Сроки проведения: </a:t>
            </a:r>
            <a:r>
              <a:rPr lang="ru-RU" sz="2000" b="1" kern="0" dirty="0">
                <a:solidFill>
                  <a:srgbClr val="DB017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cs typeface="Times New Roman" panose="02020603050405020304" pitchFamily="18" charset="0"/>
              </a:rPr>
              <a:t>2-12 марта 2019 года</a:t>
            </a:r>
            <a:r>
              <a:rPr lang="ru-RU" sz="2000" b="1" kern="0" dirty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.</a:t>
            </a:r>
          </a:p>
          <a:p>
            <a:pPr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defRPr/>
            </a:pPr>
            <a:r>
              <a:rPr lang="ru-RU" sz="2000" b="1" kern="0" dirty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Участники:  </a:t>
            </a:r>
            <a:r>
              <a:rPr lang="ru-RU" sz="2000" b="1" kern="0" dirty="0">
                <a:solidFill>
                  <a:srgbClr val="DB017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cs typeface="Times New Roman" panose="02020603050405020304" pitchFamily="18" charset="0"/>
              </a:rPr>
              <a:t>3 050 </a:t>
            </a:r>
            <a:r>
              <a:rPr lang="ru-RU" sz="2000" b="1" kern="0" dirty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членов официальных делегаций из </a:t>
            </a:r>
            <a:r>
              <a:rPr lang="ru-RU" sz="2000" b="1" kern="0" dirty="0">
                <a:solidFill>
                  <a:srgbClr val="DB017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cs typeface="Times New Roman" panose="02020603050405020304" pitchFamily="18" charset="0"/>
              </a:rPr>
              <a:t>50</a:t>
            </a:r>
            <a:r>
              <a:rPr lang="ru-RU" sz="2000" b="1" kern="0" dirty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стран-участниц.</a:t>
            </a:r>
          </a:p>
          <a:p>
            <a:pPr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defRPr/>
            </a:pPr>
            <a:r>
              <a:rPr lang="ru-RU" sz="2000" b="1" kern="0" dirty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Волонтеры: </a:t>
            </a:r>
            <a:r>
              <a:rPr lang="ru-RU" sz="2000" b="1" kern="0" dirty="0">
                <a:solidFill>
                  <a:srgbClr val="DB017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cs typeface="Times New Roman" panose="02020603050405020304" pitchFamily="18" charset="0"/>
              </a:rPr>
              <a:t>5 000 </a:t>
            </a:r>
            <a:r>
              <a:rPr lang="ru-RU" sz="2000" b="1" kern="0" dirty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человек.</a:t>
            </a:r>
          </a:p>
          <a:p>
            <a:pPr eaLnBrk="0" fontAlgn="base" hangingPunct="0">
              <a:spcAft>
                <a:spcPct val="0"/>
              </a:spcAft>
              <a:buClr>
                <a:srgbClr val="CC0000"/>
              </a:buClr>
              <a:defRPr/>
            </a:pPr>
            <a:endParaRPr lang="ru-RU" sz="2000" b="1" kern="0" dirty="0">
              <a:solidFill>
                <a:prstClr val="black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pPr eaLnBrk="0" fontAlgn="base" hangingPunct="0">
              <a:spcAft>
                <a:spcPct val="0"/>
              </a:spcAft>
              <a:buClr>
                <a:srgbClr val="CC0000"/>
              </a:buClr>
              <a:defRPr/>
            </a:pPr>
            <a:r>
              <a:rPr lang="ru-RU" sz="2000" b="1" kern="0" dirty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Спортивные соревнования</a:t>
            </a:r>
            <a:r>
              <a:rPr lang="en-US" sz="2000" b="1" kern="0" dirty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:</a:t>
            </a:r>
            <a:endParaRPr lang="ru-RU" sz="2000" b="1" kern="0" dirty="0">
              <a:solidFill>
                <a:prstClr val="black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pPr eaLnBrk="0" fontAlgn="base" hangingPunct="0">
              <a:spcAft>
                <a:spcPct val="0"/>
              </a:spcAft>
              <a:buClr>
                <a:srgbClr val="CC0000"/>
              </a:buClr>
              <a:defRPr/>
            </a:pPr>
            <a:endParaRPr lang="ru-RU" sz="2000" b="1" kern="0" dirty="0">
              <a:solidFill>
                <a:prstClr val="black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pPr marL="540000" eaLnBrk="0" fontAlgn="base" hangingPunct="0">
              <a:spcAft>
                <a:spcPct val="0"/>
              </a:spcAft>
              <a:buClr>
                <a:srgbClr val="1F497D"/>
              </a:buClr>
              <a:defRPr/>
            </a:pPr>
            <a:endParaRPr lang="ru-RU" sz="2000" kern="0" dirty="0">
              <a:solidFill>
                <a:prstClr val="black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pPr marL="540000" eaLnBrk="0" fontAlgn="base" hangingPunct="0">
              <a:spcAft>
                <a:spcPct val="0"/>
              </a:spcAft>
              <a:buClr>
                <a:srgbClr val="1F497D"/>
              </a:buClr>
              <a:defRPr/>
            </a:pPr>
            <a:r>
              <a:rPr lang="ru-RU" sz="2000" kern="0" dirty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хоккей; </a:t>
            </a:r>
          </a:p>
          <a:p>
            <a:pPr marL="540000" eaLnBrk="0" fontAlgn="base" hangingPunct="0">
              <a:spcAft>
                <a:spcPct val="0"/>
              </a:spcAft>
              <a:buClr>
                <a:srgbClr val="1F497D"/>
              </a:buClr>
              <a:defRPr/>
            </a:pPr>
            <a:r>
              <a:rPr lang="ru-RU" sz="2000" kern="0" dirty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горнолыжный спорт; </a:t>
            </a:r>
          </a:p>
          <a:p>
            <a:pPr marL="5400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497D"/>
              </a:buClr>
              <a:defRPr/>
            </a:pPr>
            <a:r>
              <a:rPr lang="ru-RU" sz="2000" kern="0" dirty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лыжные гонки; </a:t>
            </a:r>
            <a:endParaRPr lang="en-US" sz="2000" kern="0" dirty="0">
              <a:solidFill>
                <a:prstClr val="black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pPr marL="5400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497D"/>
              </a:buClr>
              <a:defRPr/>
            </a:pPr>
            <a:r>
              <a:rPr lang="ru-RU" sz="2000" kern="0" dirty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биатлон; </a:t>
            </a:r>
          </a:p>
          <a:p>
            <a:pPr marL="5400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497D"/>
              </a:buClr>
              <a:defRPr/>
            </a:pPr>
            <a:r>
              <a:rPr lang="ru-RU" sz="2000" kern="0" dirty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сноуборд; </a:t>
            </a:r>
          </a:p>
          <a:p>
            <a:pPr marL="5400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497D"/>
              </a:buClr>
              <a:defRPr/>
            </a:pPr>
            <a:r>
              <a:rPr lang="ru-RU" sz="2000" kern="0" dirty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керлинг;</a:t>
            </a:r>
          </a:p>
          <a:p>
            <a:pPr marL="5400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497D"/>
              </a:buClr>
              <a:defRPr/>
            </a:pPr>
            <a:r>
              <a:rPr lang="ru-RU" sz="2000" kern="0" dirty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фигурное катание на коньках;</a:t>
            </a:r>
          </a:p>
          <a:p>
            <a:pPr marL="5400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497D"/>
              </a:buClr>
              <a:defRPr/>
            </a:pPr>
            <a:r>
              <a:rPr lang="ru-RU" sz="2000" kern="0" dirty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шорт-трек.</a:t>
            </a:r>
          </a:p>
          <a:p>
            <a:pPr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497D"/>
              </a:buClr>
              <a:defRPr/>
            </a:pPr>
            <a:r>
              <a:rPr lang="ru-RU" sz="2000" b="1" kern="0" dirty="0">
                <a:solidFill>
                  <a:srgbClr val="DB017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cs typeface="Times New Roman" panose="02020603050405020304" pitchFamily="18" charset="0"/>
              </a:rPr>
              <a:t>ИТОГО: 11 видов спорта, 73 комплекта медалей</a:t>
            </a:r>
            <a:r>
              <a:rPr lang="ru-RU" sz="2000" b="1" kern="0" dirty="0">
                <a:solidFill>
                  <a:srgbClr val="DB017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0" algn="ctr">
              <a:lnSpc>
                <a:spcPct val="115000"/>
              </a:lnSpc>
              <a:spcAft>
                <a:spcPts val="1000"/>
              </a:spcAft>
            </a:pPr>
            <a:endParaRPr lang="ru-RU" sz="2000" b="1" dirty="0">
              <a:solidFill>
                <a:srgbClr val="0082C7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838155" y="442285"/>
            <a:ext cx="905709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200" b="1" dirty="0">
                <a:solidFill>
                  <a:srgbClr val="0082C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Ключевая статистика Зимней универсиады - 2019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853659" y="2741317"/>
            <a:ext cx="4365370" cy="33055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497D"/>
              </a:buClr>
              <a:buFont typeface="Arial" panose="020B0604020202020204" pitchFamily="34" charset="0"/>
              <a:buChar char="•"/>
              <a:defRPr/>
            </a:pPr>
            <a:r>
              <a:rPr lang="ru-RU" sz="2000" b="1" kern="0" dirty="0">
                <a:solidFill>
                  <a:srgbClr val="0082C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cs typeface="Times New Roman" panose="02020603050405020304" pitchFamily="18" charset="0"/>
              </a:rPr>
              <a:t>2</a:t>
            </a:r>
            <a:r>
              <a:rPr lang="en-US" sz="2000" b="1" kern="0" dirty="0">
                <a:solidFill>
                  <a:srgbClr val="0082C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2000" b="1" kern="0" dirty="0">
                <a:solidFill>
                  <a:srgbClr val="0082C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cs typeface="Times New Roman" panose="02020603050405020304" pitchFamily="18" charset="0"/>
              </a:rPr>
              <a:t>опционных вида спорта</a:t>
            </a:r>
            <a:r>
              <a:rPr lang="en-US" sz="2000" b="1" kern="0" dirty="0">
                <a:solidFill>
                  <a:srgbClr val="0082C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cs typeface="Times New Roman" panose="02020603050405020304" pitchFamily="18" charset="0"/>
              </a:rPr>
              <a:t>:</a:t>
            </a:r>
            <a:endParaRPr lang="ru-RU" sz="2000" b="1" kern="0" dirty="0">
              <a:solidFill>
                <a:srgbClr val="0082C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pPr marL="5400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497D"/>
              </a:buClr>
              <a:defRPr/>
            </a:pPr>
            <a:r>
              <a:rPr lang="ru-RU" sz="2000" kern="0" dirty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спортивное ориентирование </a:t>
            </a:r>
            <a:br>
              <a:rPr lang="ru-RU" sz="2000" kern="0" dirty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</a:br>
            <a:r>
              <a:rPr lang="ru-RU" sz="2000" kern="0" dirty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(лыжные дисциплины)</a:t>
            </a:r>
            <a:r>
              <a:rPr lang="en-US" sz="2000" kern="0" dirty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;</a:t>
            </a:r>
            <a:endParaRPr lang="ru-RU" sz="2000" kern="0" dirty="0">
              <a:solidFill>
                <a:prstClr val="black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pPr marL="5400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497D"/>
              </a:buClr>
              <a:defRPr/>
            </a:pPr>
            <a:r>
              <a:rPr lang="ru-RU" sz="2000" kern="0" dirty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фристайл. </a:t>
            </a:r>
          </a:p>
          <a:p>
            <a:pPr marL="285750" indent="-28575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497D"/>
              </a:buClr>
              <a:buFont typeface="Arial" panose="020B0604020202020204" pitchFamily="34" charset="0"/>
              <a:buChar char="•"/>
              <a:defRPr/>
            </a:pPr>
            <a:endParaRPr lang="ru-RU" sz="2000" b="1" kern="0" dirty="0">
              <a:solidFill>
                <a:srgbClr val="0082C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pPr marL="285750" indent="-28575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497D"/>
              </a:buClr>
              <a:buFont typeface="Arial" panose="020B0604020202020204" pitchFamily="34" charset="0"/>
              <a:buChar char="•"/>
              <a:defRPr/>
            </a:pPr>
            <a:endParaRPr lang="ru-RU" sz="2000" b="1" kern="0" dirty="0">
              <a:solidFill>
                <a:srgbClr val="0082C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pPr marL="285750" indent="-28575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497D"/>
              </a:buClr>
              <a:buFont typeface="Arial" panose="020B0604020202020204" pitchFamily="34" charset="0"/>
              <a:buChar char="•"/>
              <a:defRPr/>
            </a:pPr>
            <a:endParaRPr lang="ru-RU" sz="2000" b="1" kern="0" dirty="0">
              <a:solidFill>
                <a:srgbClr val="0082C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pPr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497D"/>
              </a:buClr>
              <a:defRPr/>
            </a:pPr>
            <a:r>
              <a:rPr lang="ru-RU" sz="2000" b="1" kern="0" dirty="0">
                <a:solidFill>
                  <a:srgbClr val="0082C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cs typeface="Times New Roman" panose="02020603050405020304" pitchFamily="18" charset="0"/>
              </a:rPr>
              <a:t>              </a:t>
            </a:r>
            <a:endParaRPr lang="ru-RU" sz="2000" kern="0" dirty="0">
              <a:solidFill>
                <a:prstClr val="black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772449" y="2745489"/>
            <a:ext cx="421084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497D"/>
              </a:buClr>
              <a:buFont typeface="Arial" panose="020B0604020202020204" pitchFamily="34" charset="0"/>
              <a:buChar char="•"/>
              <a:defRPr/>
            </a:pPr>
            <a:r>
              <a:rPr lang="en-US" sz="2000" b="1" kern="0" dirty="0">
                <a:solidFill>
                  <a:srgbClr val="0082C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cs typeface="Times New Roman" panose="02020603050405020304" pitchFamily="18" charset="0"/>
              </a:rPr>
              <a:t>8 </a:t>
            </a:r>
            <a:r>
              <a:rPr lang="ru-RU" sz="2000" b="1" kern="0" dirty="0">
                <a:solidFill>
                  <a:srgbClr val="0082C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cs typeface="Times New Roman" panose="02020603050405020304" pitchFamily="18" charset="0"/>
              </a:rPr>
              <a:t>обязательных видов спорта</a:t>
            </a:r>
            <a:r>
              <a:rPr lang="en-US" sz="2000" b="1" kern="0" dirty="0">
                <a:solidFill>
                  <a:srgbClr val="0082C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cs typeface="Times New Roman" panose="02020603050405020304" pitchFamily="18" charset="0"/>
              </a:rPr>
              <a:t>:</a:t>
            </a:r>
            <a:r>
              <a:rPr lang="ru-RU" sz="2000" b="1" kern="0" dirty="0">
                <a:solidFill>
                  <a:srgbClr val="0082C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cs typeface="Times New Roman" panose="02020603050405020304" pitchFamily="18" charset="0"/>
              </a:rPr>
              <a:t>              </a:t>
            </a:r>
            <a:endParaRPr lang="ru-RU" sz="2000" kern="0" dirty="0">
              <a:solidFill>
                <a:prstClr val="black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914288" y="4431892"/>
            <a:ext cx="7038226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497D"/>
              </a:buClr>
              <a:buFont typeface="Arial" panose="020B0604020202020204" pitchFamily="34" charset="0"/>
              <a:buChar char="•"/>
              <a:defRPr/>
            </a:pPr>
            <a:r>
              <a:rPr lang="ru-RU" sz="2000" b="1" kern="0" dirty="0">
                <a:solidFill>
                  <a:srgbClr val="0082C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cs typeface="Times New Roman" panose="02020603050405020304" pitchFamily="18" charset="0"/>
              </a:rPr>
              <a:t>1</a:t>
            </a:r>
            <a:r>
              <a:rPr lang="en-US" sz="2000" b="1" kern="0" dirty="0">
                <a:solidFill>
                  <a:srgbClr val="0082C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2000" b="1" kern="0" dirty="0">
                <a:solidFill>
                  <a:srgbClr val="0082C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cs typeface="Times New Roman" panose="02020603050405020304" pitchFamily="18" charset="0"/>
              </a:rPr>
              <a:t>демонстрационный вид спорта</a:t>
            </a:r>
            <a:r>
              <a:rPr lang="en-US" sz="2000" b="1" kern="0" dirty="0">
                <a:solidFill>
                  <a:srgbClr val="0082C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cs typeface="Times New Roman" panose="02020603050405020304" pitchFamily="18" charset="0"/>
              </a:rPr>
              <a:t>:</a:t>
            </a:r>
            <a:endParaRPr lang="ru-RU" sz="2000" b="1" kern="0" dirty="0">
              <a:solidFill>
                <a:srgbClr val="0082C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pPr>
              <a:spcBef>
                <a:spcPct val="20000"/>
              </a:spcBef>
              <a:buClr>
                <a:srgbClr val="1F497D"/>
              </a:buClr>
              <a:defRPr/>
            </a:pPr>
            <a:r>
              <a:rPr lang="ru-RU" sz="2000" kern="0" dirty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    хоккей с мячом.</a:t>
            </a:r>
          </a:p>
          <a:p>
            <a:pPr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F497D"/>
              </a:buClr>
              <a:defRPr/>
            </a:pPr>
            <a:r>
              <a:rPr lang="ru-RU" sz="2000" b="1" kern="0" dirty="0">
                <a:solidFill>
                  <a:srgbClr val="0082C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cs typeface="Times New Roman" panose="02020603050405020304" pitchFamily="18" charset="0"/>
              </a:rPr>
              <a:t>              </a:t>
            </a:r>
            <a:endParaRPr lang="ru-RU" sz="2000" kern="0" dirty="0">
              <a:solidFill>
                <a:prstClr val="black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6527254" y="0"/>
            <a:ext cx="2844430" cy="365210"/>
          </a:xfrm>
        </p:spPr>
        <p:txBody>
          <a:bodyPr/>
          <a:lstStyle/>
          <a:p>
            <a:fld id="{08CD4830-2A46-4392-8372-1F67CEC80EF2}" type="slidenum">
              <a:rPr lang="ru-RU" smtClean="0">
                <a:solidFill>
                  <a:schemeClr val="bg1"/>
                </a:solidFill>
              </a:rPr>
              <a:pPr/>
              <a:t>2</a:t>
            </a:fld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24402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0413" cy="6859588"/>
          </a:xfrm>
          <a:prstGeom prst="rect">
            <a:avLst/>
          </a:prstGeom>
        </p:spPr>
      </p:pic>
      <p:sp>
        <p:nvSpPr>
          <p:cNvPr id="17" name="Название 1"/>
          <p:cNvSpPr txBox="1">
            <a:spLocks/>
          </p:cNvSpPr>
          <p:nvPr/>
        </p:nvSpPr>
        <p:spPr>
          <a:xfrm>
            <a:off x="1881736" y="25549"/>
            <a:ext cx="10312645" cy="64943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buSzPct val="100000"/>
            </a:pPr>
            <a:endParaRPr lang="ru-RU" altLang="ru-RU" sz="2400" b="1" dirty="0">
              <a:solidFill>
                <a:srgbClr val="1F4E79"/>
              </a:solidFill>
              <a:latin typeface="Century Gothic" panose="020B0502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23042" y="2715414"/>
            <a:ext cx="691276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850" algn="just"/>
            <a:r>
              <a:rPr lang="ru-RU" dirty="0"/>
              <a:t>Ключевым документом процесса планирования деятельности по подготовки и проведению </a:t>
            </a:r>
            <a:r>
              <a:rPr lang="en-US" dirty="0"/>
              <a:t>XXIX</a:t>
            </a:r>
            <a:r>
              <a:rPr lang="ru-RU" dirty="0"/>
              <a:t> Всемирной зимней Универсиады 2019 года в г. Красноярске является Мастер-план Игр (текущая версия 2.0 представлена на заседании исполнительного комитета </a:t>
            </a:r>
            <a:r>
              <a:rPr lang="en-US" dirty="0"/>
              <a:t>FISU</a:t>
            </a:r>
            <a:r>
              <a:rPr lang="ru-RU" dirty="0"/>
              <a:t> 01 июля 2015 г.               в г. Кванджу, республика Корея).</a:t>
            </a:r>
          </a:p>
        </p:txBody>
      </p:sp>
      <p:pic>
        <p:nvPicPr>
          <p:cNvPr id="14" name="Изображение 1" descr="ÌÏÇÏ.pdf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905" y="737745"/>
            <a:ext cx="1798412" cy="1798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671" t="223" r="5961" b="16590"/>
          <a:stretch/>
        </p:blipFill>
        <p:spPr>
          <a:xfrm>
            <a:off x="7824469" y="1917333"/>
            <a:ext cx="3861988" cy="443181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1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5" name="TextBox 14"/>
          <p:cNvSpPr txBox="1"/>
          <p:nvPr/>
        </p:nvSpPr>
        <p:spPr>
          <a:xfrm>
            <a:off x="118542" y="1052176"/>
            <a:ext cx="99528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0070C0"/>
                </a:solidFill>
              </a:rPr>
              <a:t>Мастер-план 2.0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6527254" y="0"/>
            <a:ext cx="2844430" cy="365210"/>
          </a:xfrm>
        </p:spPr>
        <p:txBody>
          <a:bodyPr/>
          <a:lstStyle/>
          <a:p>
            <a:fld id="{08CD4830-2A46-4392-8372-1F67CEC80EF2}" type="slidenum">
              <a:rPr lang="ru-RU" smtClean="0">
                <a:solidFill>
                  <a:schemeClr val="bg1"/>
                </a:solidFill>
              </a:rPr>
              <a:pPr/>
              <a:t>3</a:t>
            </a:fld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09877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Рисунок 3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101" y="18983"/>
            <a:ext cx="12190413" cy="6855868"/>
          </a:xfrm>
          <a:prstGeom prst="rect">
            <a:avLst/>
          </a:prstGeom>
        </p:spPr>
      </p:pic>
      <p:sp>
        <p:nvSpPr>
          <p:cNvPr id="8" name="Название 1"/>
          <p:cNvSpPr txBox="1">
            <a:spLocks/>
          </p:cNvSpPr>
          <p:nvPr/>
        </p:nvSpPr>
        <p:spPr>
          <a:xfrm>
            <a:off x="982638" y="384193"/>
            <a:ext cx="10861346" cy="481489"/>
          </a:xfrm>
          <a:prstGeom prst="rect">
            <a:avLst/>
          </a:prstGeom>
        </p:spPr>
        <p:txBody>
          <a:bodyPr lIns="121868" tIns="60934" rIns="121868" bIns="60934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buSzPct val="100000"/>
            </a:pPr>
            <a:r>
              <a:rPr lang="ru-RU" sz="3200" b="1" dirty="0">
                <a:solidFill>
                  <a:srgbClr val="3B86D9"/>
                </a:solidFill>
                <a:latin typeface="+mn-lt"/>
              </a:rPr>
              <a:t>49 функциональных направлений деятельности Дирекции</a:t>
            </a:r>
            <a:endParaRPr lang="ru-RU" sz="3200" dirty="0">
              <a:solidFill>
                <a:srgbClr val="3B86D9"/>
              </a:solidFill>
              <a:latin typeface="+mn-lt"/>
            </a:endParaRPr>
          </a:p>
          <a:p>
            <a:pPr marL="285664" indent="-285664">
              <a:spcAft>
                <a:spcPts val="1000"/>
              </a:spcAft>
              <a:buFont typeface="Arial" panose="020B0604020202020204" pitchFamily="34" charset="0"/>
              <a:buChar char="•"/>
            </a:pPr>
            <a:endParaRPr lang="ru-RU" sz="3200" dirty="0">
              <a:solidFill>
                <a:srgbClr val="3B86D9"/>
              </a:solidFill>
              <a:latin typeface="PF Agora Sans Pro" panose="02000500000000020004" pitchFamily="2" charset="0"/>
            </a:endParaRPr>
          </a:p>
          <a:p>
            <a:pPr marL="285664" indent="-285664">
              <a:spcAft>
                <a:spcPts val="1000"/>
              </a:spcAft>
              <a:buFont typeface="Arial" panose="020B0604020202020204" pitchFamily="34" charset="0"/>
              <a:buChar char="•"/>
            </a:pPr>
            <a:endParaRPr lang="ru-RU" sz="3200" dirty="0">
              <a:solidFill>
                <a:srgbClr val="3B86D9"/>
              </a:solidFill>
              <a:latin typeface="PF Agora Sans Pro" panose="02000500000000020004" pitchFamily="2" charset="0"/>
            </a:endParaRPr>
          </a:p>
          <a:p>
            <a:pPr>
              <a:buSzPct val="100000"/>
            </a:pPr>
            <a:endParaRPr lang="ru-RU" sz="3200" dirty="0">
              <a:solidFill>
                <a:srgbClr val="3B86D9"/>
              </a:solidFill>
              <a:latin typeface="PF Agora Sans Pro" panose="02000500000000020004" pitchFamily="2" charset="0"/>
            </a:endParaRPr>
          </a:p>
          <a:p>
            <a:pPr>
              <a:buSzPct val="100000"/>
            </a:pPr>
            <a:endParaRPr lang="ru-RU" sz="3200" dirty="0">
              <a:solidFill>
                <a:srgbClr val="3B86D9"/>
              </a:solidFill>
              <a:latin typeface="PF Agora Sans Pro" panose="02000500000000020004" pitchFamily="2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450349"/>
              </p:ext>
            </p:extLst>
          </p:nvPr>
        </p:nvGraphicFramePr>
        <p:xfrm>
          <a:off x="1198662" y="984836"/>
          <a:ext cx="10153127" cy="5605890"/>
        </p:xfrm>
        <a:graphic>
          <a:graphicData uri="http://schemas.openxmlformats.org/drawingml/2006/table">
            <a:tbl>
              <a:tblPr/>
              <a:tblGrid>
                <a:gridCol w="14183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183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183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183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5044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0552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52388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794628">
                <a:tc>
                  <a:txBody>
                    <a:bodyPr/>
                    <a:lstStyle/>
                    <a:p>
                      <a:pPr marL="0" marR="0" indent="0" algn="ctr" defTabSz="121911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ACM</a:t>
                      </a:r>
                      <a:r>
                        <a:rPr lang="en-US" sz="13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                </a:t>
                      </a:r>
                      <a:r>
                        <a:rPr lang="ru-RU" sz="13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Размещение</a:t>
                      </a:r>
                    </a:p>
                  </a:txBody>
                  <a:tcPr marL="9397" marR="9397" marT="93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>
                        <a:alpha val="8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1911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ACR</a:t>
                      </a:r>
                      <a:r>
                        <a:rPr lang="en-US" sz="13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              </a:t>
                      </a:r>
                      <a:r>
                        <a:rPr lang="ru-RU" sz="13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Аккредитация</a:t>
                      </a:r>
                    </a:p>
                  </a:txBody>
                  <a:tcPr marL="9397" marR="9397" marT="93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>
                        <a:alpha val="8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1911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ADM </a:t>
                      </a:r>
                      <a:r>
                        <a:rPr lang="en-US" sz="13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</a:t>
                      </a:r>
                      <a:r>
                        <a:rPr lang="ru-RU" sz="13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АХД</a:t>
                      </a:r>
                    </a:p>
                  </a:txBody>
                  <a:tcPr marL="9397" marR="9397" marT="93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>
                        <a:alpha val="8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1911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3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marR="0" indent="0" algn="ctr" defTabSz="121911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DOP</a:t>
                      </a:r>
                      <a:r>
                        <a:rPr lang="en-US" sz="13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        </a:t>
                      </a:r>
                      <a:r>
                        <a:rPr lang="ru-RU" sz="13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Допинг-контроль</a:t>
                      </a:r>
                    </a:p>
                    <a:p>
                      <a:pPr algn="ctr" fontAlgn="ctr"/>
                      <a:endParaRPr lang="ru-RU" sz="1300" b="0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97" marR="9397" marT="93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>
                        <a:alpha val="8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1911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3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marR="0" indent="0" algn="ctr" defTabSz="121911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A&amp;D</a:t>
                      </a:r>
                      <a:r>
                        <a:rPr lang="en-US" sz="13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             </a:t>
                      </a:r>
                      <a:r>
                        <a:rPr lang="ru-RU" sz="13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Прибытия и отъезды</a:t>
                      </a:r>
                    </a:p>
                  </a:txBody>
                  <a:tcPr marL="9397" marR="9397" marT="93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>
                        <a:alpha val="8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1911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3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marR="0" indent="0" algn="ctr" defTabSz="121911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BRM </a:t>
                      </a:r>
                      <a:r>
                        <a:rPr lang="en-US" sz="13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</a:t>
                      </a:r>
                      <a:r>
                        <a:rPr lang="ru-RU" sz="13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Управление брендом</a:t>
                      </a:r>
                    </a:p>
                  </a:txBody>
                  <a:tcPr marL="9397" marR="9397" marT="93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>
                        <a:alpha val="8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1911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BRP</a:t>
                      </a:r>
                      <a:r>
                        <a:rPr lang="en-US" sz="13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</a:t>
                      </a:r>
                      <a:r>
                        <a:rPr lang="ru-RU" sz="13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Защита бренда</a:t>
                      </a:r>
                    </a:p>
                  </a:txBody>
                  <a:tcPr marL="9397" marR="9397" marT="93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>
                        <a:alpha val="81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94628">
                <a:tc>
                  <a:txBody>
                    <a:bodyPr/>
                    <a:lstStyle/>
                    <a:p>
                      <a:pPr marL="0" marR="0" indent="0" algn="ctr" defTabSz="121911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BRO                     </a:t>
                      </a:r>
                      <a:r>
                        <a:rPr lang="ru-RU" sz="1300" b="0" i="0" u="none" strike="noStrike" dirty="0" err="1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Телерадио</a:t>
                      </a:r>
                      <a:r>
                        <a:rPr lang="ru-RU" sz="13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-     вещание</a:t>
                      </a:r>
                    </a:p>
                  </a:txBody>
                  <a:tcPr marL="9397" marR="9397" marT="93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>
                        <a:alpha val="8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1911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CER   </a:t>
                      </a:r>
                      <a:r>
                        <a:rPr lang="en-US" sz="13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             </a:t>
                      </a:r>
                      <a:r>
                        <a:rPr lang="ru-RU" sz="13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Церемонии</a:t>
                      </a:r>
                    </a:p>
                  </a:txBody>
                  <a:tcPr marL="9397" marR="9397" marT="93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>
                        <a:alpha val="8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1911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COP </a:t>
                      </a:r>
                      <a:r>
                        <a:rPr lang="en-US" sz="13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 </a:t>
                      </a:r>
                      <a:r>
                        <a:rPr lang="ru-RU" sz="13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Деятельность города-организатора</a:t>
                      </a:r>
                    </a:p>
                  </a:txBody>
                  <a:tcPr marL="9397" marR="9397" marT="93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>
                        <a:alpha val="8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1911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C&amp;W</a:t>
                      </a:r>
                      <a:r>
                        <a:rPr lang="ru-RU" sz="13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   Уборка и удаление отходов</a:t>
                      </a:r>
                    </a:p>
                  </a:txBody>
                  <a:tcPr marL="9397" marR="9397" marT="93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>
                        <a:alpha val="8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1911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CPC</a:t>
                      </a:r>
                      <a:r>
                        <a:rPr lang="ru-RU" sz="13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3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        </a:t>
                      </a:r>
                      <a:r>
                        <a:rPr lang="ru-RU" sz="13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Координация, планирование и управление</a:t>
                      </a:r>
                    </a:p>
                  </a:txBody>
                  <a:tcPr marL="9397" marR="9397" marT="93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>
                        <a:alpha val="8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1911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COM</a:t>
                      </a:r>
                      <a:r>
                        <a:rPr lang="en-US" sz="13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    </a:t>
                      </a:r>
                      <a:r>
                        <a:rPr lang="ru-RU" sz="13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Коммуникации</a:t>
                      </a:r>
                    </a:p>
                  </a:txBody>
                  <a:tcPr marL="9397" marR="9397" marT="93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>
                        <a:alpha val="8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1911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CC&amp;O  </a:t>
                      </a:r>
                      <a:endParaRPr lang="en-US" sz="13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marR="0" indent="0" algn="ctr" defTabSz="121911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Строительство и временные сооружения</a:t>
                      </a:r>
                    </a:p>
                  </a:txBody>
                  <a:tcPr marL="9397" marR="9397" marT="93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>
                        <a:alpha val="81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94628">
                <a:tc>
                  <a:txBody>
                    <a:bodyPr/>
                    <a:lstStyle/>
                    <a:p>
                      <a:pPr marL="0" marR="0" indent="0" algn="ctr" defTabSz="121911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CUL                   </a:t>
                      </a:r>
                      <a:r>
                        <a:rPr lang="en-US" sz="13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13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Культура</a:t>
                      </a:r>
                    </a:p>
                  </a:txBody>
                  <a:tcPr marL="9397" marR="9397" marT="93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>
                        <a:alpha val="8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1911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EDU </a:t>
                      </a:r>
                      <a:r>
                        <a:rPr lang="en-US" sz="13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               </a:t>
                      </a:r>
                      <a:r>
                        <a:rPr lang="ru-RU" sz="13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Просвещение</a:t>
                      </a:r>
                    </a:p>
                  </a:txBody>
                  <a:tcPr marL="9397" marR="9397" marT="93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>
                        <a:alpha val="8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1911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SS </a:t>
                      </a:r>
                      <a:r>
                        <a:rPr lang="ru-RU" sz="13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     Услуги по организации зрителей</a:t>
                      </a:r>
                    </a:p>
                  </a:txBody>
                  <a:tcPr marL="9397" marR="9397" marT="93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>
                        <a:alpha val="8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1911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FIN</a:t>
                      </a:r>
                      <a:r>
                        <a:rPr lang="en-US" sz="13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</a:t>
                      </a:r>
                      <a:r>
                        <a:rPr lang="ru-RU" sz="13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Финансы</a:t>
                      </a:r>
                    </a:p>
                  </a:txBody>
                  <a:tcPr marL="9397" marR="9397" marT="93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>
                        <a:alpha val="8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1911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FR  </a:t>
                      </a:r>
                    </a:p>
                    <a:p>
                      <a:pPr marL="0" marR="0" indent="0" algn="ctr" defTabSz="121911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Взаимодействие с </a:t>
                      </a:r>
                      <a:r>
                        <a:rPr lang="en-US" sz="13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FISU</a:t>
                      </a:r>
                    </a:p>
                  </a:txBody>
                  <a:tcPr marL="9397" marR="9397" marT="93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>
                        <a:alpha val="8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1911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FNS </a:t>
                      </a:r>
                      <a:endParaRPr lang="ru-RU" sz="13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marR="0" indent="0" algn="ctr" defTabSz="121911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Сервисы для</a:t>
                      </a:r>
                      <a:r>
                        <a:rPr lang="ru-RU" sz="13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 НФСС</a:t>
                      </a:r>
                    </a:p>
                  </a:txBody>
                  <a:tcPr marL="9397" marR="9397" marT="93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>
                        <a:alpha val="8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FAB </a:t>
                      </a:r>
                      <a:r>
                        <a:rPr lang="en-US" sz="13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</a:t>
                      </a:r>
                      <a:endParaRPr lang="ru-RU" sz="1300" b="0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 fontAlgn="ctr"/>
                      <a:r>
                        <a:rPr lang="ru-RU" sz="13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Услуги по организации</a:t>
                      </a:r>
                      <a:r>
                        <a:rPr lang="ru-RU" sz="1300" b="0" i="0" u="none" strike="noStrike" baseline="0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 п</a:t>
                      </a:r>
                      <a:r>
                        <a:rPr lang="ru-RU" sz="13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итания</a:t>
                      </a:r>
                    </a:p>
                  </a:txBody>
                  <a:tcPr marL="9397" marR="9397" marT="93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>
                        <a:alpha val="81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94628">
                <a:tc>
                  <a:txBody>
                    <a:bodyPr/>
                    <a:lstStyle/>
                    <a:p>
                      <a:pPr marL="0" marR="0" indent="0" algn="ctr" defTabSz="121911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HR</a:t>
                      </a:r>
                      <a:r>
                        <a:rPr lang="en-US" sz="13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</a:t>
                      </a:r>
                      <a:r>
                        <a:rPr lang="ru-RU" sz="13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Персонал</a:t>
                      </a:r>
                    </a:p>
                  </a:txBody>
                  <a:tcPr marL="9397" marR="9397" marT="93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>
                        <a:alpha val="8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1911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GR   </a:t>
                      </a:r>
                      <a:r>
                        <a:rPr lang="en-US" sz="13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13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Взаимодействие с госорганами</a:t>
                      </a:r>
                    </a:p>
                  </a:txBody>
                  <a:tcPr marL="9397" marR="9397" marT="93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>
                        <a:alpha val="8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1911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INT</a:t>
                      </a:r>
                      <a:r>
                        <a:rPr lang="en-US" sz="13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         </a:t>
                      </a:r>
                      <a:r>
                        <a:rPr lang="ru-RU" sz="13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Интернет</a:t>
                      </a:r>
                    </a:p>
                  </a:txBody>
                  <a:tcPr marL="9397" marR="9397" marT="93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>
                        <a:alpha val="8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1911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KM</a:t>
                      </a:r>
                      <a:r>
                        <a:rPr lang="en-US" sz="13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    </a:t>
                      </a:r>
                      <a:r>
                        <a:rPr lang="ru-RU" sz="13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Управление знаниями</a:t>
                      </a:r>
                    </a:p>
                  </a:txBody>
                  <a:tcPr marL="9397" marR="9397" marT="93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>
                        <a:alpha val="8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1911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LAN </a:t>
                      </a:r>
                      <a:r>
                        <a:rPr lang="ru-RU" sz="13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Лингвистические услуги</a:t>
                      </a:r>
                    </a:p>
                  </a:txBody>
                  <a:tcPr marL="9397" marR="9397" marT="93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>
                        <a:alpha val="8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1911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LGS            </a:t>
                      </a:r>
                      <a:r>
                        <a:rPr lang="ru-RU" sz="13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</a:p>
                    <a:p>
                      <a:pPr marL="0" marR="0" indent="0" algn="ctr" defTabSz="121911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Наследие и устойчивое развитие</a:t>
                      </a:r>
                    </a:p>
                  </a:txBody>
                  <a:tcPr marL="9397" marR="9397" marT="93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>
                        <a:alpha val="8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1911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LEG</a:t>
                      </a:r>
                      <a:r>
                        <a:rPr lang="en-US" sz="13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          </a:t>
                      </a:r>
                      <a:endParaRPr lang="ru-RU" sz="1300" b="0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marR="0" indent="0" algn="ctr" defTabSz="121911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  </a:t>
                      </a:r>
                      <a:r>
                        <a:rPr lang="ru-RU" sz="13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Правовое обеспечение</a:t>
                      </a:r>
                    </a:p>
                  </a:txBody>
                  <a:tcPr marL="9397" marR="9397" marT="93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>
                        <a:alpha val="81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94628">
                <a:tc>
                  <a:txBody>
                    <a:bodyPr/>
                    <a:lstStyle/>
                    <a:p>
                      <a:pPr marL="0" marR="0" indent="0" algn="ctr" defTabSz="121911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LIC </a:t>
                      </a:r>
                      <a:r>
                        <a:rPr lang="ru-RU" sz="13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Лицензирование и </a:t>
                      </a:r>
                      <a:r>
                        <a:rPr lang="ru-RU" sz="1300" b="0" i="0" u="none" strike="noStrike" dirty="0" err="1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мерчандайзинг</a:t>
                      </a:r>
                      <a:endParaRPr lang="ru-RU" sz="1300" b="0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97" marR="9397" marT="93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>
                        <a:alpha val="8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1911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LOG</a:t>
                      </a:r>
                      <a:r>
                        <a:rPr lang="en-US" sz="13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</a:t>
                      </a:r>
                      <a:r>
                        <a:rPr lang="ru-RU" sz="13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Логистика</a:t>
                      </a:r>
                    </a:p>
                  </a:txBody>
                  <a:tcPr marL="9397" marR="9397" marT="93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>
                        <a:alpha val="8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1911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LOK</a:t>
                      </a:r>
                      <a:r>
                        <a:rPr lang="en-US" sz="13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</a:t>
                      </a:r>
                      <a:r>
                        <a:rPr lang="ru-RU" sz="13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Образ Игр</a:t>
                      </a:r>
                    </a:p>
                  </a:txBody>
                  <a:tcPr marL="9397" marR="9397" marT="93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>
                        <a:alpha val="8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1911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MKT             </a:t>
                      </a:r>
                      <a:r>
                        <a:rPr lang="en-US" sz="13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13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Привлечение спонсоров</a:t>
                      </a:r>
                    </a:p>
                  </a:txBody>
                  <a:tcPr marL="9397" marR="9397" marT="93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>
                        <a:alpha val="8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1911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MED                </a:t>
                      </a:r>
                      <a:r>
                        <a:rPr lang="en-US" sz="13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13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Медицинское обслуживание</a:t>
                      </a:r>
                    </a:p>
                  </a:txBody>
                  <a:tcPr marL="9397" marR="9397" marT="93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>
                        <a:alpha val="8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1911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MR</a:t>
                      </a:r>
                      <a:r>
                        <a:rPr lang="en-US" sz="13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        </a:t>
                      </a:r>
                      <a:endParaRPr lang="ru-RU" sz="1300" b="0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marR="0" indent="0" algn="ctr" defTabSz="121911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0" i="0" u="none" strike="noStrike" dirty="0" err="1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ервисы</a:t>
                      </a:r>
                      <a:r>
                        <a:rPr lang="ru-RU" sz="13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 для СМИ</a:t>
                      </a:r>
                    </a:p>
                  </a:txBody>
                  <a:tcPr marL="9397" marR="9397" marT="93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>
                        <a:alpha val="8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300" b="0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0" marR="0" indent="0" algn="ctr" defTabSz="121911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PRC                </a:t>
                      </a:r>
                      <a:r>
                        <a:rPr lang="ru-RU" sz="13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Снабжение и закупки</a:t>
                      </a:r>
                    </a:p>
                  </a:txBody>
                  <a:tcPr marL="9397" marR="9397" marT="93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>
                        <a:alpha val="81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94628">
                <a:tc>
                  <a:txBody>
                    <a:bodyPr/>
                    <a:lstStyle/>
                    <a:p>
                      <a:pPr marL="0" marR="0" indent="0" algn="ctr" defTabSz="121911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PRT                     </a:t>
                      </a:r>
                      <a:r>
                        <a:rPr lang="ru-RU" sz="13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Протокол</a:t>
                      </a:r>
                    </a:p>
                  </a:txBody>
                  <a:tcPr marL="9397" marR="9397" marT="93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>
                        <a:alpha val="8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1911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PUB               </a:t>
                      </a:r>
                      <a:r>
                        <a:rPr lang="en-US" sz="13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13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Публикации</a:t>
                      </a:r>
                    </a:p>
                  </a:txBody>
                  <a:tcPr marL="9397" marR="9397" marT="93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>
                        <a:alpha val="8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1911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RTC                  </a:t>
                      </a:r>
                      <a:r>
                        <a:rPr lang="en-US" sz="13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13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Тарифный справочник</a:t>
                      </a:r>
                    </a:p>
                  </a:txBody>
                  <a:tcPr marL="9397" marR="9397" marT="93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>
                        <a:alpha val="8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1911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RIM</a:t>
                      </a:r>
                      <a:r>
                        <a:rPr lang="en-US" sz="13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             </a:t>
                      </a:r>
                      <a:r>
                        <a:rPr lang="ru-RU" sz="13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управление рисками</a:t>
                      </a:r>
                    </a:p>
                  </a:txBody>
                  <a:tcPr marL="9397" marR="9397" marT="93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>
                        <a:alpha val="8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1911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SEC</a:t>
                      </a:r>
                      <a:r>
                        <a:rPr lang="en-US" sz="13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             </a:t>
                      </a:r>
                      <a:r>
                        <a:rPr lang="ru-RU" sz="13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Безопасность</a:t>
                      </a:r>
                    </a:p>
                  </a:txBody>
                  <a:tcPr marL="9397" marR="9397" marT="93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>
                        <a:alpha val="8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1911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SIG</a:t>
                      </a:r>
                      <a:r>
                        <a:rPr lang="en-US" sz="13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</a:t>
                      </a:r>
                      <a:r>
                        <a:rPr lang="ru-RU" sz="13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Вывески и указатели</a:t>
                      </a:r>
                    </a:p>
                  </a:txBody>
                  <a:tcPr marL="9397" marR="9397" marT="93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>
                        <a:alpha val="8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1911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SPT</a:t>
                      </a:r>
                      <a:r>
                        <a:rPr lang="en-US" sz="13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                </a:t>
                      </a:r>
                      <a:r>
                        <a:rPr lang="ru-RU" sz="13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Организация спортивных соревнований</a:t>
                      </a:r>
                    </a:p>
                  </a:txBody>
                  <a:tcPr marL="9397" marR="9397" marT="93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>
                        <a:alpha val="81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94628">
                <a:tc>
                  <a:txBody>
                    <a:bodyPr/>
                    <a:lstStyle/>
                    <a:p>
                      <a:pPr marL="0" marR="0" indent="0" algn="ctr" defTabSz="121911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ITC</a:t>
                      </a:r>
                      <a:r>
                        <a:rPr lang="en-US" sz="13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      </a:t>
                      </a:r>
                      <a:r>
                        <a:rPr lang="ru-RU" sz="13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Технологии</a:t>
                      </a:r>
                    </a:p>
                  </a:txBody>
                  <a:tcPr marL="9397" marR="9397" marT="93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>
                        <a:alpha val="8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1911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TEM</a:t>
                      </a:r>
                      <a:r>
                        <a:rPr lang="en-US" sz="13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</a:t>
                      </a:r>
                      <a:r>
                        <a:rPr lang="ru-RU" sz="13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Управление тестовыми мероприятиями</a:t>
                      </a:r>
                    </a:p>
                  </a:txBody>
                  <a:tcPr marL="9397" marR="9397" marT="93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>
                        <a:alpha val="8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1911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TKT</a:t>
                      </a:r>
                      <a:r>
                        <a:rPr lang="en-US" sz="13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13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Распространение билетов</a:t>
                      </a:r>
                    </a:p>
                  </a:txBody>
                  <a:tcPr marL="9397" marR="9397" marT="93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>
                        <a:alpha val="8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1911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TRA </a:t>
                      </a:r>
                      <a:r>
                        <a:rPr lang="ru-RU" sz="13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Транспортировка</a:t>
                      </a:r>
                    </a:p>
                  </a:txBody>
                  <a:tcPr marL="9397" marR="9397" marT="93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>
                        <a:alpha val="8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1911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VM</a:t>
                      </a:r>
                      <a:r>
                        <a:rPr lang="en-US" sz="13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</a:t>
                      </a:r>
                      <a:r>
                        <a:rPr lang="ru-RU" sz="13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управление объектами</a:t>
                      </a:r>
                    </a:p>
                  </a:txBody>
                  <a:tcPr marL="9397" marR="9397" marT="93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>
                        <a:alpha val="8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1911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UVM</a:t>
                      </a:r>
                      <a:r>
                        <a:rPr lang="en-US" sz="13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              </a:t>
                      </a:r>
                      <a:r>
                        <a:rPr lang="ru-RU" sz="13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Управление деревней</a:t>
                      </a:r>
                    </a:p>
                  </a:txBody>
                  <a:tcPr marL="9397" marR="9397" marT="93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>
                        <a:alpha val="81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1911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VOL</a:t>
                      </a:r>
                      <a:r>
                        <a:rPr lang="en-US" sz="13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</a:t>
                      </a:r>
                      <a:r>
                        <a:rPr lang="ru-RU" sz="13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Волонтеры</a:t>
                      </a:r>
                    </a:p>
                  </a:txBody>
                  <a:tcPr marL="9397" marR="9397" marT="939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>
                        <a:alpha val="81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527254" y="18983"/>
            <a:ext cx="2844430" cy="365210"/>
          </a:xfrm>
        </p:spPr>
        <p:txBody>
          <a:bodyPr/>
          <a:lstStyle/>
          <a:p>
            <a:fld id="{08CD4830-2A46-4392-8372-1F67CEC80EF2}" type="slidenum">
              <a:rPr lang="ru-RU" smtClean="0">
                <a:solidFill>
                  <a:schemeClr val="bg1"/>
                </a:solidFill>
              </a:rPr>
              <a:pPr/>
              <a:t>4</a:t>
            </a:fld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5424820"/>
      </p:ext>
    </p:extLst>
  </p:cSld>
  <p:clrMapOvr>
    <a:masterClrMapping/>
  </p:clrMapOvr>
  <p:transition spd="slow">
    <p:wipe dir="r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Рисунок 3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2329" y="0"/>
            <a:ext cx="12257429" cy="6859588"/>
          </a:xfrm>
          <a:prstGeom prst="rect">
            <a:avLst/>
          </a:prstGeom>
        </p:spPr>
      </p:pic>
      <p:sp>
        <p:nvSpPr>
          <p:cNvPr id="5" name="Название 1"/>
          <p:cNvSpPr txBox="1">
            <a:spLocks/>
          </p:cNvSpPr>
          <p:nvPr/>
        </p:nvSpPr>
        <p:spPr>
          <a:xfrm>
            <a:off x="855130" y="2154104"/>
            <a:ext cx="3816424" cy="3532904"/>
          </a:xfrm>
          <a:prstGeom prst="rect">
            <a:avLst/>
          </a:prstGeom>
        </p:spPr>
        <p:txBody>
          <a:bodyPr lIns="121912" tIns="60956" rIns="121912" bIns="60956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buSzPct val="100000"/>
            </a:pPr>
            <a:endParaRPr lang="ru-RU" sz="1600" dirty="0">
              <a:solidFill>
                <a:schemeClr val="bg1"/>
              </a:solidFill>
              <a:latin typeface="PF Agora Sans Pro" panose="02000500000000020004" pitchFamily="2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39095" y="3003477"/>
            <a:ext cx="5940159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kern="0" dirty="0">
                <a:solidFill>
                  <a:srgbClr val="3B86D9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Для проведения Игр будет построено, реконструировано и капитально отремонтировано </a:t>
            </a:r>
            <a:r>
              <a:rPr lang="ru-RU" b="1" kern="0" dirty="0">
                <a:solidFill>
                  <a:srgbClr val="3B86D9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34 объекта:</a:t>
            </a:r>
          </a:p>
          <a:p>
            <a:r>
              <a:rPr lang="ru-RU" dirty="0"/>
              <a:t>спортивные объекты – </a:t>
            </a:r>
            <a:r>
              <a:rPr lang="en-US" b="1" dirty="0"/>
              <a:t>2</a:t>
            </a:r>
            <a:r>
              <a:rPr lang="ru-RU" b="1" dirty="0"/>
              <a:t>2</a:t>
            </a:r>
            <a:r>
              <a:rPr lang="ru-RU" dirty="0"/>
              <a:t>;</a:t>
            </a:r>
          </a:p>
          <a:p>
            <a:r>
              <a:rPr lang="ru-RU" dirty="0"/>
              <a:t>медицинские объекты – </a:t>
            </a:r>
            <a:r>
              <a:rPr lang="ru-RU" b="1" dirty="0"/>
              <a:t>5</a:t>
            </a:r>
            <a:r>
              <a:rPr lang="ru-RU" dirty="0"/>
              <a:t>;</a:t>
            </a:r>
          </a:p>
          <a:p>
            <a:r>
              <a:rPr lang="ru-RU" dirty="0"/>
              <a:t>объекты Деревни универсиады – </a:t>
            </a:r>
            <a:r>
              <a:rPr lang="ru-RU" b="1" dirty="0"/>
              <a:t>5</a:t>
            </a:r>
            <a:r>
              <a:rPr lang="ru-RU" dirty="0"/>
              <a:t>;</a:t>
            </a:r>
          </a:p>
          <a:p>
            <a:r>
              <a:rPr lang="ru-RU" dirty="0"/>
              <a:t>транспортные объекты – </a:t>
            </a:r>
            <a:r>
              <a:rPr lang="ru-RU" b="1" dirty="0"/>
              <a:t>2</a:t>
            </a:r>
            <a:r>
              <a:rPr lang="ru-RU" dirty="0"/>
              <a:t>.</a:t>
            </a:r>
            <a:endParaRPr lang="ru-RU" b="1" kern="0" dirty="0"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9" name="Изображение 1" descr="ÌÏÇÏ.pdf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905" y="737745"/>
            <a:ext cx="1798412" cy="1798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2914117" y="924260"/>
            <a:ext cx="807249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0070C0"/>
                </a:solidFill>
              </a:rPr>
              <a:t>ОБЪЕКТЫ ИГР: СТРОИТЕЛЬСТВО, </a:t>
            </a:r>
          </a:p>
          <a:p>
            <a:pPr algn="ctr"/>
            <a:r>
              <a:rPr lang="ru-RU" sz="3200" b="1" dirty="0">
                <a:solidFill>
                  <a:srgbClr val="0070C0"/>
                </a:solidFill>
              </a:rPr>
              <a:t>РЕКОНСТРУКЦИЯ И РЕМОНТ </a:t>
            </a:r>
            <a:endParaRPr lang="ru-RU" sz="320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527254" y="-9234"/>
            <a:ext cx="2844430" cy="365210"/>
          </a:xfrm>
        </p:spPr>
        <p:txBody>
          <a:bodyPr/>
          <a:lstStyle/>
          <a:p>
            <a:fld id="{08CD4830-2A46-4392-8372-1F67CEC80EF2}" type="slidenum">
              <a:rPr lang="ru-RU" smtClean="0">
                <a:solidFill>
                  <a:schemeClr val="bg1"/>
                </a:solidFill>
              </a:rPr>
              <a:pPr/>
              <a:t>5</a:t>
            </a:fld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1270" y="2437283"/>
            <a:ext cx="5080059" cy="381004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1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46422965"/>
      </p:ext>
    </p:extLst>
  </p:cSld>
  <p:clrMapOvr>
    <a:masterClrMapping/>
  </p:clrMapOvr>
  <p:transition spd="slow">
    <p:wipe dir="r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170" name="Object 576"/>
          <p:cNvGraphicFramePr>
            <a:graphicFrameLocks noChangeAspect="1"/>
          </p:cNvGraphicFramePr>
          <p:nvPr/>
        </p:nvGraphicFramePr>
        <p:xfrm>
          <a:off x="1" y="6051364"/>
          <a:ext cx="3763473" cy="8082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0" name="Image" r:id="rId4" imgW="3764288" imgH="807448" progId="">
                  <p:embed/>
                </p:oleObj>
              </mc:Choice>
              <mc:Fallback>
                <p:oleObj name="Image" r:id="rId4" imgW="3764288" imgH="807448" progId="">
                  <p:embed/>
                  <p:pic>
                    <p:nvPicPr>
                      <p:cNvPr id="0" name="Picture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" y="6051364"/>
                        <a:ext cx="3763473" cy="80822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Группа 1"/>
          <p:cNvGrpSpPr>
            <a:grpSpLocks/>
          </p:cNvGrpSpPr>
          <p:nvPr/>
        </p:nvGrpSpPr>
        <p:grpSpPr bwMode="auto">
          <a:xfrm>
            <a:off x="10345979" y="0"/>
            <a:ext cx="1844435" cy="6853237"/>
            <a:chOff x="10347756" y="0"/>
            <a:chExt cx="1844244" cy="6851914"/>
          </a:xfrm>
        </p:grpSpPr>
        <p:graphicFrame>
          <p:nvGraphicFramePr>
            <p:cNvPr id="7181" name="Object 577"/>
            <p:cNvGraphicFramePr>
              <a:graphicFrameLocks noChangeAspect="1"/>
            </p:cNvGraphicFramePr>
            <p:nvPr/>
          </p:nvGraphicFramePr>
          <p:xfrm>
            <a:off x="10348910" y="0"/>
            <a:ext cx="1843090" cy="104689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01" name="Image" r:id="rId6" imgW="5443739" imgH="3090678" progId="">
                    <p:embed/>
                  </p:oleObj>
                </mc:Choice>
                <mc:Fallback>
                  <p:oleObj name="Image" r:id="rId6" imgW="5443739" imgH="3090678" progId="">
                    <p:embed/>
                    <p:pic>
                      <p:nvPicPr>
                        <p:cNvPr id="0" name="Picture 3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0348910" y="0"/>
                          <a:ext cx="1843090" cy="1046899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182" name="Object 578"/>
            <p:cNvGraphicFramePr>
              <a:graphicFrameLocks noChangeAspect="1"/>
            </p:cNvGraphicFramePr>
            <p:nvPr/>
          </p:nvGraphicFramePr>
          <p:xfrm>
            <a:off x="10347756" y="6187545"/>
            <a:ext cx="1844244" cy="66436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02" name="Image" r:id="rId8" imgW="3246126" imgH="1755354" progId="">
                    <p:embed/>
                  </p:oleObj>
                </mc:Choice>
                <mc:Fallback>
                  <p:oleObj name="Image" r:id="rId8" imgW="3246126" imgH="1755354" progId="">
                    <p:embed/>
                    <p:pic>
                      <p:nvPicPr>
                        <p:cNvPr id="0" name="Picture 3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 b="33426"/>
                        <a:stretch>
                          <a:fillRect/>
                        </a:stretch>
                      </p:blipFill>
                      <p:spPr bwMode="auto">
                        <a:xfrm>
                          <a:off x="10347756" y="6187545"/>
                          <a:ext cx="1844244" cy="664369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pic>
        <p:nvPicPr>
          <p:cNvPr id="7172" name="Изображение 1" descr="ÌÏÇÏ.pdf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15" y="57481"/>
            <a:ext cx="946027" cy="9463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Название 1"/>
          <p:cNvSpPr txBox="1">
            <a:spLocks/>
          </p:cNvSpPr>
          <p:nvPr/>
        </p:nvSpPr>
        <p:spPr>
          <a:xfrm>
            <a:off x="1881736" y="25549"/>
            <a:ext cx="10312645" cy="64943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buSzPct val="100000"/>
            </a:pPr>
            <a:endParaRPr lang="ru-RU" altLang="ru-RU" sz="2400" b="1" dirty="0">
              <a:solidFill>
                <a:srgbClr val="1F4E79"/>
              </a:solidFill>
              <a:latin typeface="Century Gothic" panose="020B0502020202020204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195326" y="254578"/>
            <a:ext cx="500342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dirty="0">
                <a:solidFill>
                  <a:srgbClr val="0082C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Карта объектов Универсиады - 2019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CD4830-2A46-4392-8372-1F67CEC80EF2}" type="slidenum">
              <a:rPr lang="ru-RU" smtClean="0"/>
              <a:pPr/>
              <a:t>6</a:t>
            </a:fld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66" y="0"/>
            <a:ext cx="12194380" cy="6859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21261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Рисунок 3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7016" y="0"/>
            <a:ext cx="12257429" cy="6859588"/>
          </a:xfrm>
          <a:prstGeom prst="rect">
            <a:avLst/>
          </a:prstGeom>
        </p:spPr>
      </p:pic>
      <p:sp>
        <p:nvSpPr>
          <p:cNvPr id="5" name="Название 1"/>
          <p:cNvSpPr txBox="1">
            <a:spLocks/>
          </p:cNvSpPr>
          <p:nvPr/>
        </p:nvSpPr>
        <p:spPr>
          <a:xfrm>
            <a:off x="855130" y="2154104"/>
            <a:ext cx="3816424" cy="3532904"/>
          </a:xfrm>
          <a:prstGeom prst="rect">
            <a:avLst/>
          </a:prstGeom>
        </p:spPr>
        <p:txBody>
          <a:bodyPr lIns="121912" tIns="60956" rIns="121912" bIns="60956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buSzPct val="100000"/>
            </a:pPr>
            <a:endParaRPr lang="ru-RU" sz="1600" dirty="0">
              <a:solidFill>
                <a:schemeClr val="bg1"/>
              </a:solidFill>
              <a:latin typeface="PF Agora Sans Pro" panose="02000500000000020004" pitchFamily="2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325317" y="1032834"/>
            <a:ext cx="953683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rgbClr val="3B86D9"/>
                </a:solidFill>
              </a:rPr>
              <a:t>В ПЕРЕЧЕНЬ ОБЪЕКТОВ РЕКОНСТРУКЦИИ ВКЛЮЧЕН СТАДИОН «ЕНИСЕЙ»</a:t>
            </a:r>
            <a:endParaRPr lang="ru-RU" sz="3000" b="1" dirty="0">
              <a:solidFill>
                <a:srgbClr val="3B86D9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9" name="Изображение 1" descr="ÌÏÇÏ.pdf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905" y="737745"/>
            <a:ext cx="1798412" cy="1798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766614" y="2478161"/>
            <a:ext cx="4408996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/>
              <a:t>Решением организационного комитета в программу соревнований Зимней универсиады</a:t>
            </a:r>
            <a:r>
              <a:rPr lang="en-US" sz="2000" dirty="0"/>
              <a:t>-2019</a:t>
            </a:r>
            <a:r>
              <a:rPr lang="ru-RU" sz="2000" dirty="0"/>
              <a:t> </a:t>
            </a:r>
            <a:r>
              <a:rPr lang="ru-RU" sz="2000" b="1" dirty="0"/>
              <a:t>включен хоккей с мячом</a:t>
            </a:r>
            <a:r>
              <a:rPr lang="ru-RU" sz="2000" dirty="0"/>
              <a:t>, в перечень объектов реконструкции включен стадион «Енисей»;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ru-RU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/>
              <a:t>Согласовано с </a:t>
            </a:r>
            <a:r>
              <a:rPr lang="en-US" sz="2000" dirty="0"/>
              <a:t>FISU </a:t>
            </a:r>
            <a:r>
              <a:rPr lang="ru-RU" sz="2000" dirty="0"/>
              <a:t>включение хоккея с мячом</a:t>
            </a:r>
            <a:r>
              <a:rPr lang="en-US" sz="2000" dirty="0"/>
              <a:t> </a:t>
            </a:r>
            <a:r>
              <a:rPr lang="ru-RU" sz="2000" dirty="0"/>
              <a:t>-</a:t>
            </a:r>
            <a:r>
              <a:rPr lang="en-US" sz="2000" dirty="0"/>
              <a:t> </a:t>
            </a:r>
            <a:r>
              <a:rPr lang="ru-RU" sz="2000" dirty="0"/>
              <a:t>показательного вида спорта.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ru-RU" sz="200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519712" y="-3311"/>
            <a:ext cx="2844430" cy="365210"/>
          </a:xfrm>
        </p:spPr>
        <p:txBody>
          <a:bodyPr/>
          <a:lstStyle/>
          <a:p>
            <a:fld id="{08CD4830-2A46-4392-8372-1F67CEC80EF2}" type="slidenum">
              <a:rPr lang="ru-RU" smtClean="0">
                <a:solidFill>
                  <a:schemeClr val="bg1"/>
                </a:solidFill>
              </a:rPr>
              <a:pPr/>
              <a:t>7</a:t>
            </a:fld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8" t="21657" r="3508" b="23756"/>
          <a:stretch/>
        </p:blipFill>
        <p:spPr>
          <a:xfrm>
            <a:off x="5387232" y="3645818"/>
            <a:ext cx="6435974" cy="274320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1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Прямоугольник 7"/>
          <p:cNvSpPr/>
          <p:nvPr/>
        </p:nvSpPr>
        <p:spPr>
          <a:xfrm>
            <a:off x="5558807" y="2448062"/>
            <a:ext cx="6092825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363538" algn="just">
              <a:buFont typeface="Arial" panose="020B0604020202020204" pitchFamily="34" charset="0"/>
              <a:buChar char="•"/>
            </a:pPr>
            <a:r>
              <a:rPr lang="ru-RU" sz="2000" dirty="0"/>
              <a:t>Разработан дизайн-проект крытого стадиона «Енисей» на 5000 мест для проведения соревнований по хоккею с мячом.</a:t>
            </a:r>
          </a:p>
        </p:txBody>
      </p:sp>
    </p:spTree>
    <p:extLst>
      <p:ext uri="{BB962C8B-B14F-4D97-AF65-F5344CB8AC3E}">
        <p14:creationId xmlns:p14="http://schemas.microsoft.com/office/powerpoint/2010/main" val="3569971997"/>
      </p:ext>
    </p:extLst>
  </p:cSld>
  <p:clrMapOvr>
    <a:masterClrMapping/>
  </p:clrMapOvr>
  <p:transition spd="slow">
    <p:wipe dir="r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598" y="1210454"/>
            <a:ext cx="10692384" cy="636422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48"/>
            <a:ext cx="12190413" cy="6859588"/>
          </a:xfrm>
          <a:prstGeom prst="rect">
            <a:avLst/>
          </a:prstGeom>
        </p:spPr>
      </p:pic>
      <p:sp>
        <p:nvSpPr>
          <p:cNvPr id="17" name="Название 1"/>
          <p:cNvSpPr txBox="1">
            <a:spLocks/>
          </p:cNvSpPr>
          <p:nvPr/>
        </p:nvSpPr>
        <p:spPr>
          <a:xfrm>
            <a:off x="1498405" y="88543"/>
            <a:ext cx="10312645" cy="649202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endParaRPr lang="ru-RU" sz="2400" b="1" dirty="0">
              <a:solidFill>
                <a:schemeClr val="accent1">
                  <a:lumMod val="50000"/>
                </a:schemeClr>
              </a:solidFill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451868" y="643712"/>
            <a:ext cx="973854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0070C0"/>
                </a:solidFill>
              </a:rPr>
              <a:t>Партнеры Зимней универсиады 2019</a:t>
            </a:r>
          </a:p>
          <a:p>
            <a:pPr algn="ctr"/>
            <a:r>
              <a:rPr lang="ru-RU" sz="3200" b="1" dirty="0">
                <a:solidFill>
                  <a:srgbClr val="0070C0"/>
                </a:solidFill>
              </a:rPr>
              <a:t>Октябрь 2015 - первый конкурс по выбору официального спонсора Зимней универсиады 2019</a:t>
            </a:r>
          </a:p>
        </p:txBody>
      </p:sp>
      <p:pic>
        <p:nvPicPr>
          <p:cNvPr id="6" name="Изображение 1" descr="ÌÏÇÏ.pdf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905" y="737745"/>
            <a:ext cx="1798412" cy="1798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6645775" y="918"/>
            <a:ext cx="2844430" cy="365210"/>
          </a:xfrm>
        </p:spPr>
        <p:txBody>
          <a:bodyPr/>
          <a:lstStyle/>
          <a:p>
            <a:fld id="{08CD4830-2A46-4392-8372-1F67CEC80EF2}" type="slidenum">
              <a:rPr lang="ru-RU" smtClean="0">
                <a:solidFill>
                  <a:schemeClr val="bg1"/>
                </a:solidFill>
              </a:rPr>
              <a:pPr/>
              <a:t>8</a:t>
            </a:fld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26905" y="2686081"/>
            <a:ext cx="11556807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Октябрь 2015 – Генеральным партнером Зимней универсиады 2019 определен </a:t>
            </a:r>
          </a:p>
          <a:p>
            <a:r>
              <a:rPr lang="ru-RU" dirty="0"/>
              <a:t>ПАО «ГМК Норильский никель».</a:t>
            </a:r>
          </a:p>
          <a:p>
            <a:r>
              <a:rPr lang="ru-RU" dirty="0"/>
              <a:t>Март 2016 – Информационное агентство «ТАСС» становится информационным партнером Зимней универсиады 2019</a:t>
            </a:r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017277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Рисунок 3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7016" y="0"/>
            <a:ext cx="12257429" cy="6859588"/>
          </a:xfrm>
          <a:prstGeom prst="rect">
            <a:avLst/>
          </a:prstGeom>
        </p:spPr>
      </p:pic>
      <p:sp>
        <p:nvSpPr>
          <p:cNvPr id="5" name="Название 1"/>
          <p:cNvSpPr txBox="1">
            <a:spLocks/>
          </p:cNvSpPr>
          <p:nvPr/>
        </p:nvSpPr>
        <p:spPr>
          <a:xfrm>
            <a:off x="855130" y="2154104"/>
            <a:ext cx="3816424" cy="3532904"/>
          </a:xfrm>
          <a:prstGeom prst="rect">
            <a:avLst/>
          </a:prstGeom>
        </p:spPr>
        <p:txBody>
          <a:bodyPr lIns="121912" tIns="60956" rIns="121912" bIns="60956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buSzPct val="100000"/>
            </a:pPr>
            <a:endParaRPr lang="ru-RU" sz="1600" dirty="0">
              <a:solidFill>
                <a:schemeClr val="bg1"/>
              </a:solidFill>
              <a:latin typeface="PF Agora Sans Pro" panose="02000500000000020004" pitchFamily="2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325317" y="1032834"/>
            <a:ext cx="953683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rgbClr val="3B86D9"/>
                </a:solidFill>
              </a:rPr>
              <a:t>ПРОГРАММА ОБУЧЕНИЯ ПЕРСОНАЛА</a:t>
            </a:r>
          </a:p>
          <a:p>
            <a:pPr algn="ctr"/>
            <a:r>
              <a:rPr lang="ru-RU" sz="3200" b="1" dirty="0">
                <a:solidFill>
                  <a:srgbClr val="3B86D9"/>
                </a:solidFill>
              </a:rPr>
              <a:t> И ВОЛОНТЕРОВ ЗИМНЕЙ УНИВЕРСИАДЫ-2019</a:t>
            </a:r>
            <a:endParaRPr lang="ru-RU" sz="3000" b="1" dirty="0">
              <a:solidFill>
                <a:srgbClr val="3B86D9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9" name="Изображение 1" descr="ÌÏÇÏ.pdf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905" y="737745"/>
            <a:ext cx="1798412" cy="1798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891383" y="2442259"/>
            <a:ext cx="6408712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dirty="0"/>
              <a:t>  Формирует профессиональные компетенции волонтеров.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dirty="0"/>
              <a:t>  Развивает личностные и социальные компетенции.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dirty="0"/>
              <a:t>  Формирует готовность волонтера к дальнейшему развитию.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598" y="2709788"/>
            <a:ext cx="3168351" cy="178284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1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905" y="4769202"/>
            <a:ext cx="3264044" cy="183668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1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Прямоугольник 2"/>
          <p:cNvSpPr/>
          <p:nvPr/>
        </p:nvSpPr>
        <p:spPr>
          <a:xfrm>
            <a:off x="4891383" y="4167373"/>
            <a:ext cx="6092825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/>
              <a:t>Наследие волонтерской программы универсиады - </a:t>
            </a:r>
            <a:r>
              <a:rPr lang="ru-RU" dirty="0"/>
              <a:t>крупное межрегиональное молодежное движение событийного </a:t>
            </a:r>
            <a:r>
              <a:rPr lang="ru-RU" dirty="0" err="1"/>
              <a:t>волонтерства</a:t>
            </a:r>
            <a:r>
              <a:rPr lang="ru-RU" dirty="0"/>
              <a:t>, способное обеспечить сопровождение любого международного события.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15580" y="19728"/>
            <a:ext cx="2844430" cy="365210"/>
          </a:xfrm>
        </p:spPr>
        <p:txBody>
          <a:bodyPr/>
          <a:lstStyle/>
          <a:p>
            <a:fld id="{08CD4830-2A46-4392-8372-1F67CEC80EF2}" type="slidenum">
              <a:rPr lang="ru-RU" smtClean="0">
                <a:solidFill>
                  <a:schemeClr val="bg1"/>
                </a:solidFill>
              </a:rPr>
              <a:pPr/>
              <a:t>9</a:t>
            </a:fld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8953226"/>
      </p:ext>
    </p:extLst>
  </p:cSld>
  <p:clrMapOvr>
    <a:masterClrMapping/>
  </p:clrMapOvr>
  <p:transition spd="slow">
    <p:wipe dir="r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Рисунок 3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7016" y="-20356"/>
            <a:ext cx="12257429" cy="6859588"/>
          </a:xfrm>
          <a:prstGeom prst="rect">
            <a:avLst/>
          </a:prstGeom>
        </p:spPr>
      </p:pic>
      <p:sp>
        <p:nvSpPr>
          <p:cNvPr id="5" name="Название 1"/>
          <p:cNvSpPr txBox="1">
            <a:spLocks/>
          </p:cNvSpPr>
          <p:nvPr/>
        </p:nvSpPr>
        <p:spPr>
          <a:xfrm>
            <a:off x="855130" y="2154104"/>
            <a:ext cx="3816424" cy="3532904"/>
          </a:xfrm>
          <a:prstGeom prst="rect">
            <a:avLst/>
          </a:prstGeom>
        </p:spPr>
        <p:txBody>
          <a:bodyPr lIns="121912" tIns="60956" rIns="121912" bIns="60956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buSzPct val="100000"/>
            </a:pPr>
            <a:endParaRPr lang="ru-RU" sz="1600" dirty="0">
              <a:solidFill>
                <a:schemeClr val="bg1"/>
              </a:solidFill>
              <a:latin typeface="PF Agora Sans Pro" panose="02000500000000020004" pitchFamily="2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55130" y="974290"/>
            <a:ext cx="953683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rgbClr val="3B86D9"/>
                </a:solidFill>
              </a:rPr>
              <a:t>ПРОСВЕЩЕНИЕ</a:t>
            </a:r>
            <a:endParaRPr lang="ru-RU" sz="3000" b="1" dirty="0">
              <a:solidFill>
                <a:srgbClr val="3B86D9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9" name="Изображение 1" descr="ÌÏÇÏ.pdf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905" y="737745"/>
            <a:ext cx="1798412" cy="1798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3" descr="C:\Users\Андрей\Desktop\Jfn2mkcfxyo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1510" y="2154104"/>
            <a:ext cx="2234743" cy="202511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1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C:\Users\Андрей\Desktop\0CTNxaIRfbE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4946" y="4499272"/>
            <a:ext cx="2736304" cy="182349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1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526904" y="2721777"/>
            <a:ext cx="8304605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/>
              <a:t> Разработан проект концепции Культурной универсиады:</a:t>
            </a:r>
          </a:p>
          <a:p>
            <a:r>
              <a:rPr lang="ru-RU" sz="2000" dirty="0"/>
              <a:t>предложения по всем творческим направлениям </a:t>
            </a:r>
          </a:p>
          <a:p>
            <a:r>
              <a:rPr lang="ru-RU" sz="2000" dirty="0"/>
              <a:t>предложения по туристическим маршрутам для гостей и участников Игр </a:t>
            </a:r>
          </a:p>
          <a:p>
            <a:r>
              <a:rPr lang="ru-RU" sz="2000" dirty="0"/>
              <a:t>предложения по расположению Парка универсиады</a:t>
            </a:r>
          </a:p>
          <a:p>
            <a:r>
              <a:rPr lang="ru-RU" sz="2000" dirty="0"/>
              <a:t>Информационно-просветительский проект «Шатер Универсиады» - </a:t>
            </a:r>
          </a:p>
          <a:p>
            <a:r>
              <a:rPr lang="ru-RU" sz="2000" dirty="0"/>
              <a:t>22 360 посетителей в 2015 году. 5 июня 2016 года летний Шатер </a:t>
            </a:r>
          </a:p>
          <a:p>
            <a:r>
              <a:rPr lang="ru-RU" sz="2000" dirty="0"/>
              <a:t>открыл новый сезон работы.</a:t>
            </a:r>
          </a:p>
          <a:p>
            <a:br>
              <a:rPr lang="ru-RU" sz="2000" dirty="0"/>
            </a:br>
            <a:endParaRPr lang="ru-RU" sz="200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527254" y="-41576"/>
            <a:ext cx="2844430" cy="365210"/>
          </a:xfrm>
        </p:spPr>
        <p:txBody>
          <a:bodyPr/>
          <a:lstStyle/>
          <a:p>
            <a:fld id="{08CD4830-2A46-4392-8372-1F67CEC80EF2}" type="slidenum">
              <a:rPr lang="ru-RU" smtClean="0">
                <a:solidFill>
                  <a:schemeClr val="bg1"/>
                </a:solidFill>
              </a:rPr>
              <a:pPr/>
              <a:t>10</a:t>
            </a:fld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4" name="Объект 2"/>
          <p:cNvSpPr>
            <a:spLocks noGrp="1"/>
          </p:cNvSpPr>
          <p:nvPr>
            <p:ph idx="1"/>
          </p:nvPr>
        </p:nvSpPr>
        <p:spPr>
          <a:xfrm>
            <a:off x="55346" y="4869954"/>
            <a:ext cx="8229600" cy="443760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dirty="0"/>
              <a:t>В 2016 году:</a:t>
            </a:r>
          </a:p>
          <a:p>
            <a:r>
              <a:rPr lang="ru-RU" sz="2000" dirty="0"/>
              <a:t>утверждение плана реализации проекта «Культурная универсиада» </a:t>
            </a:r>
          </a:p>
          <a:p>
            <a:r>
              <a:rPr lang="ru-RU" sz="2000" dirty="0"/>
              <a:t>утверждение экскурсионной программы универсиады </a:t>
            </a:r>
          </a:p>
          <a:p>
            <a:r>
              <a:rPr lang="ru-RU" sz="2000" dirty="0"/>
              <a:t>согласование места размещения Парка универсиады</a:t>
            </a:r>
          </a:p>
          <a:p>
            <a:pPr marL="0" indent="0">
              <a:buNone/>
            </a:pPr>
            <a:endParaRPr lang="ru-RU" sz="2000" dirty="0"/>
          </a:p>
          <a:p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774969628"/>
      </p:ext>
    </p:extLst>
  </p:cSld>
  <p:clrMapOvr>
    <a:masterClrMapping/>
  </p:clrMapOvr>
  <p:transition spd="slow">
    <p:wipe dir="r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Рисунок 3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7016" y="-20356"/>
            <a:ext cx="12257429" cy="6859588"/>
          </a:xfrm>
          <a:prstGeom prst="rect">
            <a:avLst/>
          </a:prstGeom>
        </p:spPr>
      </p:pic>
      <p:sp>
        <p:nvSpPr>
          <p:cNvPr id="5" name="Название 1"/>
          <p:cNvSpPr txBox="1">
            <a:spLocks/>
          </p:cNvSpPr>
          <p:nvPr/>
        </p:nvSpPr>
        <p:spPr>
          <a:xfrm>
            <a:off x="855130" y="2154104"/>
            <a:ext cx="3816424" cy="3532904"/>
          </a:xfrm>
          <a:prstGeom prst="rect">
            <a:avLst/>
          </a:prstGeom>
        </p:spPr>
        <p:txBody>
          <a:bodyPr lIns="121912" tIns="60956" rIns="121912" bIns="60956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buSzPct val="100000"/>
            </a:pPr>
            <a:endParaRPr lang="ru-RU" sz="1600" dirty="0">
              <a:solidFill>
                <a:schemeClr val="bg1"/>
              </a:solidFill>
              <a:latin typeface="PF Agora Sans Pro" panose="02000500000000020004" pitchFamily="2" charset="0"/>
            </a:endParaRPr>
          </a:p>
        </p:txBody>
      </p:sp>
      <p:pic>
        <p:nvPicPr>
          <p:cNvPr id="9" name="Изображение 1" descr="ÌÏÇÏ.pdf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678" y="549474"/>
            <a:ext cx="1798412" cy="1798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527254" y="-41576"/>
            <a:ext cx="2844430" cy="365210"/>
          </a:xfrm>
        </p:spPr>
        <p:txBody>
          <a:bodyPr/>
          <a:lstStyle/>
          <a:p>
            <a:fld id="{08CD4830-2A46-4392-8372-1F67CEC80EF2}" type="slidenum">
              <a:rPr lang="ru-RU" smtClean="0">
                <a:solidFill>
                  <a:schemeClr val="bg1"/>
                </a:solidFill>
              </a:rPr>
              <a:pPr/>
              <a:t>11</a:t>
            </a:fld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761178" y="925466"/>
            <a:ext cx="68506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rgbClr val="3B86D9"/>
                </a:solidFill>
              </a:rPr>
              <a:t>КОММУНИКАЦИИ 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3718942" y="1729113"/>
            <a:ext cx="8471471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800" dirty="0"/>
              <a:t>Разработаны и утверждены: </a:t>
            </a:r>
          </a:p>
          <a:p>
            <a:r>
              <a:rPr lang="ru-RU" sz="1800" dirty="0"/>
              <a:t>- План освещения в государственных средствах массовой информации хода подготовки и проведения Универсиады.</a:t>
            </a:r>
          </a:p>
          <a:p>
            <a:pPr indent="185738">
              <a:buFontTx/>
              <a:buChar char="-"/>
            </a:pPr>
            <a:r>
              <a:rPr lang="ru-RU" sz="1800" dirty="0"/>
              <a:t>Коммуникационный план Универсиады (план мероприятий по информационному продвижению Зимней универсиады-2019) –  за </a:t>
            </a:r>
            <a:r>
              <a:rPr lang="en-US" sz="1800" dirty="0"/>
              <a:t>5</a:t>
            </a:r>
            <a:r>
              <a:rPr lang="ru-RU" sz="1800" dirty="0"/>
              <a:t> месяцев 2016 года, более </a:t>
            </a:r>
            <a:r>
              <a:rPr lang="ru-RU" sz="1800" b="1" dirty="0"/>
              <a:t>1 396 </a:t>
            </a:r>
            <a:r>
              <a:rPr lang="ru-RU" sz="1800" dirty="0"/>
              <a:t>информационных сообщений в региональных и федеральных СМИ.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571" y="2369106"/>
            <a:ext cx="3043806" cy="202920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1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7878" y="4517024"/>
            <a:ext cx="2923300" cy="220349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1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5" name="Объект 2"/>
          <p:cNvSpPr>
            <a:spLocks noGrp="1"/>
          </p:cNvSpPr>
          <p:nvPr>
            <p:ph idx="1"/>
          </p:nvPr>
        </p:nvSpPr>
        <p:spPr>
          <a:xfrm>
            <a:off x="5198806" y="3540262"/>
            <a:ext cx="6320196" cy="343678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b="1" dirty="0"/>
              <a:t>Официальный сайт Дирекции </a:t>
            </a:r>
            <a:r>
              <a:rPr lang="en-US" sz="1800" b="1" dirty="0"/>
              <a:t>– www. krsk2019.ru</a:t>
            </a:r>
            <a:r>
              <a:rPr lang="ru-RU" sz="1800" b="1" dirty="0"/>
              <a:t>:</a:t>
            </a:r>
            <a:r>
              <a:rPr lang="en-US" sz="1800" b="1" dirty="0"/>
              <a:t> </a:t>
            </a:r>
          </a:p>
          <a:p>
            <a:pPr>
              <a:buFontTx/>
              <a:buChar char="-"/>
            </a:pPr>
            <a:r>
              <a:rPr lang="ru-RU" sz="1800" dirty="0"/>
              <a:t>7 000 оригинальных  посетителей еженедельно;</a:t>
            </a:r>
          </a:p>
          <a:p>
            <a:pPr>
              <a:buFontTx/>
              <a:buChar char="-"/>
            </a:pPr>
            <a:r>
              <a:rPr lang="ru-RU" sz="1800" dirty="0"/>
              <a:t>информация о всех аспектах подготовки к Зимней универсиаде2019;</a:t>
            </a:r>
          </a:p>
          <a:p>
            <a:pPr marL="0" indent="0">
              <a:buNone/>
            </a:pPr>
            <a:r>
              <a:rPr lang="ru-RU" sz="1800" dirty="0"/>
              <a:t>-       информация размещается  на 2-х языках.</a:t>
            </a:r>
          </a:p>
          <a:p>
            <a:pPr marL="0" indent="0">
              <a:buNone/>
            </a:pPr>
            <a:r>
              <a:rPr lang="ru-RU" sz="1800" b="1" dirty="0"/>
              <a:t>Официальные аккаунты Зимней универсиады-2019:</a:t>
            </a:r>
          </a:p>
          <a:p>
            <a:pPr>
              <a:buFontTx/>
              <a:buChar char="-"/>
            </a:pPr>
            <a:r>
              <a:rPr lang="ru-RU" sz="1800" dirty="0" err="1"/>
              <a:t>ВКонтаке</a:t>
            </a:r>
            <a:r>
              <a:rPr lang="ru-RU" sz="1800" dirty="0"/>
              <a:t> (6289 подписчиков)</a:t>
            </a:r>
            <a:endParaRPr lang="en-US" sz="1800" dirty="0"/>
          </a:p>
          <a:p>
            <a:pPr>
              <a:buFontTx/>
              <a:buChar char="-"/>
            </a:pPr>
            <a:r>
              <a:rPr lang="en-US" sz="1800" dirty="0"/>
              <a:t>Twitter (1141 </a:t>
            </a:r>
            <a:r>
              <a:rPr lang="ru-RU" sz="1800" dirty="0"/>
              <a:t>подписчиков)</a:t>
            </a:r>
            <a:endParaRPr lang="en-US" sz="1800" dirty="0"/>
          </a:p>
          <a:p>
            <a:pPr>
              <a:buFontTx/>
              <a:buChar char="-"/>
            </a:pPr>
            <a:r>
              <a:rPr lang="en-US" sz="1800" dirty="0"/>
              <a:t>Facebook</a:t>
            </a:r>
            <a:r>
              <a:rPr lang="ru-RU" sz="1800" dirty="0"/>
              <a:t> (2419 подписчиков)</a:t>
            </a:r>
          </a:p>
          <a:p>
            <a:pPr>
              <a:buFontTx/>
              <a:buChar char="-"/>
            </a:pPr>
            <a:r>
              <a:rPr lang="en-US" sz="1800" dirty="0"/>
              <a:t>Instagram  (</a:t>
            </a:r>
            <a:r>
              <a:rPr lang="ru-RU" sz="1800" dirty="0"/>
              <a:t>3929 подписчиков</a:t>
            </a:r>
            <a:r>
              <a:rPr lang="en-US" sz="1800" dirty="0"/>
              <a:t>)</a:t>
            </a:r>
          </a:p>
          <a:p>
            <a:pPr marL="0" indent="0">
              <a:buNone/>
            </a:pPr>
            <a:endParaRPr lang="ru-RU" sz="1800" dirty="0"/>
          </a:p>
          <a:p>
            <a:pPr marL="0" indent="0">
              <a:buNone/>
            </a:pPr>
            <a:endParaRPr lang="ru-RU" sz="1800" i="1" dirty="0"/>
          </a:p>
        </p:txBody>
      </p:sp>
    </p:spTree>
    <p:extLst>
      <p:ext uri="{BB962C8B-B14F-4D97-AF65-F5344CB8AC3E}">
        <p14:creationId xmlns:p14="http://schemas.microsoft.com/office/powerpoint/2010/main" val="511008753"/>
      </p:ext>
    </p:extLst>
  </p:cSld>
  <p:clrMapOvr>
    <a:masterClrMapping/>
  </p:clrMapOvr>
  <p:transition spd="slow">
    <p:wipe dir="r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8694" y="3273902"/>
            <a:ext cx="2299421" cy="340510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0413" cy="6859588"/>
          </a:xfrm>
          <a:prstGeom prst="rect">
            <a:avLst/>
          </a:prstGeom>
        </p:spPr>
      </p:pic>
      <p:sp>
        <p:nvSpPr>
          <p:cNvPr id="17" name="Название 1"/>
          <p:cNvSpPr txBox="1">
            <a:spLocks/>
          </p:cNvSpPr>
          <p:nvPr/>
        </p:nvSpPr>
        <p:spPr>
          <a:xfrm>
            <a:off x="1498405" y="88543"/>
            <a:ext cx="10312645" cy="649202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endParaRPr lang="ru-RU" sz="2400" b="1" dirty="0">
              <a:solidFill>
                <a:schemeClr val="accent1">
                  <a:lumMod val="50000"/>
                </a:schemeClr>
              </a:solidFill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94744" y="1643844"/>
            <a:ext cx="931450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0850" algn="just"/>
            <a:endParaRPr lang="ru-RU" b="1" dirty="0">
              <a:solidFill>
                <a:srgbClr val="0070C0"/>
              </a:solidFill>
              <a:latin typeface="PF Agora Sans Pro" panose="02000500000000020004" pitchFamily="2" charset="0"/>
            </a:endParaRPr>
          </a:p>
          <a:p>
            <a:pPr indent="450850" algn="just"/>
            <a:r>
              <a:rPr lang="ru-RU" b="1" dirty="0">
                <a:solidFill>
                  <a:srgbClr val="0070C0"/>
                </a:solidFill>
              </a:rPr>
              <a:t>Разработан и утвержден фирменный стиль Игр </a:t>
            </a:r>
            <a:r>
              <a:rPr lang="ru-RU" dirty="0">
                <a:solidFill>
                  <a:srgbClr val="0070C0"/>
                </a:solidFill>
              </a:rPr>
              <a:t>(логотип, талисман, девиз). </a:t>
            </a:r>
            <a:r>
              <a:rPr lang="ru-RU" dirty="0"/>
              <a:t>Утверждение документа запланировано на заседании Организационного комитета в 2016 году.</a:t>
            </a:r>
          </a:p>
        </p:txBody>
      </p:sp>
      <p:pic>
        <p:nvPicPr>
          <p:cNvPr id="8" name="Изображение 1" descr="ÌÏÇÏ.pdf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905" y="737745"/>
            <a:ext cx="1798412" cy="1798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4117137" y="3301544"/>
            <a:ext cx="77921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E23297"/>
                </a:solidFill>
                <a:latin typeface="PF Agora Sans Pro" panose="02000500000000020004" pitchFamily="2" charset="0"/>
              </a:rPr>
              <a:t>WELCOME</a:t>
            </a:r>
            <a:r>
              <a:rPr lang="en-US" sz="4800" b="1" dirty="0">
                <a:latin typeface="PF Agora Sans Pro" panose="02000500000000020004" pitchFamily="2" charset="0"/>
              </a:rPr>
              <a:t> </a:t>
            </a:r>
            <a:r>
              <a:rPr lang="en-US" sz="4800" b="1" dirty="0">
                <a:solidFill>
                  <a:srgbClr val="3B86D9"/>
                </a:solidFill>
                <a:latin typeface="PF Agora Sans Pro" panose="02000500000000020004" pitchFamily="2" charset="0"/>
              </a:rPr>
              <a:t>TO WINTER</a:t>
            </a:r>
            <a:endParaRPr lang="ru-RU" sz="4800" b="1" dirty="0">
              <a:solidFill>
                <a:srgbClr val="3B86D9"/>
              </a:solidFill>
              <a:latin typeface="PF Agora Sans Pro" panose="02000500000000020004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339660" y="4157936"/>
            <a:ext cx="455574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E23297"/>
                </a:solidFill>
                <a:latin typeface="PF Agora Sans Pro" panose="02000500000000020004" pitchFamily="2" charset="0"/>
              </a:rPr>
              <a:t>100%</a:t>
            </a:r>
            <a:r>
              <a:rPr lang="ru-RU" sz="4000" b="1" dirty="0">
                <a:solidFill>
                  <a:srgbClr val="E23297"/>
                </a:solidFill>
                <a:latin typeface="PF Agora Sans Pro" panose="02000500000000020004" pitchFamily="2" charset="0"/>
              </a:rPr>
              <a:t> </a:t>
            </a:r>
            <a:r>
              <a:rPr lang="en-US" sz="4000" b="1" dirty="0">
                <a:solidFill>
                  <a:srgbClr val="3B86D9"/>
                </a:solidFill>
                <a:latin typeface="PF Agora Sans Pro" panose="02000500000000020004" pitchFamily="2" charset="0"/>
              </a:rPr>
              <a:t>WINTER</a:t>
            </a:r>
            <a:endParaRPr lang="ru-RU" sz="4000" b="1" dirty="0">
              <a:solidFill>
                <a:srgbClr val="3B86D9"/>
              </a:solidFill>
              <a:latin typeface="PF Agora Sans Pro" panose="02000500000000020004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953073" y="4142512"/>
            <a:ext cx="44824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3B86D9"/>
                </a:solidFill>
                <a:latin typeface="PF Agora Sans Pro" panose="02000500000000020004" pitchFamily="2" charset="0"/>
              </a:rPr>
              <a:t>REAL</a:t>
            </a:r>
            <a:r>
              <a:rPr lang="en-US" sz="4000" b="1" dirty="0">
                <a:solidFill>
                  <a:srgbClr val="E23297"/>
                </a:solidFill>
                <a:latin typeface="PF Agora Sans Pro" panose="02000500000000020004" pitchFamily="2" charset="0"/>
              </a:rPr>
              <a:t> WIN</a:t>
            </a:r>
            <a:r>
              <a:rPr lang="en-US" sz="4000" b="1" dirty="0">
                <a:solidFill>
                  <a:srgbClr val="3B86D9"/>
                </a:solidFill>
                <a:latin typeface="PF Agora Sans Pro" panose="02000500000000020004" pitchFamily="2" charset="0"/>
              </a:rPr>
              <a:t>TER</a:t>
            </a:r>
            <a:endParaRPr lang="ru-RU" sz="4000" b="1" dirty="0">
              <a:solidFill>
                <a:srgbClr val="3B86D9"/>
              </a:solidFill>
              <a:latin typeface="PF Agora Sans Pro" panose="02000500000000020004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97811" y="2619012"/>
            <a:ext cx="185659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i="1" dirty="0">
                <a:solidFill>
                  <a:srgbClr val="0082C7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Логотип </a:t>
            </a:r>
          </a:p>
          <a:p>
            <a:pPr algn="ctr"/>
            <a:r>
              <a:rPr lang="ru-RU" sz="1600" i="1" dirty="0">
                <a:solidFill>
                  <a:srgbClr val="0082C7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универсиады-2019 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264511" y="5448964"/>
            <a:ext cx="217915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i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U-</a:t>
            </a:r>
            <a:r>
              <a:rPr lang="ru-RU" sz="1200" b="1" i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лайка </a:t>
            </a:r>
          </a:p>
          <a:p>
            <a:pPr algn="ctr"/>
            <a:endParaRPr lang="ru-RU" sz="1200" i="1" dirty="0">
              <a:solidFill>
                <a:schemeClr val="accent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r>
              <a:rPr lang="ru-RU" sz="1200" i="1" dirty="0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Талисман (</a:t>
            </a:r>
            <a:r>
              <a:rPr lang="ru-RU" sz="1200" i="1" dirty="0" err="1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маскот</a:t>
            </a:r>
            <a:r>
              <a:rPr lang="ru-RU" sz="1200" i="1" dirty="0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)</a:t>
            </a:r>
          </a:p>
          <a:p>
            <a:pPr algn="ctr"/>
            <a:r>
              <a:rPr lang="ru-RU" sz="1200" i="1" dirty="0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универсиады 2019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028296" y="4994136"/>
            <a:ext cx="32574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i="1" dirty="0">
                <a:solidFill>
                  <a:srgbClr val="0082C7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Девизы Зимней универсиады-2019</a:t>
            </a:r>
            <a:r>
              <a:rPr lang="ru-RU" sz="1600" i="1" dirty="0">
                <a:solidFill>
                  <a:srgbClr val="0082C7"/>
                </a:solidFill>
              </a:rPr>
              <a:t> 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309124" y="1000902"/>
            <a:ext cx="80010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0070C0"/>
                </a:solidFill>
              </a:rPr>
              <a:t>ФИРМЕННЫЙ СТИЛЬ ИГР</a:t>
            </a:r>
            <a:endParaRPr lang="ru-RU" sz="3200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6590977" y="38"/>
            <a:ext cx="2844430" cy="365210"/>
          </a:xfrm>
        </p:spPr>
        <p:txBody>
          <a:bodyPr/>
          <a:lstStyle/>
          <a:p>
            <a:fld id="{08CD4830-2A46-4392-8372-1F67CEC80EF2}" type="slidenum">
              <a:rPr lang="ru-RU" smtClean="0">
                <a:solidFill>
                  <a:schemeClr val="bg1"/>
                </a:solidFill>
              </a:rPr>
              <a:pPr/>
              <a:t>12</a:t>
            </a:fld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51754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3358" y="3590513"/>
            <a:ext cx="4941109" cy="3269940"/>
          </a:xfrm>
          <a:prstGeom prst="rect">
            <a:avLst/>
          </a:prstGeom>
        </p:spPr>
      </p:pic>
      <p:pic>
        <p:nvPicPr>
          <p:cNvPr id="31" name="Рисунок 3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7016" y="-20356"/>
            <a:ext cx="12257429" cy="6859588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204085" y="4070964"/>
            <a:ext cx="13091921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800" b="1" dirty="0"/>
              <a:t>Определено количество подвижного состава, </a:t>
            </a:r>
            <a:r>
              <a:rPr lang="ru-RU" sz="1800" dirty="0"/>
              <a:t>необходимого для проведения Игр. </a:t>
            </a:r>
          </a:p>
          <a:p>
            <a:r>
              <a:rPr lang="ru-RU" sz="1800" b="1" dirty="0"/>
              <a:t>ВСЕГО - 1110 ед., </a:t>
            </a:r>
            <a:r>
              <a:rPr lang="ru-RU" sz="1800" dirty="0"/>
              <a:t>из которых: </a:t>
            </a:r>
          </a:p>
          <a:p>
            <a:r>
              <a:rPr lang="ru-RU" sz="1800" dirty="0"/>
              <a:t>563 ед. - легковых автомобилей премиум класса;</a:t>
            </a:r>
          </a:p>
          <a:p>
            <a:r>
              <a:rPr lang="ru-RU" sz="1800" dirty="0"/>
              <a:t>230 ед. - легковых автомобилей комфорт класса;</a:t>
            </a:r>
          </a:p>
          <a:p>
            <a:r>
              <a:rPr lang="ru-RU" sz="1800" dirty="0"/>
              <a:t>83   ед. - микроавтобус (10-14 мест);</a:t>
            </a:r>
          </a:p>
          <a:p>
            <a:r>
              <a:rPr lang="ru-RU" sz="1800" dirty="0"/>
              <a:t>234 ед.  - автобус междугороднего типа (40-45 мест).</a:t>
            </a:r>
          </a:p>
          <a:p>
            <a:r>
              <a:rPr lang="ru-RU" sz="1800" dirty="0"/>
              <a:t>Зарезервированы лимиты в федеральном бюджете </a:t>
            </a:r>
          </a:p>
          <a:p>
            <a:r>
              <a:rPr lang="ru-RU" sz="1800" dirty="0"/>
              <a:t>на приобретение автобусов для участников Игр в размере </a:t>
            </a:r>
            <a:r>
              <a:rPr lang="ru-RU" sz="1800" b="1" dirty="0"/>
              <a:t>2,3 млрд. руб.   </a:t>
            </a:r>
          </a:p>
          <a:p>
            <a:r>
              <a:rPr lang="ru-RU" sz="1800" b="1" dirty="0"/>
              <a:t> </a:t>
            </a:r>
            <a:endParaRPr lang="ru-RU" sz="1800" dirty="0"/>
          </a:p>
        </p:txBody>
      </p:sp>
      <p:sp>
        <p:nvSpPr>
          <p:cNvPr id="5" name="Название 1"/>
          <p:cNvSpPr txBox="1">
            <a:spLocks/>
          </p:cNvSpPr>
          <p:nvPr/>
        </p:nvSpPr>
        <p:spPr>
          <a:xfrm>
            <a:off x="855130" y="2154104"/>
            <a:ext cx="3816424" cy="3532904"/>
          </a:xfrm>
          <a:prstGeom prst="rect">
            <a:avLst/>
          </a:prstGeom>
        </p:spPr>
        <p:txBody>
          <a:bodyPr lIns="121912" tIns="60956" rIns="121912" bIns="60956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buSzPct val="100000"/>
            </a:pPr>
            <a:endParaRPr lang="ru-RU" sz="1600" dirty="0">
              <a:solidFill>
                <a:schemeClr val="bg1"/>
              </a:solidFill>
              <a:latin typeface="PF Agora Sans Pro" panose="02000500000000020004" pitchFamily="2" charset="0"/>
            </a:endParaRPr>
          </a:p>
        </p:txBody>
      </p:sp>
      <p:pic>
        <p:nvPicPr>
          <p:cNvPr id="9" name="Изображение 1" descr="ÌÏÇÏ.pdf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678" y="549474"/>
            <a:ext cx="1798412" cy="1798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527254" y="-41576"/>
            <a:ext cx="2844430" cy="365210"/>
          </a:xfrm>
        </p:spPr>
        <p:txBody>
          <a:bodyPr/>
          <a:lstStyle/>
          <a:p>
            <a:fld id="{08CD4830-2A46-4392-8372-1F67CEC80EF2}" type="slidenum">
              <a:rPr lang="ru-RU" smtClean="0">
                <a:solidFill>
                  <a:schemeClr val="bg1"/>
                </a:solidFill>
              </a:rPr>
              <a:pPr/>
              <a:t>13</a:t>
            </a:fld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04085" y="2154104"/>
            <a:ext cx="1180091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800" dirty="0"/>
              <a:t>Разработаны:</a:t>
            </a:r>
          </a:p>
          <a:p>
            <a:pPr marL="457200" indent="-457200" algn="just">
              <a:buFont typeface="Arial"/>
              <a:buChar char="•"/>
            </a:pPr>
            <a:r>
              <a:rPr lang="ru-RU" sz="1800" dirty="0"/>
              <a:t>проект маршрутной сети передвижения клиентских групп во время проведения Игр;</a:t>
            </a:r>
          </a:p>
          <a:p>
            <a:pPr marL="457200" indent="-457200" algn="just">
              <a:buFont typeface="Arial"/>
              <a:buChar char="•"/>
            </a:pPr>
            <a:r>
              <a:rPr lang="ru-RU" sz="1800" dirty="0"/>
              <a:t>система предоставления транспорта участникам и гостям Игр и проект детального предоставления транспорта клиентским группам Игр ;</a:t>
            </a:r>
          </a:p>
          <a:p>
            <a:pPr marL="457200" indent="-457200" algn="just">
              <a:buFont typeface="Arial"/>
              <a:buChar char="•"/>
            </a:pPr>
            <a:r>
              <a:rPr lang="ru-RU" sz="1800" dirty="0"/>
              <a:t>проект концепции транспортного обеспечения Зимней универсиады 2019, утверждение которой запланировано </a:t>
            </a:r>
            <a:r>
              <a:rPr lang="en-US" sz="1800" dirty="0"/>
              <a:t>II </a:t>
            </a:r>
            <a:r>
              <a:rPr lang="ru-RU" sz="1800" dirty="0"/>
              <a:t>квартал 2016 года.</a:t>
            </a:r>
          </a:p>
          <a:p>
            <a:pPr algn="just"/>
            <a:r>
              <a:rPr lang="ru-RU" sz="1800" dirty="0"/>
              <a:t>Ведется работа по привлечению партнеров.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943078" y="1107907"/>
            <a:ext cx="68506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rgbClr val="3B86D9"/>
                </a:solidFill>
              </a:rPr>
              <a:t>ТРАНСПОРТИРОВКА</a:t>
            </a:r>
          </a:p>
        </p:txBody>
      </p:sp>
    </p:spTree>
    <p:extLst>
      <p:ext uri="{BB962C8B-B14F-4D97-AF65-F5344CB8AC3E}">
        <p14:creationId xmlns:p14="http://schemas.microsoft.com/office/powerpoint/2010/main" val="3450548617"/>
      </p:ext>
    </p:extLst>
  </p:cSld>
  <p:clrMapOvr>
    <a:masterClrMapping/>
  </p:clrMapOvr>
  <p:transition spd="slow">
    <p:wipe dir="r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Объект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28565872"/>
              </p:ext>
            </p:extLst>
          </p:nvPr>
        </p:nvGraphicFramePr>
        <p:xfrm>
          <a:off x="5653925" y="608320"/>
          <a:ext cx="6536488" cy="462132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5" name="Acrobat Document" r:id="rId3" imgW="11344233" imgH="8019810" progId="AcroExch.Document.11">
                  <p:embed/>
                </p:oleObj>
              </mc:Choice>
              <mc:Fallback>
                <p:oleObj name="Acrobat Document" r:id="rId3" imgW="11344233" imgH="8019810" progId="AcroExch.Document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653925" y="608320"/>
                        <a:ext cx="6536488" cy="462132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1" name="Рисунок 3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7016" y="0"/>
            <a:ext cx="12257429" cy="6859588"/>
          </a:xfrm>
          <a:prstGeom prst="rect">
            <a:avLst/>
          </a:prstGeom>
        </p:spPr>
      </p:pic>
      <p:sp>
        <p:nvSpPr>
          <p:cNvPr id="5" name="Название 1"/>
          <p:cNvSpPr txBox="1">
            <a:spLocks/>
          </p:cNvSpPr>
          <p:nvPr/>
        </p:nvSpPr>
        <p:spPr>
          <a:xfrm>
            <a:off x="855130" y="2154104"/>
            <a:ext cx="3816424" cy="3532904"/>
          </a:xfrm>
          <a:prstGeom prst="rect">
            <a:avLst/>
          </a:prstGeom>
        </p:spPr>
        <p:txBody>
          <a:bodyPr lIns="121912" tIns="60956" rIns="121912" bIns="60956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buSzPct val="100000"/>
            </a:pPr>
            <a:endParaRPr lang="ru-RU" sz="1600" dirty="0">
              <a:solidFill>
                <a:schemeClr val="bg1"/>
              </a:solidFill>
              <a:latin typeface="PF Agora Sans Pro" panose="02000500000000020004" pitchFamily="2" charset="0"/>
            </a:endParaRPr>
          </a:p>
        </p:txBody>
      </p:sp>
      <p:pic>
        <p:nvPicPr>
          <p:cNvPr id="9" name="Изображение 1" descr="ÌÏÇÏ.pdf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905" y="737745"/>
            <a:ext cx="1798412" cy="1798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527254" y="-41576"/>
            <a:ext cx="2844430" cy="365210"/>
          </a:xfrm>
        </p:spPr>
        <p:txBody>
          <a:bodyPr/>
          <a:lstStyle/>
          <a:p>
            <a:fld id="{08CD4830-2A46-4392-8372-1F67CEC80EF2}" type="slidenum">
              <a:rPr lang="ru-RU" smtClean="0">
                <a:solidFill>
                  <a:schemeClr val="bg1"/>
                </a:solidFill>
              </a:rPr>
              <a:pPr/>
              <a:t>14</a:t>
            </a:fld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86684" y="4408691"/>
            <a:ext cx="1166529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/>
              <a:buChar char="•"/>
            </a:pPr>
            <a:r>
              <a:rPr lang="ru-RU" sz="2000" dirty="0"/>
              <a:t>Основным транзитным пунктом для стран Юго-Восточной Азии и Океании станут города: г. Пекин (Пекинский международный аэропорт), г. Владивосток (Аэропорт Владивосток).</a:t>
            </a:r>
          </a:p>
          <a:p>
            <a:pPr marL="285750" indent="-285750" algn="just">
              <a:buFont typeface="Arial"/>
              <a:buChar char="•"/>
            </a:pPr>
            <a:r>
              <a:rPr lang="ru-RU" sz="2000" dirty="0"/>
              <a:t>Основная нагрузка ляжет на аэропорт «Емельяново» (80</a:t>
            </a:r>
            <a:r>
              <a:rPr lang="en-US" sz="2000" dirty="0"/>
              <a:t>% </a:t>
            </a:r>
            <a:r>
              <a:rPr lang="ru-RU" sz="2000" dirty="0"/>
              <a:t>прибывающих), железнодорожный вокзал и автовокзал города Красноярска.</a:t>
            </a:r>
          </a:p>
          <a:p>
            <a:pPr marL="285750" indent="-285750" algn="just">
              <a:buFont typeface="Arial"/>
              <a:buChar char="•"/>
            </a:pPr>
            <a:r>
              <a:rPr lang="ru-RU" sz="2000" dirty="0"/>
              <a:t>Определены сервисы  функции "Прибытия и отъезды», которые будут оказываться во всех основных пунктах прибытия и отъезда, а также в транзитных зонах.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1259057" y="863402"/>
            <a:ext cx="1089292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3200" b="1" dirty="0">
                <a:solidFill>
                  <a:srgbClr val="3B86D9"/>
                </a:solidFill>
              </a:rPr>
              <a:t>ПРИБЫТИЯ И ОТЪЕЗДЫ</a:t>
            </a:r>
            <a:endParaRPr lang="ru-RU" sz="1050" dirty="0">
              <a:solidFill>
                <a:srgbClr val="3B86D9"/>
              </a:solidFill>
              <a:latin typeface="PF Agora Sans Pro" panose="02000500000000020004" pitchFamily="2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40760" y="3158333"/>
            <a:ext cx="600034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/>
              <a:buChar char="•"/>
            </a:pPr>
            <a:r>
              <a:rPr lang="ru-RU" sz="2000" dirty="0"/>
              <a:t>Основным транзитным пунктом для стран Европы, Африки, Америки станет г. Москва (Аэропорты Московского авиационного узла: Шереметьево, Домодедово, Внуково).</a:t>
            </a: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01401243"/>
      </p:ext>
    </p:extLst>
  </p:cSld>
  <p:clrMapOvr>
    <a:masterClrMapping/>
  </p:clrMapOvr>
  <p:transition spd="slow">
    <p:wipe dir="r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0413" cy="685958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666182" y="357960"/>
            <a:ext cx="7991847" cy="4616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kern="0" dirty="0">
                <a:solidFill>
                  <a:srgbClr val="DB0176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Утвержденные тестовые мероприятия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24162" y="902333"/>
            <a:ext cx="4342087" cy="17910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defRPr/>
            </a:pPr>
            <a:r>
              <a:rPr lang="ru-RU" b="1" kern="0" dirty="0">
                <a:solidFill>
                  <a:srgbClr val="4F81BD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Чемпионат мира </a:t>
            </a:r>
          </a:p>
          <a:p>
            <a:pPr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defRPr/>
            </a:pPr>
            <a:r>
              <a:rPr lang="ru-RU" b="1" kern="0" dirty="0">
                <a:solidFill>
                  <a:srgbClr val="4F81BD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по лыжному ориентированию </a:t>
            </a:r>
          </a:p>
          <a:p>
            <a:pPr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defRPr/>
            </a:pPr>
            <a:r>
              <a:rPr lang="ru-RU" kern="0" dirty="0">
                <a:latin typeface="Calibri" panose="020F0502020204030204" pitchFamily="34" charset="0"/>
                <a:cs typeface="Times New Roman" panose="02020603050405020304" pitchFamily="18" charset="0"/>
              </a:rPr>
              <a:t>Дата проведения: </a:t>
            </a:r>
            <a:endParaRPr lang="en-US" kern="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defRPr/>
            </a:pPr>
            <a:r>
              <a:rPr lang="en-US" kern="0" dirty="0">
                <a:latin typeface="Calibri" panose="020F0502020204030204" pitchFamily="34" charset="0"/>
                <a:cs typeface="Times New Roman" panose="02020603050405020304" pitchFamily="18" charset="0"/>
              </a:rPr>
              <a:t>5 </a:t>
            </a:r>
            <a:r>
              <a:rPr lang="ru-RU" kern="0" dirty="0">
                <a:latin typeface="Calibri" panose="020F0502020204030204" pitchFamily="34" charset="0"/>
                <a:cs typeface="Times New Roman" panose="02020603050405020304" pitchFamily="18" charset="0"/>
              </a:rPr>
              <a:t>– 13 марта 2017 года.</a:t>
            </a:r>
            <a:endParaRPr lang="ru-RU" b="1" kern="0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893280" y="4006856"/>
            <a:ext cx="3517666" cy="1347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defRPr/>
            </a:pPr>
            <a:r>
              <a:rPr lang="ru-RU" b="1" kern="0" dirty="0">
                <a:solidFill>
                  <a:srgbClr val="4F81BD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Форум ФИСУ</a:t>
            </a:r>
          </a:p>
          <a:p>
            <a:pPr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defRPr/>
            </a:pPr>
            <a:r>
              <a:rPr lang="ru-RU" kern="0" dirty="0">
                <a:latin typeface="Calibri" panose="020F0502020204030204" pitchFamily="34" charset="0"/>
                <a:cs typeface="Times New Roman" panose="02020603050405020304" pitchFamily="18" charset="0"/>
              </a:rPr>
              <a:t>Дата проведения: </a:t>
            </a:r>
          </a:p>
          <a:p>
            <a:pPr algn="just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defRPr/>
            </a:pPr>
            <a:r>
              <a:rPr lang="ru-RU" kern="0" dirty="0">
                <a:latin typeface="Calibri" panose="020F0502020204030204" pitchFamily="34" charset="0"/>
                <a:cs typeface="Times New Roman" panose="02020603050405020304" pitchFamily="18" charset="0"/>
              </a:rPr>
              <a:t>август 2018 года.</a:t>
            </a:r>
          </a:p>
        </p:txBody>
      </p:sp>
      <p:pic>
        <p:nvPicPr>
          <p:cNvPr id="19" name="Изображение 1" descr="ÌÏÇÏ.pdf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905" y="737745"/>
            <a:ext cx="1798412" cy="1798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664" y="2074471"/>
            <a:ext cx="3924134" cy="260632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1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Picture 2" descr="C:\Users\Андрей\Desktop\image-18-11-15-12-06.jpe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630637" y="3418509"/>
            <a:ext cx="3366108" cy="252458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1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6527254" y="-7250"/>
            <a:ext cx="2844430" cy="365210"/>
          </a:xfrm>
        </p:spPr>
        <p:txBody>
          <a:bodyPr/>
          <a:lstStyle/>
          <a:p>
            <a:fld id="{08CD4830-2A46-4392-8372-1F67CEC80EF2}" type="slidenum">
              <a:rPr lang="ru-RU" smtClean="0">
                <a:solidFill>
                  <a:schemeClr val="bg1"/>
                </a:solidFill>
              </a:rPr>
              <a:pPr/>
              <a:t>15</a:t>
            </a:fld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514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0413" cy="6859588"/>
          </a:xfrm>
          <a:prstGeom prst="rect">
            <a:avLst/>
          </a:prstGeom>
        </p:spPr>
      </p:pic>
      <p:sp>
        <p:nvSpPr>
          <p:cNvPr id="17" name="Название 1"/>
          <p:cNvSpPr txBox="1">
            <a:spLocks/>
          </p:cNvSpPr>
          <p:nvPr/>
        </p:nvSpPr>
        <p:spPr>
          <a:xfrm>
            <a:off x="1877768" y="643712"/>
            <a:ext cx="10312645" cy="649202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 sz="3200" b="1" dirty="0">
                <a:solidFill>
                  <a:srgbClr val="3B86D9"/>
                </a:solidFill>
                <a:ea typeface="+mn-ea"/>
                <a:cs typeface="+mn-cs"/>
              </a:rPr>
              <a:t>Планы на будущее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523306" y="1715282"/>
            <a:ext cx="9001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0070C0"/>
                </a:solidFill>
              </a:rPr>
              <a:t>Проведение организационного комитета в рамках проведения Красноярского экономического форума 2016 года</a:t>
            </a:r>
          </a:p>
        </p:txBody>
      </p:sp>
      <p:pic>
        <p:nvPicPr>
          <p:cNvPr id="8" name="Изображение 1" descr="ÌÏÇÏ.pdf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905" y="737745"/>
            <a:ext cx="1798412" cy="1798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65918" y="2858290"/>
            <a:ext cx="11524495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/>
              <a:t>Утверждение решением оргкомитета плана тестовых мероприятий и программы соревнований;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/>
              <a:t>Утверждение межведомственного комплексного плана по обеспечению безопасности в период подготовки и проведения Игр;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/>
              <a:t>2016 год – начало строительства всех объектов Перечня универсиады;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/>
              <a:t>Утверждение символики Универсиады;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/>
              <a:t>Утверждение операционного транспортного мастер-плана Зимней универсиады-2019 и комплексной схемы организации дорожного движения в г. Красноярске в период подготовки и проведения Игр.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599262" y="0"/>
            <a:ext cx="2844430" cy="365210"/>
          </a:xfrm>
        </p:spPr>
        <p:txBody>
          <a:bodyPr/>
          <a:lstStyle/>
          <a:p>
            <a:fld id="{08CD4830-2A46-4392-8372-1F67CEC80EF2}" type="slidenum">
              <a:rPr lang="ru-RU" smtClean="0">
                <a:solidFill>
                  <a:schemeClr val="bg1"/>
                </a:solidFill>
              </a:rPr>
              <a:pPr/>
              <a:t>16</a:t>
            </a:fld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32857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0413" cy="6859588"/>
          </a:xfrm>
          <a:prstGeom prst="rect">
            <a:avLst/>
          </a:prstGeom>
        </p:spPr>
      </p:pic>
      <p:sp>
        <p:nvSpPr>
          <p:cNvPr id="17" name="Название 1"/>
          <p:cNvSpPr txBox="1">
            <a:spLocks/>
          </p:cNvSpPr>
          <p:nvPr/>
        </p:nvSpPr>
        <p:spPr>
          <a:xfrm>
            <a:off x="1498405" y="88543"/>
            <a:ext cx="10312645" cy="649202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endParaRPr lang="ru-RU" sz="2400" b="1" dirty="0">
              <a:solidFill>
                <a:schemeClr val="accent1">
                  <a:lumMod val="50000"/>
                </a:schemeClr>
              </a:solidFill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pic>
        <p:nvPicPr>
          <p:cNvPr id="8" name="Изображение 1" descr="ÌÏÇÏ.pdf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905" y="737745"/>
            <a:ext cx="1798412" cy="1798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649341" y="2853730"/>
            <a:ext cx="8763050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3B86D9"/>
                </a:solidFill>
                <a:latin typeface="PF Agora Sans Pro" panose="02000500000000020004" pitchFamily="2" charset="0"/>
              </a:rPr>
              <a:t>Уразов Максим Сергеевич</a:t>
            </a:r>
          </a:p>
          <a:p>
            <a:pPr algn="ctr"/>
            <a:r>
              <a:rPr lang="ru-RU" dirty="0">
                <a:solidFill>
                  <a:srgbClr val="3B86D9"/>
                </a:solidFill>
                <a:latin typeface="PF Agora Sans Pro" panose="02000500000000020004" pitchFamily="2" charset="0"/>
              </a:rPr>
              <a:t> генеральный директор АНО «Исполнительная дирекция</a:t>
            </a:r>
          </a:p>
          <a:p>
            <a:pPr algn="ctr"/>
            <a:r>
              <a:rPr lang="ru-RU" dirty="0">
                <a:solidFill>
                  <a:srgbClr val="3B86D9"/>
                </a:solidFill>
                <a:latin typeface="PF Agora Sans Pro" panose="02000500000000020004" pitchFamily="2" charset="0"/>
              </a:rPr>
              <a:t> ХХ</a:t>
            </a:r>
            <a:r>
              <a:rPr lang="ru-RU" sz="3200" dirty="0">
                <a:solidFill>
                  <a:srgbClr val="3B86D9"/>
                </a:solidFill>
                <a:latin typeface="PF Agora Sans Pro" panose="02000500000000020004" pitchFamily="2" charset="0"/>
              </a:rPr>
              <a:t>I</a:t>
            </a:r>
            <a:r>
              <a:rPr lang="ru-RU" dirty="0">
                <a:solidFill>
                  <a:srgbClr val="3B86D9"/>
                </a:solidFill>
                <a:latin typeface="PF Agora Sans Pro" panose="02000500000000020004" pitchFamily="2" charset="0"/>
              </a:rPr>
              <a:t>Х Всемирной зимней универсиады </a:t>
            </a:r>
            <a:r>
              <a:rPr lang="ru-RU" sz="2800" dirty="0">
                <a:solidFill>
                  <a:srgbClr val="3B86D9"/>
                </a:solidFill>
                <a:latin typeface="PF Agora Sans Pro" panose="02000500000000020004" pitchFamily="2" charset="0"/>
              </a:rPr>
              <a:t>2019</a:t>
            </a:r>
            <a:r>
              <a:rPr lang="ru-RU" dirty="0">
                <a:solidFill>
                  <a:srgbClr val="3B86D9"/>
                </a:solidFill>
                <a:latin typeface="PF Agora Sans Pro" panose="02000500000000020004" pitchFamily="2" charset="0"/>
              </a:rPr>
              <a:t> года </a:t>
            </a:r>
          </a:p>
          <a:p>
            <a:pPr algn="ctr"/>
            <a:r>
              <a:rPr lang="ru-RU" dirty="0">
                <a:solidFill>
                  <a:srgbClr val="3B86D9"/>
                </a:solidFill>
                <a:latin typeface="PF Agora Sans Pro" panose="02000500000000020004" pitchFamily="2" charset="0"/>
              </a:rPr>
              <a:t>в городе Красноярске».</a:t>
            </a:r>
            <a:endParaRPr lang="en-US" dirty="0">
              <a:solidFill>
                <a:srgbClr val="3B86D9"/>
              </a:solidFill>
              <a:latin typeface="PF Agora Sans Pro" panose="02000500000000020004" pitchFamily="2" charset="0"/>
            </a:endParaRPr>
          </a:p>
          <a:p>
            <a:pPr algn="ctr"/>
            <a:endParaRPr lang="en-US" dirty="0">
              <a:solidFill>
                <a:srgbClr val="1F4E79"/>
              </a:solidFill>
              <a:latin typeface="PF Agora Sans Pro" panose="02000500000000020004" pitchFamily="2" charset="0"/>
            </a:endParaRPr>
          </a:p>
          <a:p>
            <a:pPr algn="ctr"/>
            <a:r>
              <a:rPr lang="ru-RU" b="1" dirty="0">
                <a:solidFill>
                  <a:srgbClr val="EE268F"/>
                </a:solidFill>
                <a:latin typeface="PF Agora Sans Pro" panose="02000500000000020004" pitchFamily="2" charset="0"/>
                <a:ea typeface="Verdana" panose="020B0604030504040204" pitchFamily="34" charset="0"/>
                <a:cs typeface="Verdana" panose="020B0604030504040204" pitchFamily="34" charset="0"/>
              </a:rPr>
              <a:t>Тел. 8-923-770-2019</a:t>
            </a:r>
          </a:p>
          <a:p>
            <a:pPr algn="ctr"/>
            <a:r>
              <a:rPr lang="en-US" b="1" dirty="0">
                <a:solidFill>
                  <a:srgbClr val="EE268F"/>
                </a:solidFill>
                <a:latin typeface="PF Agora Sans Pro" panose="02000500000000020004" pitchFamily="2" charset="0"/>
                <a:ea typeface="Verdana" panose="020B0604030504040204" pitchFamily="34" charset="0"/>
                <a:cs typeface="Verdana" panose="020B0604030504040204" pitchFamily="34" charset="0"/>
              </a:rPr>
              <a:t>E-mail: max@krsk2019.ru</a:t>
            </a:r>
            <a:r>
              <a:rPr lang="ru-RU" b="1" dirty="0">
                <a:solidFill>
                  <a:srgbClr val="EE268F"/>
                </a:solidFill>
                <a:latin typeface="PF Agora Sans Pro" panose="02000500000000020004" pitchFamily="2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990750" y="1121547"/>
            <a:ext cx="876305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>
                <a:solidFill>
                  <a:srgbClr val="3B86D9"/>
                </a:solidFill>
                <a:latin typeface="PF Agora Sans Pro" panose="02000500000000020004" pitchFamily="2" charset="0"/>
              </a:rPr>
              <a:t>СПАСИБО ЗА ВНИМАНИЕ !</a:t>
            </a:r>
            <a:endParaRPr lang="ru-RU" sz="4000" b="1" dirty="0">
              <a:solidFill>
                <a:srgbClr val="EE268F"/>
              </a:solidFill>
              <a:latin typeface="PF Agora Sans Pro" panose="02000500000000020004" pitchFamily="2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517545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6674</TotalTime>
  <Words>1060</Words>
  <Application>Microsoft Office PowerPoint</Application>
  <PresentationFormat>Произвольный</PresentationFormat>
  <Paragraphs>224</Paragraphs>
  <Slides>17</Slides>
  <Notes>6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17</vt:i4>
      </vt:variant>
    </vt:vector>
  </HeadingPairs>
  <TitlesOfParts>
    <vt:vector size="27" baseType="lpstr">
      <vt:lpstr>Arial</vt:lpstr>
      <vt:lpstr>Calibri</vt:lpstr>
      <vt:lpstr>Century Gothic</vt:lpstr>
      <vt:lpstr>PF Agora Sans Pro</vt:lpstr>
      <vt:lpstr>Times New Roman</vt:lpstr>
      <vt:lpstr>Verdana</vt:lpstr>
      <vt:lpstr>Wingdings</vt:lpstr>
      <vt:lpstr>Тема Office</vt:lpstr>
      <vt:lpstr>Image</vt:lpstr>
      <vt:lpstr>Acrobat Document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ОТЧЕТ О ХОДЕ ПОДГОТОВКИ ИГР</dc:title>
  <dc:creator>Вадим</dc:creator>
  <cp:lastModifiedBy>ADMIN1</cp:lastModifiedBy>
  <cp:revision>337</cp:revision>
  <cp:lastPrinted>2016-02-02T03:30:32Z</cp:lastPrinted>
  <dcterms:created xsi:type="dcterms:W3CDTF">2015-05-24T10:13:49Z</dcterms:created>
  <dcterms:modified xsi:type="dcterms:W3CDTF">2016-06-04T10:43:02Z</dcterms:modified>
</cp:coreProperties>
</file>