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262" r:id="rId2"/>
    <p:sldId id="278" r:id="rId3"/>
    <p:sldId id="279" r:id="rId4"/>
    <p:sldId id="280" r:id="rId5"/>
    <p:sldId id="281" r:id="rId6"/>
    <p:sldId id="287" r:id="rId7"/>
    <p:sldId id="273" r:id="rId8"/>
    <p:sldId id="274" r:id="rId9"/>
    <p:sldId id="277" r:id="rId10"/>
    <p:sldId id="288" r:id="rId11"/>
    <p:sldId id="275" r:id="rId12"/>
    <p:sldId id="284" r:id="rId13"/>
    <p:sldId id="289" r:id="rId14"/>
    <p:sldId id="295" r:id="rId15"/>
    <p:sldId id="290" r:id="rId16"/>
    <p:sldId id="286" r:id="rId17"/>
    <p:sldId id="291" r:id="rId18"/>
    <p:sldId id="292" r:id="rId19"/>
    <p:sldId id="272" r:id="rId20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8C1E"/>
    <a:srgbClr val="FFB419"/>
    <a:srgbClr val="333333"/>
    <a:srgbClr val="F06400"/>
    <a:srgbClr val="F0642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75448" autoAdjust="0"/>
  </p:normalViewPr>
  <p:slideViewPr>
    <p:cSldViewPr>
      <p:cViewPr varScale="1">
        <p:scale>
          <a:sx n="58" d="100"/>
          <a:sy n="58" d="100"/>
        </p:scale>
        <p:origin x="-93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A4752-604F-4D5E-AC15-25F5883A4FC5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95E89-6090-40F6-A22B-12408E334B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80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3AC75-1666-4071-A2E4-D63477B4232F}" type="datetimeFigureOut">
              <a:rPr lang="ru-RU" smtClean="0"/>
              <a:pPr/>
              <a:t>23.06.2016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C2D37-123D-4C6D-85CF-C99FACF3B7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61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\\srv\обмен\Фирменный стиль\Для применения\Лого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3045432" cy="3160911"/>
          </a:xfrm>
          <a:prstGeom prst="rect">
            <a:avLst/>
          </a:prstGeom>
          <a:noFill/>
        </p:spPr>
      </p:pic>
      <p:sp>
        <p:nvSpPr>
          <p:cNvPr id="21" name="Прямая соединительная линия 20"/>
          <p:cNvSpPr>
            <a:spLocks noChangeShapeType="1"/>
          </p:cNvSpPr>
          <p:nvPr userDrawn="1"/>
        </p:nvSpPr>
        <p:spPr bwMode="auto">
          <a:xfrm>
            <a:off x="514350" y="580526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Заголовок 33"/>
          <p:cNvSpPr>
            <a:spLocks noGrp="1"/>
          </p:cNvSpPr>
          <p:nvPr>
            <p:ph type="title"/>
          </p:nvPr>
        </p:nvSpPr>
        <p:spPr>
          <a:xfrm>
            <a:off x="4355976" y="1988840"/>
            <a:ext cx="42484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8C1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ЗаголовОК</a:t>
            </a:r>
            <a:b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8C1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8C1E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ПРЕЗЕНТАЦИИ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rgbClr val="FF8C1E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Текст 7"/>
          <p:cNvSpPr>
            <a:spLocks noGrp="1"/>
          </p:cNvSpPr>
          <p:nvPr>
            <p:ph idx="1"/>
          </p:nvPr>
        </p:nvSpPr>
        <p:spPr>
          <a:xfrm>
            <a:off x="4355976" y="3284984"/>
            <a:ext cx="331236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Подзаголовок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0" hasCustomPrompt="1"/>
          </p:nvPr>
        </p:nvSpPr>
        <p:spPr>
          <a:xfrm>
            <a:off x="2555776" y="5949281"/>
            <a:ext cx="4752528" cy="57606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Докладчик</a:t>
            </a:r>
            <a:r>
              <a:rPr lang="en-US" sz="1200" b="1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1200" b="1" baseline="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Иванов Иван Иванович</a:t>
            </a:r>
            <a:endParaRPr lang="ru-RU" sz="120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0" y="1150640"/>
            <a:ext cx="8991600" cy="478160"/>
          </a:xfrm>
          <a:prstGeom prst="rect">
            <a:avLst/>
          </a:prstGeom>
        </p:spPr>
        <p:txBody>
          <a:bodyPr/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>
          <a:xfrm>
            <a:off x="179512" y="1700808"/>
            <a:ext cx="8812088" cy="504056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ая соединительная линия 29"/>
          <p:cNvSpPr>
            <a:spLocks noChangeShapeType="1"/>
          </p:cNvSpPr>
          <p:nvPr userDrawn="1"/>
        </p:nvSpPr>
        <p:spPr bwMode="auto">
          <a:xfrm>
            <a:off x="514350" y="112474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1124744"/>
            <a:ext cx="8625136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026" name="Picture 2" descr="\\srv\обмен\Фирменный стиль\Для применения\PNG\Лого с надписью прозрачный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172" y="216024"/>
            <a:ext cx="1815548" cy="692696"/>
          </a:xfrm>
          <a:prstGeom prst="rect">
            <a:avLst/>
          </a:prstGeom>
          <a:noFill/>
        </p:spPr>
      </p:pic>
      <p:pic>
        <p:nvPicPr>
          <p:cNvPr id="1030" name="Picture 6" descr="\\srv\обмен\Фирменный стиль\Для применения\PNG\Лозунг 3 строки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260648"/>
            <a:ext cx="1752945" cy="54868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iming>
    <p:tnLst>
      <p:par>
        <p:cTn id="1" dur="indefinite" restart="never" nodeType="tmRoot"/>
      </p:par>
    </p:tnLst>
  </p:timing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None/>
        <a:tabLst/>
        <a:defRPr kumimoji="0" sz="2400" b="0" kern="1200" cap="all" baseline="0">
          <a:solidFill>
            <a:srgbClr val="FF8C1E"/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None/>
        <a:defRPr kumimoji="0" sz="1800" kern="1200">
          <a:solidFill>
            <a:schemeClr val="tx2"/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4355976" y="1643050"/>
            <a:ext cx="4248472" cy="1488790"/>
          </a:xfrm>
        </p:spPr>
        <p:txBody>
          <a:bodyPr/>
          <a:lstStyle/>
          <a:p>
            <a:r>
              <a:rPr lang="ru-RU" sz="2800" dirty="0" smtClean="0"/>
              <a:t>Внезапная сердечная смерть у спортсменов</a:t>
            </a:r>
            <a:endParaRPr lang="ru-RU" sz="2800" dirty="0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0"/>
          </p:nvPr>
        </p:nvSpPr>
        <p:spPr>
          <a:xfrm>
            <a:off x="2555776" y="5949280"/>
            <a:ext cx="5159496" cy="694429"/>
          </a:xfrm>
        </p:spPr>
        <p:txBody>
          <a:bodyPr/>
          <a:lstStyle/>
          <a:p>
            <a:r>
              <a:rPr lang="ru-RU" sz="1800" dirty="0" smtClean="0"/>
              <a:t>Краевая клиническая больница</a:t>
            </a:r>
          </a:p>
          <a:p>
            <a:r>
              <a:rPr lang="ru-RU" sz="1800" dirty="0" smtClean="0"/>
              <a:t>Врач-кардиолог </a:t>
            </a:r>
            <a:r>
              <a:rPr lang="ru-RU" sz="1800" dirty="0" err="1" smtClean="0"/>
              <a:t>Питаев</a:t>
            </a:r>
            <a:r>
              <a:rPr lang="ru-RU" sz="1800" dirty="0" smtClean="0"/>
              <a:t> Руслан </a:t>
            </a:r>
            <a:r>
              <a:rPr lang="ru-RU" sz="1800" dirty="0" err="1" smtClean="0"/>
              <a:t>Ринатович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Первые упоминания, где можно связать физические нагрузки и внезапную смерть, относятся еще к 490 г. до н.э., когда впервые было опубликовано сообщение о гибели молодого солдата из Афин вследствие марафонского забега.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Внезапной смерти в спорте (ВСС)</a:t>
            </a:r>
            <a:r>
              <a:rPr lang="ru-RU" sz="2800" dirty="0" smtClean="0"/>
              <a:t>, понимают наступление летального исхода во время физических нагрузок, либо в течение ближайших 24 часов с момента появления первых симптомов, обусловивших прекращение физической нагрузки либо повлекшее ее изменение.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8812088" cy="5040560"/>
          </a:xfrm>
        </p:spPr>
        <p:txBody>
          <a:bodyPr/>
          <a:lstStyle/>
          <a:p>
            <a:r>
              <a:rPr lang="ru-RU" sz="2000" b="1" dirty="0" smtClean="0"/>
              <a:t>	</a:t>
            </a:r>
            <a:r>
              <a:rPr lang="ru-RU" b="1" dirty="0" smtClean="0"/>
              <a:t>США</a:t>
            </a:r>
            <a:r>
              <a:rPr lang="ru-RU" dirty="0" smtClean="0"/>
              <a:t>: 1980 – 1993, зарегистрировано 576 случаев внезапной смерти спортсменов, 1994 – 2006 г.г., уже отмечено 1290 случаев ВСС во время занятий спортом, более чем в 30 видах спорта.</a:t>
            </a:r>
          </a:p>
          <a:p>
            <a:r>
              <a:rPr lang="ru-RU" dirty="0" smtClean="0"/>
              <a:t>	Имеется ежегодный рост до 6% случаев. </a:t>
            </a:r>
          </a:p>
          <a:p>
            <a:r>
              <a:rPr lang="ru-RU" sz="2000" dirty="0" smtClean="0"/>
              <a:t>	ВСС у молодых спортсменов занимающихся: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американским футболом – 30%,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баскетболом – 22%,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бейсбол – 6% и другие менее 5%.</a:t>
            </a:r>
          </a:p>
          <a:p>
            <a:r>
              <a:rPr lang="ru-RU" sz="2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Принято выделять три основных категории внезапной смерти у спортсменов:</a:t>
            </a:r>
          </a:p>
          <a:p>
            <a:r>
              <a:rPr lang="ru-RU" sz="2400" b="1" dirty="0" smtClean="0"/>
              <a:t>1-я: синдром  «</a:t>
            </a:r>
            <a:r>
              <a:rPr lang="ru-RU" sz="2400" b="1" dirty="0" err="1" smtClean="0"/>
              <a:t>commotio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cordis</a:t>
            </a:r>
            <a:r>
              <a:rPr lang="ru-RU" sz="2400" b="1" dirty="0" smtClean="0"/>
              <a:t>»</a:t>
            </a:r>
            <a:r>
              <a:rPr lang="ru-RU" sz="2400" dirty="0" smtClean="0"/>
              <a:t> - развивается в случае сильного удара в область сердца с последующей возникающей фатальной аритмией сердца;</a:t>
            </a:r>
          </a:p>
          <a:p>
            <a:r>
              <a:rPr lang="ru-RU" sz="2400" b="1" dirty="0" smtClean="0"/>
              <a:t>2-я: внезапная смерть у спортсменов до 30 лет</a:t>
            </a:r>
            <a:r>
              <a:rPr lang="ru-RU" sz="2400" dirty="0" smtClean="0"/>
              <a:t>, как правило, связана с врожденной сердечной патологией;</a:t>
            </a:r>
          </a:p>
          <a:p>
            <a:r>
              <a:rPr lang="ru-RU" sz="2400" b="1" dirty="0" smtClean="0"/>
              <a:t>3-я: внезапная смерть у спортсменов после 30 лет</a:t>
            </a:r>
            <a:r>
              <a:rPr lang="ru-RU" sz="2400" dirty="0" smtClean="0"/>
              <a:t>, где летальный исход обусловлен уже приобретенной патологией, например ИБС, у лиц с интенсивной динамической нагрузкой (бегуны, велосипедисты).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«СОТРЯСЕНИЕ СЕРДЦА»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3895" y="1700213"/>
            <a:ext cx="6943197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Вопросы: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Кому угрожает опасность?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Какие профилактические мероприятия необходимы?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Настало ли время для всеобщего сердечно - сосудистого скрининга наших молодых элитных спортсменов?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ru-RU" sz="2800" dirty="0" smtClean="0"/>
              <a:t>Более 90% случаев внезапной смерти в спорте происходят на фоне органического поражения сердца ( по данным аутопсии).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/>
              <a:t>При анализе медицинской документации,  более 60% спортсменов за несколько месяцев до гибели отмечали </a:t>
            </a:r>
            <a:r>
              <a:rPr lang="ru-RU" sz="2800" dirty="0" err="1" smtClean="0"/>
              <a:t>синкопальные</a:t>
            </a:r>
            <a:r>
              <a:rPr lang="ru-RU" sz="2800" dirty="0" smtClean="0"/>
              <a:t> (обморочные) и </a:t>
            </a:r>
            <a:r>
              <a:rPr lang="ru-RU" sz="2800" dirty="0" err="1" smtClean="0"/>
              <a:t>предсинкопальные</a:t>
            </a:r>
            <a:r>
              <a:rPr lang="ru-RU" sz="2800" dirty="0" smtClean="0"/>
              <a:t> состояния, либо кардиологические жалобы.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slide_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7334301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50640"/>
            <a:ext cx="8991600" cy="1492542"/>
          </a:xfrm>
        </p:spPr>
        <p:txBody>
          <a:bodyPr>
            <a:normAutofit/>
          </a:bodyPr>
          <a:lstStyle/>
          <a:p>
            <a:r>
              <a:rPr lang="ru-RU" sz="2700" dirty="0" smtClean="0"/>
              <a:t>Внезапная сердечная смерть: </a:t>
            </a:r>
            <a:br>
              <a:rPr lang="ru-RU" sz="2700" dirty="0" smtClean="0"/>
            </a:br>
            <a:r>
              <a:rPr lang="ru-RU" sz="2700" dirty="0" smtClean="0"/>
              <a:t>Новые данные B. </a:t>
            </a:r>
            <a:r>
              <a:rPr lang="ru-RU" sz="2700" dirty="0" err="1" smtClean="0"/>
              <a:t>Maron</a:t>
            </a:r>
            <a:r>
              <a:rPr lang="ru-RU" sz="2700" dirty="0" smtClean="0"/>
              <a:t> 2006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285992"/>
            <a:ext cx="8812088" cy="445537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Заболевания сердца 69%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Травма груди 16% (сотрясение сердца 6%)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Тепловой удар 3%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Допинг 2%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4357686" cy="5040560"/>
          </a:xfrm>
        </p:spPr>
        <p:txBody>
          <a:bodyPr/>
          <a:lstStyle/>
          <a:p>
            <a:r>
              <a:rPr lang="ru-RU" sz="2800" dirty="0" smtClean="0"/>
              <a:t>	Молодая звезда российского хоккея Алексей Черепанов погиб во время игры прямо на площадке. </a:t>
            </a:r>
          </a:p>
          <a:p>
            <a:r>
              <a:rPr lang="ru-RU" sz="2000" dirty="0" smtClean="0"/>
              <a:t>	В понедельник 13 октября 2008 у Алексея Черепанова остановилось сердце за три минуты до финальной сирены. </a:t>
            </a:r>
            <a:endParaRPr lang="ru-RU" sz="2000" dirty="0"/>
          </a:p>
        </p:txBody>
      </p:sp>
      <p:pic>
        <p:nvPicPr>
          <p:cNvPr id="4" name="Picture 2" descr="C:\Users\Пользователь\Desktop\250px-Cherepan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1142984"/>
            <a:ext cx="2428892" cy="300211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4315" y="4143380"/>
            <a:ext cx="3690941" cy="257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профилактики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Постоянно проходить медико-профилактическое обследование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Реагировать на первые признаки (регулярное рутинное обследование)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Избегать перегрева организма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Не курить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Не использовать «допинг»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профилактики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При отсутствии структурной патологии = </a:t>
            </a:r>
            <a:r>
              <a:rPr lang="ru-RU" sz="2400" b="1" dirty="0" err="1" smtClean="0"/>
              <a:t>ритмогенная</a:t>
            </a:r>
            <a:r>
              <a:rPr lang="ru-RU" sz="2400" b="1" dirty="0" smtClean="0"/>
              <a:t> смерть !!! </a:t>
            </a:r>
          </a:p>
          <a:p>
            <a:pPr>
              <a:buFont typeface="Arial" pitchFamily="34" charset="0"/>
              <a:buChar char="•"/>
            </a:pPr>
            <a:endParaRPr lang="ru-RU" sz="2400" b="1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Добавление ЭКГ покоя к </a:t>
            </a:r>
            <a:r>
              <a:rPr lang="ru-RU" sz="2400" dirty="0" err="1" smtClean="0"/>
              <a:t>сердечно-сосудистому</a:t>
            </a:r>
            <a:r>
              <a:rPr lang="ru-RU" sz="2400" dirty="0" smtClean="0"/>
              <a:t> скринингу снижает частоту внезапной смерти на 89 % (как и у населения в целом)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Протоколы скрининга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571612"/>
            <a:ext cx="8812088" cy="5040560"/>
          </a:xfrm>
        </p:spPr>
        <p:txBody>
          <a:bodyPr/>
          <a:lstStyle/>
          <a:p>
            <a:r>
              <a:rPr lang="ru-RU" dirty="0" smtClean="0"/>
              <a:t>	Американский протокол </a:t>
            </a:r>
            <a:r>
              <a:rPr lang="ru-RU" dirty="0" err="1" smtClean="0"/>
              <a:t>American</a:t>
            </a:r>
            <a:r>
              <a:rPr lang="ru-RU" dirty="0" smtClean="0"/>
              <a:t> </a:t>
            </a:r>
            <a:r>
              <a:rPr lang="ru-RU" dirty="0" err="1" smtClean="0"/>
              <a:t>Heart</a:t>
            </a:r>
            <a:r>
              <a:rPr lang="ru-RU" dirty="0" smtClean="0"/>
              <a:t> </a:t>
            </a:r>
            <a:r>
              <a:rPr lang="ru-RU" dirty="0" err="1" smtClean="0"/>
              <a:t>Association</a:t>
            </a:r>
            <a:r>
              <a:rPr lang="ru-RU" dirty="0" smtClean="0"/>
              <a:t> «12 </a:t>
            </a:r>
            <a:r>
              <a:rPr lang="ru-RU" dirty="0" err="1" smtClean="0"/>
              <a:t>steps</a:t>
            </a:r>
            <a:r>
              <a:rPr lang="ru-RU" dirty="0" smtClean="0"/>
              <a:t>» (2007) включает в себя анамнестический сбор и </a:t>
            </a:r>
            <a:r>
              <a:rPr lang="ru-RU" dirty="0" err="1" smtClean="0"/>
              <a:t>физикальное</a:t>
            </a:r>
            <a:r>
              <a:rPr lang="ru-RU" dirty="0" smtClean="0"/>
              <a:t> обследование.</a:t>
            </a:r>
          </a:p>
          <a:p>
            <a:endParaRPr lang="ru-RU" dirty="0" smtClean="0"/>
          </a:p>
          <a:p>
            <a:r>
              <a:rPr lang="ru-RU" dirty="0" smtClean="0"/>
              <a:t>	Европейский протокол включает также дополнительно ЭКГ исследование, и при необходимости дополнительное инструментальное обследование. </a:t>
            </a:r>
          </a:p>
          <a:p>
            <a:endParaRPr lang="ru-RU" dirty="0" smtClean="0"/>
          </a:p>
          <a:p>
            <a:r>
              <a:rPr lang="ru-RU" dirty="0" smtClean="0"/>
              <a:t>	Итальянский протокол включает помимо регистрации ЭКГ еще и проведение </a:t>
            </a:r>
            <a:r>
              <a:rPr lang="ru-RU" dirty="0" err="1" smtClean="0"/>
              <a:t>эхокардиографии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	</a:t>
            </a:r>
          </a:p>
          <a:p>
            <a:r>
              <a:rPr lang="ru-RU" b="1" dirty="0" smtClean="0"/>
              <a:t>	В России</a:t>
            </a:r>
          </a:p>
          <a:p>
            <a:r>
              <a:rPr lang="ru-RU" dirty="0" smtClean="0"/>
              <a:t> 	НАЦИОНАЛЬНЫЕ РЕКОМЕНДАЦИИ ПО ДОПУСКУ СПОРТСМЕНОВ С ОТКЛОНЕНИЯМИ СО СТОРОНЫ СЕРДЕЧНО-СОСУДИСТОЙ СИСТЕМЫ К ТРЕНИРОВОЧНО-СОРЕВНОВАТЕЛЬНОМУ ПРОЦЕССУ.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При грамотных профилактических мероприятиях риск внезапной смерти среди спортсменов можно снизить на 89%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/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При возникновении такой угрозы необходимо как можно раньше начинать сердечно-легочную реанимацию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42984"/>
            <a:ext cx="8991600" cy="104966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Автоматические наружные дефибрилляторы </a:t>
            </a:r>
            <a:r>
              <a:rPr lang="ru-RU" sz="2200" dirty="0" smtClean="0"/>
              <a:t>в местах проведения тренировок и соревнований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071678"/>
            <a:ext cx="85011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АНД должны быть расположены в местах быстрого (менее 5 мин) и беспрепятственного доступа!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действия при подозрении или при установленной остановке сердца должны быть слаженными, последовательными и быстрыми: </a:t>
            </a:r>
          </a:p>
          <a:p>
            <a:r>
              <a:rPr lang="ru-RU" sz="2400" dirty="0" smtClean="0"/>
              <a:t>вызов бригад «03» сразу после или одновременно </a:t>
            </a:r>
            <a:r>
              <a:rPr lang="ru-RU" sz="2400" u="sng" dirty="0" smtClean="0"/>
              <a:t>с началом реанимационных мероприятий и применением АНД.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428736"/>
            <a:ext cx="8991600" cy="478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Выживаемость в зависимости от времени проведения </a:t>
            </a:r>
            <a:r>
              <a:rPr lang="ru-RU" dirty="0" err="1" smtClean="0"/>
              <a:t>дефибрилляции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0306" y="2316163"/>
            <a:ext cx="68103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Автоматический наружный </a:t>
            </a:r>
            <a:r>
              <a:rPr lang="ru-RU" dirty="0" err="1" smtClean="0"/>
              <a:t>деффибрилятор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6289" y="1700213"/>
            <a:ext cx="7758410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144000" cy="106391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БУДЬТЕ ЗДОРОВЫ!</a:t>
            </a:r>
            <a:endParaRPr lang="ru-RU" sz="4000" dirty="0"/>
          </a:p>
        </p:txBody>
      </p:sp>
      <p:pic>
        <p:nvPicPr>
          <p:cNvPr id="22530" name="Picture 2" descr="Бийск вошел в состав Ассоциации &quot;Здоровые город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952620"/>
            <a:ext cx="7358070" cy="4905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Слайд 1&quot;/&gt;&lt;property id=&quot;20307&quot; value=&quot;262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КБ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sz="1600" dirty="0">
            <a:solidFill>
              <a:srgbClr val="333333"/>
            </a:solidFill>
          </a:defRPr>
        </a:defPPr>
      </a:lstStyle>
    </a:spDef>
    <a:txDef>
      <a:spPr/>
      <a:bodyPr vert="horz" lIns="91440" tIns="45720" rIns="91440" bIns="45720" rtlCol="0" anchor="ctr">
        <a:normAutofit lnSpcReduction="10000"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all" spc="0" normalizeH="0" baseline="0" noProof="0" dirty="0" smtClean="0">
            <a:ln>
              <a:noFill/>
            </a:ln>
            <a:solidFill>
              <a:srgbClr val="FF8C1E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306</Words>
  <Application>Microsoft Office PowerPoint</Application>
  <PresentationFormat>Экран (4:3)</PresentationFormat>
  <Paragraphs>69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ККБ</vt:lpstr>
      <vt:lpstr>Внезапная сердечная смерть у спортсменов</vt:lpstr>
      <vt:lpstr>Презентация PowerPoint</vt:lpstr>
      <vt:lpstr>Презентация PowerPoint</vt:lpstr>
      <vt:lpstr>Презентация PowerPoint</vt:lpstr>
      <vt:lpstr>Презентация PowerPoint</vt:lpstr>
      <vt:lpstr>«СОТРЯСЕНИЕ СЕРДЦА»</vt:lpstr>
      <vt:lpstr>Презентация PowerPoint</vt:lpstr>
      <vt:lpstr>Презентация PowerPoint</vt:lpstr>
      <vt:lpstr>Презентация PowerPoint</vt:lpstr>
      <vt:lpstr>Внезапная сердечная смерть:  Новые данные B. Maron 2006 </vt:lpstr>
      <vt:lpstr>Презентация PowerPoint</vt:lpstr>
      <vt:lpstr>Меры профилактики</vt:lpstr>
      <vt:lpstr>Меры профилактики</vt:lpstr>
      <vt:lpstr>Протоколы скрининга</vt:lpstr>
      <vt:lpstr>Выводы</vt:lpstr>
      <vt:lpstr>Автоматические наружные дефибрилляторы в местах проведения тренировок и соревнований </vt:lpstr>
      <vt:lpstr>Выживаемость в зависимости от времени проведения дефибрилляции</vt:lpstr>
      <vt:lpstr>Автоматический наружный деффибрилятор</vt:lpstr>
      <vt:lpstr>БУДЬТЕ ЗДОРОВЫ!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#2 Краевая клиническая больница в списке лидеров / заголовок</dc:title>
  <dc:creator>1</dc:creator>
  <cp:lastModifiedBy>Forum</cp:lastModifiedBy>
  <cp:revision>183</cp:revision>
  <dcterms:created xsi:type="dcterms:W3CDTF">2012-08-06T08:54:47Z</dcterms:created>
  <dcterms:modified xsi:type="dcterms:W3CDTF">2016-06-23T09:06:30Z</dcterms:modified>
</cp:coreProperties>
</file>