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media/image53.jpg" ContentType="image/pn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3" r:id="rId2"/>
    <p:sldId id="324" r:id="rId3"/>
    <p:sldId id="393" r:id="rId4"/>
    <p:sldId id="395" r:id="rId5"/>
    <p:sldId id="360" r:id="rId6"/>
    <p:sldId id="397" r:id="rId7"/>
    <p:sldId id="326" r:id="rId8"/>
    <p:sldId id="399" r:id="rId9"/>
    <p:sldId id="451" r:id="rId10"/>
    <p:sldId id="401" r:id="rId11"/>
    <p:sldId id="403" r:id="rId12"/>
    <p:sldId id="405" r:id="rId13"/>
    <p:sldId id="455" r:id="rId14"/>
    <p:sldId id="456" r:id="rId15"/>
    <p:sldId id="457" r:id="rId16"/>
    <p:sldId id="415" r:id="rId17"/>
    <p:sldId id="417" r:id="rId18"/>
    <p:sldId id="419" r:id="rId19"/>
    <p:sldId id="421" r:id="rId20"/>
    <p:sldId id="458" r:id="rId21"/>
    <p:sldId id="459" r:id="rId22"/>
    <p:sldId id="429" r:id="rId23"/>
    <p:sldId id="431" r:id="rId24"/>
    <p:sldId id="437" r:id="rId25"/>
    <p:sldId id="439" r:id="rId26"/>
    <p:sldId id="441" r:id="rId27"/>
    <p:sldId id="460" r:id="rId28"/>
    <p:sldId id="445" r:id="rId29"/>
    <p:sldId id="447" r:id="rId30"/>
    <p:sldId id="449" r:id="rId3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E5090E"/>
    <a:srgbClr val="00B000"/>
    <a:srgbClr val="00EA00"/>
    <a:srgbClr val="00CC00"/>
    <a:srgbClr val="FF1515"/>
    <a:srgbClr val="FC1C04"/>
    <a:srgbClr val="3399FF"/>
    <a:srgbClr val="F8F8F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 autoAdjust="0"/>
    <p:restoredTop sz="92539" autoAdjust="0"/>
  </p:normalViewPr>
  <p:slideViewPr>
    <p:cSldViewPr>
      <p:cViewPr varScale="1">
        <p:scale>
          <a:sx n="70" d="100"/>
          <a:sy n="70" d="100"/>
        </p:scale>
        <p:origin x="-15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b="1" dirty="0"/>
              <a:t>Статистика</a:t>
            </a:r>
          </a:p>
        </c:rich>
      </c:tx>
      <c:layout>
        <c:manualLayout>
          <c:xMode val="edge"/>
          <c:yMode val="edge"/>
          <c:x val="0.41534638806610946"/>
          <c:y val="2.49905916325792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Золото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224</c:v>
                </c:pt>
                <c:pt idx="1">
                  <c:v>257</c:v>
                </c:pt>
                <c:pt idx="2">
                  <c:v>305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585-478C-8193-C779CEA5018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Серебро</c:v>
                </c:pt>
              </c:strCache>
            </c:strRef>
          </c:tx>
          <c:spPr>
            <a:ln w="762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91C-4A93-BC9F-02ED682EBE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235</c:v>
                </c:pt>
                <c:pt idx="1">
                  <c:v>215</c:v>
                </c:pt>
                <c:pt idx="2">
                  <c:v>272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585-478C-8193-C779CEA5018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Бронза</c:v>
                </c:pt>
              </c:strCache>
            </c:strRef>
          </c:tx>
          <c:spPr>
            <a:ln w="762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166</c:v>
                </c:pt>
                <c:pt idx="1">
                  <c:v>197</c:v>
                </c:pt>
                <c:pt idx="2">
                  <c:v>286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585-478C-8193-C779CEA50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225600"/>
        <c:axId val="121501312"/>
      </c:lineChart>
      <c:catAx>
        <c:axId val="19522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501312"/>
        <c:crosses val="autoZero"/>
        <c:auto val="1"/>
        <c:lblAlgn val="ctr"/>
        <c:lblOffset val="100"/>
        <c:noMultiLvlLbl val="0"/>
      </c:catAx>
      <c:valAx>
        <c:axId val="12150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522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2013 год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355998558997803"/>
          <c:y val="0.43288568385779808"/>
          <c:w val="0.75474469771019237"/>
          <c:h val="0.4919658197349565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4B-44D0-897D-CEFEA34976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4B-44D0-897D-CEFEA34976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спортсмены  сборной края- 410 чел</c:v>
                </c:pt>
                <c:pt idx="1">
                  <c:v>члены сборной России   -99чел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410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48-412A-AA0A-E3F85FFC9D9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2015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26813159422015204"/>
          <c:y val="1.876269067030377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127055462134854"/>
          <c:y val="0.37301292764160954"/>
          <c:w val="0.68076161847646544"/>
          <c:h val="0.5406786952749931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95-42A2-81DC-B2448BFBDE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95-42A2-81DC-B2448BFBDE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спортсменов сборной края - 428 чел</c:v>
                </c:pt>
                <c:pt idx="1">
                  <c:v>члены сборной России -135чел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428</c:v>
                </c:pt>
                <c:pt idx="1">
                  <c:v>135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D95-42A2-81DC-B2448BFBDEF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2014 </a:t>
            </a:r>
            <a:r>
              <a:rPr lang="ru-RU" dirty="0"/>
              <a:t>год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583109813195359"/>
          <c:y val="0.46270027236031019"/>
          <c:w val="0.70303537702160079"/>
          <c:h val="0.4970957211263843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83-4CBD-9756-68A28E0F85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83-4CBD-9756-68A28E0F85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спортсменов сборной края- 405чел</c:v>
                </c:pt>
                <c:pt idx="1">
                  <c:v>члены сборной России -121чел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405</c:v>
                </c:pt>
                <c:pt idx="1">
                  <c:v>121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C83-4CBD-9756-68A28E0F85A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7592F0-C421-4758-A3EC-411436ABF19F}" type="doc">
      <dgm:prSet loTypeId="urn:microsoft.com/office/officeart/2005/8/layout/chevron2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9B60168-F720-41A9-B5C8-86C8E09163CE}">
      <dgm:prSet phldrT="[Текст]"/>
      <dgm:spPr>
        <a:solidFill>
          <a:srgbClr val="CC00FF"/>
        </a:solidFill>
      </dgm:spPr>
      <dgm:t>
        <a:bodyPr anchor="b"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EF1CD4C-66FA-41D0-B8A4-799DFFA29425}" type="parTrans" cxnId="{950A07AA-B852-45FA-95FF-07ED28E35F77}">
      <dgm:prSet/>
      <dgm:spPr/>
      <dgm:t>
        <a:bodyPr/>
        <a:lstStyle/>
        <a:p>
          <a:endParaRPr lang="ru-RU"/>
        </a:p>
      </dgm:t>
    </dgm:pt>
    <dgm:pt modelId="{CF7264B9-CEA1-4B93-BBC2-95EEE9F9CEB2}" type="sibTrans" cxnId="{950A07AA-B852-45FA-95FF-07ED28E35F77}">
      <dgm:prSet/>
      <dgm:spPr/>
      <dgm:t>
        <a:bodyPr/>
        <a:lstStyle/>
        <a:p>
          <a:endParaRPr lang="ru-RU"/>
        </a:p>
      </dgm:t>
    </dgm:pt>
    <dgm:pt modelId="{8D556A59-4E87-429E-BAEA-B2E23F12DAA2}">
      <dgm:prSet phldrT="[Текст]" custT="1"/>
      <dgm:spPr/>
      <dgm:t>
        <a:bodyPr/>
        <a:lstStyle/>
        <a:p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Развитие в учреждении и на территории Красноярского края зимних видов спорта.</a:t>
          </a:r>
          <a:endParaRPr lang="ru-RU" sz="1800" i="0" dirty="0"/>
        </a:p>
      </dgm:t>
    </dgm:pt>
    <dgm:pt modelId="{EB3B72BD-14AC-4F7E-9E93-D3F6AC5B6EFB}" type="parTrans" cxnId="{58364EBD-ACFA-42B7-8FAB-65F98E4CD182}">
      <dgm:prSet/>
      <dgm:spPr/>
      <dgm:t>
        <a:bodyPr/>
        <a:lstStyle/>
        <a:p>
          <a:endParaRPr lang="ru-RU"/>
        </a:p>
      </dgm:t>
    </dgm:pt>
    <dgm:pt modelId="{DF709890-148B-4ED2-BC7A-2CCAF31CBDE4}" type="sibTrans" cxnId="{58364EBD-ACFA-42B7-8FAB-65F98E4CD182}">
      <dgm:prSet/>
      <dgm:spPr/>
      <dgm:t>
        <a:bodyPr/>
        <a:lstStyle/>
        <a:p>
          <a:endParaRPr lang="ru-RU"/>
        </a:p>
      </dgm:t>
    </dgm:pt>
    <dgm:pt modelId="{BA6171A5-E8DF-4A23-BE11-3DD82BCF8685}">
      <dgm:prSet phldrT="[Текст]"/>
      <dgm:spPr>
        <a:solidFill>
          <a:srgbClr val="CC00FF"/>
        </a:solidFill>
      </dgm:spPr>
      <dgm:t>
        <a:bodyPr anchor="b"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7833604-2F89-48CF-B68C-C7FDE892D4B0}" type="parTrans" cxnId="{21B31F2C-21B6-4E5B-9A5F-10AC953495AD}">
      <dgm:prSet/>
      <dgm:spPr/>
      <dgm:t>
        <a:bodyPr/>
        <a:lstStyle/>
        <a:p>
          <a:endParaRPr lang="ru-RU"/>
        </a:p>
      </dgm:t>
    </dgm:pt>
    <dgm:pt modelId="{C069C173-8A79-473E-B109-5F1E64312A98}" type="sibTrans" cxnId="{21B31F2C-21B6-4E5B-9A5F-10AC953495AD}">
      <dgm:prSet/>
      <dgm:spPr/>
      <dgm:t>
        <a:bodyPr/>
        <a:lstStyle/>
        <a:p>
          <a:endParaRPr lang="ru-RU"/>
        </a:p>
      </dgm:t>
    </dgm:pt>
    <dgm:pt modelId="{E45DC6C0-AC07-4E23-AE30-891FCE78B0BE}">
      <dgm:prSet phldrT="[Текст]" custT="1"/>
      <dgm:spPr/>
      <dgm:t>
        <a:bodyPr/>
        <a:lstStyle/>
        <a:p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Подготовка высококвалифицированных спортсменов по зимним видам спорта. </a:t>
          </a:r>
          <a:endParaRPr lang="ru-RU" sz="1800" i="0" dirty="0"/>
        </a:p>
      </dgm:t>
    </dgm:pt>
    <dgm:pt modelId="{E735BA76-17A4-4A87-8F6B-37BAF438F1A4}" type="parTrans" cxnId="{CD6177C6-9D40-43AF-874F-C536287F6FB7}">
      <dgm:prSet/>
      <dgm:spPr/>
      <dgm:t>
        <a:bodyPr/>
        <a:lstStyle/>
        <a:p>
          <a:endParaRPr lang="ru-RU"/>
        </a:p>
      </dgm:t>
    </dgm:pt>
    <dgm:pt modelId="{C8F4AFEC-B7F8-48D0-8F30-BB71A44BD136}" type="sibTrans" cxnId="{CD6177C6-9D40-43AF-874F-C536287F6FB7}">
      <dgm:prSet/>
      <dgm:spPr/>
      <dgm:t>
        <a:bodyPr/>
        <a:lstStyle/>
        <a:p>
          <a:endParaRPr lang="ru-RU"/>
        </a:p>
      </dgm:t>
    </dgm:pt>
    <dgm:pt modelId="{AEF9A72F-40B3-4309-A710-1A8A45B13A11}">
      <dgm:prSet phldrT="[Текст]"/>
      <dgm:spPr>
        <a:solidFill>
          <a:srgbClr val="CC00FF"/>
        </a:solidFill>
      </dgm:spPr>
      <dgm:t>
        <a:bodyPr anchor="b"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4.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EFABC92-9EBF-4AFA-AEDE-C7D8FD48BF9B}" type="parTrans" cxnId="{28870AE3-5CBE-4423-80D9-83895106A092}">
      <dgm:prSet/>
      <dgm:spPr/>
      <dgm:t>
        <a:bodyPr/>
        <a:lstStyle/>
        <a:p>
          <a:endParaRPr lang="ru-RU"/>
        </a:p>
      </dgm:t>
    </dgm:pt>
    <dgm:pt modelId="{0AA6B327-EE04-4969-B9B5-BC56FE306D95}" type="sibTrans" cxnId="{28870AE3-5CBE-4423-80D9-83895106A092}">
      <dgm:prSet/>
      <dgm:spPr/>
      <dgm:t>
        <a:bodyPr/>
        <a:lstStyle/>
        <a:p>
          <a:endParaRPr lang="ru-RU"/>
        </a:p>
      </dgm:t>
    </dgm:pt>
    <dgm:pt modelId="{5C78CF70-0B58-48AF-8109-2D7847F0850E}">
      <dgm:prSet phldrT="[Текст]" custT="1"/>
      <dgm:spPr/>
      <dgm:t>
        <a:bodyPr/>
        <a:lstStyle/>
        <a:p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Осуществление функций заказчика и застройщика, технического надзора и контроля за строительством. </a:t>
          </a:r>
          <a:endParaRPr lang="ru-RU" sz="1800" i="0" dirty="0"/>
        </a:p>
      </dgm:t>
    </dgm:pt>
    <dgm:pt modelId="{D9FCDC29-AC57-4914-B2BE-37B74C202761}" type="parTrans" cxnId="{37E1163A-E2F9-4040-8CDC-D58ADEDC57F8}">
      <dgm:prSet/>
      <dgm:spPr/>
      <dgm:t>
        <a:bodyPr/>
        <a:lstStyle/>
        <a:p>
          <a:endParaRPr lang="ru-RU"/>
        </a:p>
      </dgm:t>
    </dgm:pt>
    <dgm:pt modelId="{EC493E12-E1E4-4EF2-BCF6-C07678685460}" type="sibTrans" cxnId="{37E1163A-E2F9-4040-8CDC-D58ADEDC57F8}">
      <dgm:prSet/>
      <dgm:spPr/>
      <dgm:t>
        <a:bodyPr/>
        <a:lstStyle/>
        <a:p>
          <a:endParaRPr lang="ru-RU"/>
        </a:p>
      </dgm:t>
    </dgm:pt>
    <dgm:pt modelId="{0B4D6A9D-F226-4F38-88B1-46CA84D9CF3B}">
      <dgm:prSet phldrT="[Текст]"/>
      <dgm:spPr>
        <a:solidFill>
          <a:srgbClr val="CC00FF"/>
        </a:solidFill>
      </dgm:spPr>
      <dgm:t>
        <a:bodyPr anchor="b"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5.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72BECA1-B164-416C-9620-034C03906A8D}" type="parTrans" cxnId="{721E1F00-0374-4FCB-A720-319AB6135D8D}">
      <dgm:prSet/>
      <dgm:spPr/>
      <dgm:t>
        <a:bodyPr/>
        <a:lstStyle/>
        <a:p>
          <a:endParaRPr lang="ru-RU"/>
        </a:p>
      </dgm:t>
    </dgm:pt>
    <dgm:pt modelId="{594B0081-C253-4A4D-A53A-BA657A80BAEA}" type="sibTrans" cxnId="{721E1F00-0374-4FCB-A720-319AB6135D8D}">
      <dgm:prSet/>
      <dgm:spPr/>
      <dgm:t>
        <a:bodyPr/>
        <a:lstStyle/>
        <a:p>
          <a:endParaRPr lang="ru-RU"/>
        </a:p>
      </dgm:t>
    </dgm:pt>
    <dgm:pt modelId="{45527EBF-71DA-4FA6-A665-831F74119B1B}">
      <dgm:prSet phldrT="[Текст]"/>
      <dgm:spPr>
        <a:solidFill>
          <a:srgbClr val="CC00FF"/>
        </a:solidFill>
      </dgm:spPr>
      <dgm:t>
        <a:bodyPr anchor="b"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3.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E63BAEA9-F40E-4624-91BC-660E63380DE3}" type="parTrans" cxnId="{48AD30D9-C802-426C-B118-38C34A5AB426}">
      <dgm:prSet/>
      <dgm:spPr/>
      <dgm:t>
        <a:bodyPr/>
        <a:lstStyle/>
        <a:p>
          <a:endParaRPr lang="ru-RU"/>
        </a:p>
      </dgm:t>
    </dgm:pt>
    <dgm:pt modelId="{3790D5A2-B9CE-4FCE-80D3-3BC5ACA05A40}" type="sibTrans" cxnId="{48AD30D9-C802-426C-B118-38C34A5AB426}">
      <dgm:prSet/>
      <dgm:spPr/>
      <dgm:t>
        <a:bodyPr/>
        <a:lstStyle/>
        <a:p>
          <a:endParaRPr lang="ru-RU"/>
        </a:p>
      </dgm:t>
    </dgm:pt>
    <dgm:pt modelId="{D6CEBA5B-7F86-4EF5-9B89-4F499F4943E1}">
      <dgm:prSet custT="1"/>
      <dgm:spPr/>
      <dgm:t>
        <a:bodyPr/>
        <a:lstStyle/>
        <a:p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Участие в подготовке спортивного резерва для спортивных сборных команд Красноярского края и Российской Федерации по базовым и опорным  зимним видам спорта. </a:t>
          </a:r>
          <a:endParaRPr lang="ru-RU" sz="1800" i="0" dirty="0"/>
        </a:p>
      </dgm:t>
    </dgm:pt>
    <dgm:pt modelId="{7985C1AC-6A8A-4BB8-9F31-4E5813442B55}" type="parTrans" cxnId="{09BDE843-0E9C-48C0-9822-0A0FA34FD413}">
      <dgm:prSet/>
      <dgm:spPr/>
      <dgm:t>
        <a:bodyPr/>
        <a:lstStyle/>
        <a:p>
          <a:endParaRPr lang="ru-RU"/>
        </a:p>
      </dgm:t>
    </dgm:pt>
    <dgm:pt modelId="{9084A668-BA58-462E-9152-9FA2ECA0CD8E}" type="sibTrans" cxnId="{09BDE843-0E9C-48C0-9822-0A0FA34FD413}">
      <dgm:prSet/>
      <dgm:spPr/>
      <dgm:t>
        <a:bodyPr/>
        <a:lstStyle/>
        <a:p>
          <a:endParaRPr lang="ru-RU"/>
        </a:p>
      </dgm:t>
    </dgm:pt>
    <dgm:pt modelId="{6C9EB75A-1DB8-45D4-A9C9-0BA8A58C6B3C}">
      <dgm:prSet custT="1"/>
      <dgm:spPr/>
      <dgm:t>
        <a:bodyPr/>
        <a:lstStyle/>
        <a:p>
          <a:r>
            <a:rPr lang="ru-RU" sz="1800" b="1" i="0" dirty="0" smtClean="0">
              <a:latin typeface="Times New Roman" pitchFamily="18" charset="0"/>
              <a:cs typeface="Times New Roman" pitchFamily="18" charset="0"/>
            </a:rPr>
            <a:t>Организация и осуществление информационно-пропагандисткой деятельности по вопросам развития спорта высших достижений  и подготовки спортивного резерва  Красноярского края.  </a:t>
          </a:r>
          <a:endParaRPr lang="ru-RU" sz="1800" dirty="0"/>
        </a:p>
      </dgm:t>
    </dgm:pt>
    <dgm:pt modelId="{356B0E55-5150-4627-8D5D-21375EFF5264}" type="parTrans" cxnId="{6E36327B-72F5-429E-A22F-A14CFEA49A7A}">
      <dgm:prSet/>
      <dgm:spPr/>
      <dgm:t>
        <a:bodyPr/>
        <a:lstStyle/>
        <a:p>
          <a:endParaRPr lang="ru-RU"/>
        </a:p>
      </dgm:t>
    </dgm:pt>
    <dgm:pt modelId="{0EA36B4E-3E2B-4531-8C7E-65AE0CB29FA3}" type="sibTrans" cxnId="{6E36327B-72F5-429E-A22F-A14CFEA49A7A}">
      <dgm:prSet/>
      <dgm:spPr/>
      <dgm:t>
        <a:bodyPr/>
        <a:lstStyle/>
        <a:p>
          <a:endParaRPr lang="ru-RU"/>
        </a:p>
      </dgm:t>
    </dgm:pt>
    <dgm:pt modelId="{1C9C90FE-8CAB-456F-A16C-33B70EAD63A7}" type="pres">
      <dgm:prSet presAssocID="{CC7592F0-C421-4758-A3EC-411436ABF19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C2B613-CDE0-4BDB-B2EB-7DE39DEEC037}" type="pres">
      <dgm:prSet presAssocID="{B9B60168-F720-41A9-B5C8-86C8E09163CE}" presName="composite" presStyleCnt="0"/>
      <dgm:spPr/>
    </dgm:pt>
    <dgm:pt modelId="{9F90BC47-79B9-4CE8-A0FB-BB952B317971}" type="pres">
      <dgm:prSet presAssocID="{B9B60168-F720-41A9-B5C8-86C8E09163CE}" presName="parentText" presStyleLbl="alignNode1" presStyleIdx="0" presStyleCnt="5" custLinFactNeighborX="1344" custLinFactNeighborY="96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11251-47A3-4CDB-8994-41D9EB882D62}" type="pres">
      <dgm:prSet presAssocID="{B9B60168-F720-41A9-B5C8-86C8E09163CE}" presName="descendantText" presStyleLbl="alignAcc1" presStyleIdx="0" presStyleCnt="5" custScaleX="100175" custScaleY="103252" custLinFactNeighborX="441" custLinFactNeighborY="14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4B3EB-9F7D-4CDC-8225-7A05A8AE3151}" type="pres">
      <dgm:prSet presAssocID="{CF7264B9-CEA1-4B93-BBC2-95EEE9F9CEB2}" presName="sp" presStyleCnt="0"/>
      <dgm:spPr/>
    </dgm:pt>
    <dgm:pt modelId="{B4A74EE9-5EE9-4735-8EB3-172F62368B83}" type="pres">
      <dgm:prSet presAssocID="{BA6171A5-E8DF-4A23-BE11-3DD82BCF8685}" presName="composite" presStyleCnt="0"/>
      <dgm:spPr/>
    </dgm:pt>
    <dgm:pt modelId="{064F7718-A5B6-400C-A0FB-60CC19D118A2}" type="pres">
      <dgm:prSet presAssocID="{BA6171A5-E8DF-4A23-BE11-3DD82BCF8685}" presName="parentText" presStyleLbl="alignNode1" presStyleIdx="1" presStyleCnt="5" custLinFactNeighborX="1344" custLinFactNeighborY="2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092913-3CD9-4F7C-ABB2-40DFDB541779}" type="pres">
      <dgm:prSet presAssocID="{BA6171A5-E8DF-4A23-BE11-3DD82BCF8685}" presName="descendantText" presStyleLbl="alignAcc1" presStyleIdx="1" presStyleCnt="5" custScaleX="99889" custScaleY="105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4A76A-63BA-46F1-823A-9723ADFD2847}" type="pres">
      <dgm:prSet presAssocID="{C069C173-8A79-473E-B109-5F1E64312A98}" presName="sp" presStyleCnt="0"/>
      <dgm:spPr/>
    </dgm:pt>
    <dgm:pt modelId="{47C57336-30D1-4630-8B23-07744514D9C0}" type="pres">
      <dgm:prSet presAssocID="{45527EBF-71DA-4FA6-A665-831F74119B1B}" presName="composite" presStyleCnt="0"/>
      <dgm:spPr/>
    </dgm:pt>
    <dgm:pt modelId="{9B40B097-1E12-46A9-BEA5-156D116F3DA1}" type="pres">
      <dgm:prSet presAssocID="{45527EBF-71DA-4FA6-A665-831F74119B1B}" presName="parentText" presStyleLbl="alignNode1" presStyleIdx="2" presStyleCnt="5" custLinFactNeighborX="6352" custLinFactNeighborY="-44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0DF161-C53E-4019-B546-094849361C55}" type="pres">
      <dgm:prSet presAssocID="{45527EBF-71DA-4FA6-A665-831F74119B1B}" presName="descendantText" presStyleLbl="alignAcc1" presStyleIdx="2" presStyleCnt="5" custScaleX="99526" custScaleY="134045" custLinFactNeighborX="596" custLinFactNeighborY="-10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75F2CC-6EF0-4D2F-B946-5F383B5605D2}" type="pres">
      <dgm:prSet presAssocID="{3790D5A2-B9CE-4FCE-80D3-3BC5ACA05A40}" presName="sp" presStyleCnt="0"/>
      <dgm:spPr/>
    </dgm:pt>
    <dgm:pt modelId="{E838C1C1-7766-489D-8E1D-5CD574607631}" type="pres">
      <dgm:prSet presAssocID="{AEF9A72F-40B3-4309-A710-1A8A45B13A11}" presName="composite" presStyleCnt="0"/>
      <dgm:spPr/>
    </dgm:pt>
    <dgm:pt modelId="{CFFBB1BD-1F18-4DE7-A38A-F0BA979F58A4}" type="pres">
      <dgm:prSet presAssocID="{AEF9A72F-40B3-4309-A710-1A8A45B13A11}" presName="parentText" presStyleLbl="alignNode1" presStyleIdx="3" presStyleCnt="5" custLinFactNeighborY="-90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EE704E-D2AA-4662-A86C-AF4179A5A9AE}" type="pres">
      <dgm:prSet presAssocID="{AEF9A72F-40B3-4309-A710-1A8A45B13A11}" presName="descendantText" presStyleLbl="alignAcc1" presStyleIdx="3" presStyleCnt="5" custScaleX="98618" custScaleY="137784" custLinFactNeighborX="54" custLinFactNeighborY="-12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17105-B5B0-4183-97D2-26FCEE68383F}" type="pres">
      <dgm:prSet presAssocID="{0AA6B327-EE04-4969-B9B5-BC56FE306D95}" presName="sp" presStyleCnt="0"/>
      <dgm:spPr/>
    </dgm:pt>
    <dgm:pt modelId="{0C18F234-258F-459E-A7F1-FF63E8C01F45}" type="pres">
      <dgm:prSet presAssocID="{0B4D6A9D-F226-4F38-88B1-46CA84D9CF3B}" presName="composite" presStyleCnt="0"/>
      <dgm:spPr/>
    </dgm:pt>
    <dgm:pt modelId="{F462490A-E535-4AD3-86FA-4FC3D05BE89C}" type="pres">
      <dgm:prSet presAssocID="{0B4D6A9D-F226-4F38-88B1-46CA84D9CF3B}" presName="parentText" presStyleLbl="alignNode1" presStyleIdx="4" presStyleCnt="5" custScaleX="104866" custLinFactNeighborX="1364" custLinFactNeighborY="-174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F60FD9-365B-4339-B4FA-D7B5133D5FBB}" type="pres">
      <dgm:prSet presAssocID="{0B4D6A9D-F226-4F38-88B1-46CA84D9CF3B}" presName="descendantText" presStyleLbl="alignAcc1" presStyleIdx="4" presStyleCnt="5" custScaleX="98797" custScaleY="123033" custLinFactNeighborX="-136" custLinFactNeighborY="-14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FDCC95-E324-45EE-9676-F2BAAC81ED98}" type="presOf" srcId="{5C78CF70-0B58-48AF-8109-2D7847F0850E}" destId="{67EE704E-D2AA-4662-A86C-AF4179A5A9AE}" srcOrd="0" destOrd="0" presId="urn:microsoft.com/office/officeart/2005/8/layout/chevron2"/>
    <dgm:cxn modelId="{37E1163A-E2F9-4040-8CDC-D58ADEDC57F8}" srcId="{AEF9A72F-40B3-4309-A710-1A8A45B13A11}" destId="{5C78CF70-0B58-48AF-8109-2D7847F0850E}" srcOrd="0" destOrd="0" parTransId="{D9FCDC29-AC57-4914-B2BE-37B74C202761}" sibTransId="{EC493E12-E1E4-4EF2-BCF6-C07678685460}"/>
    <dgm:cxn modelId="{ED03A5C2-1DA7-4881-9A14-3668D306FAAD}" type="presOf" srcId="{0B4D6A9D-F226-4F38-88B1-46CA84D9CF3B}" destId="{F462490A-E535-4AD3-86FA-4FC3D05BE89C}" srcOrd="0" destOrd="0" presId="urn:microsoft.com/office/officeart/2005/8/layout/chevron2"/>
    <dgm:cxn modelId="{6E36327B-72F5-429E-A22F-A14CFEA49A7A}" srcId="{0B4D6A9D-F226-4F38-88B1-46CA84D9CF3B}" destId="{6C9EB75A-1DB8-45D4-A9C9-0BA8A58C6B3C}" srcOrd="0" destOrd="0" parTransId="{356B0E55-5150-4627-8D5D-21375EFF5264}" sibTransId="{0EA36B4E-3E2B-4531-8C7E-65AE0CB29FA3}"/>
    <dgm:cxn modelId="{21B31F2C-21B6-4E5B-9A5F-10AC953495AD}" srcId="{CC7592F0-C421-4758-A3EC-411436ABF19F}" destId="{BA6171A5-E8DF-4A23-BE11-3DD82BCF8685}" srcOrd="1" destOrd="0" parTransId="{87833604-2F89-48CF-B68C-C7FDE892D4B0}" sibTransId="{C069C173-8A79-473E-B109-5F1E64312A98}"/>
    <dgm:cxn modelId="{721E1F00-0374-4FCB-A720-319AB6135D8D}" srcId="{CC7592F0-C421-4758-A3EC-411436ABF19F}" destId="{0B4D6A9D-F226-4F38-88B1-46CA84D9CF3B}" srcOrd="4" destOrd="0" parTransId="{672BECA1-B164-416C-9620-034C03906A8D}" sibTransId="{594B0081-C253-4A4D-A53A-BA657A80BAEA}"/>
    <dgm:cxn modelId="{D3BAB014-9ABB-4B68-97A6-630FEF83EA65}" type="presOf" srcId="{6C9EB75A-1DB8-45D4-A9C9-0BA8A58C6B3C}" destId="{34F60FD9-365B-4339-B4FA-D7B5133D5FBB}" srcOrd="0" destOrd="0" presId="urn:microsoft.com/office/officeart/2005/8/layout/chevron2"/>
    <dgm:cxn modelId="{66FC88E0-ED90-49A3-A0D7-5A4DEAD60964}" type="presOf" srcId="{45527EBF-71DA-4FA6-A665-831F74119B1B}" destId="{9B40B097-1E12-46A9-BEA5-156D116F3DA1}" srcOrd="0" destOrd="0" presId="urn:microsoft.com/office/officeart/2005/8/layout/chevron2"/>
    <dgm:cxn modelId="{58364EBD-ACFA-42B7-8FAB-65F98E4CD182}" srcId="{B9B60168-F720-41A9-B5C8-86C8E09163CE}" destId="{8D556A59-4E87-429E-BAEA-B2E23F12DAA2}" srcOrd="0" destOrd="0" parTransId="{EB3B72BD-14AC-4F7E-9E93-D3F6AC5B6EFB}" sibTransId="{DF709890-148B-4ED2-BC7A-2CCAF31CBDE4}"/>
    <dgm:cxn modelId="{E6D3638B-EED0-47DC-A32A-5B34DC0CDB15}" type="presOf" srcId="{E45DC6C0-AC07-4E23-AE30-891FCE78B0BE}" destId="{83092913-3CD9-4F7C-ABB2-40DFDB541779}" srcOrd="0" destOrd="0" presId="urn:microsoft.com/office/officeart/2005/8/layout/chevron2"/>
    <dgm:cxn modelId="{48AD30D9-C802-426C-B118-38C34A5AB426}" srcId="{CC7592F0-C421-4758-A3EC-411436ABF19F}" destId="{45527EBF-71DA-4FA6-A665-831F74119B1B}" srcOrd="2" destOrd="0" parTransId="{E63BAEA9-F40E-4624-91BC-660E63380DE3}" sibTransId="{3790D5A2-B9CE-4FCE-80D3-3BC5ACA05A40}"/>
    <dgm:cxn modelId="{7C9416FB-5C0C-47AC-A401-9358498F147B}" type="presOf" srcId="{BA6171A5-E8DF-4A23-BE11-3DD82BCF8685}" destId="{064F7718-A5B6-400C-A0FB-60CC19D118A2}" srcOrd="0" destOrd="0" presId="urn:microsoft.com/office/officeart/2005/8/layout/chevron2"/>
    <dgm:cxn modelId="{190225F7-6492-4E32-898E-67D21D726254}" type="presOf" srcId="{D6CEBA5B-7F86-4EF5-9B89-4F499F4943E1}" destId="{230DF161-C53E-4019-B546-094849361C55}" srcOrd="0" destOrd="0" presId="urn:microsoft.com/office/officeart/2005/8/layout/chevron2"/>
    <dgm:cxn modelId="{0D61901D-7288-4D30-8D10-14EE7E05F221}" type="presOf" srcId="{CC7592F0-C421-4758-A3EC-411436ABF19F}" destId="{1C9C90FE-8CAB-456F-A16C-33B70EAD63A7}" srcOrd="0" destOrd="0" presId="urn:microsoft.com/office/officeart/2005/8/layout/chevron2"/>
    <dgm:cxn modelId="{F90E2EF8-F471-4031-92FE-63A915A67300}" type="presOf" srcId="{8D556A59-4E87-429E-BAEA-B2E23F12DAA2}" destId="{5D211251-47A3-4CDB-8994-41D9EB882D62}" srcOrd="0" destOrd="0" presId="urn:microsoft.com/office/officeart/2005/8/layout/chevron2"/>
    <dgm:cxn modelId="{09BDE843-0E9C-48C0-9822-0A0FA34FD413}" srcId="{45527EBF-71DA-4FA6-A665-831F74119B1B}" destId="{D6CEBA5B-7F86-4EF5-9B89-4F499F4943E1}" srcOrd="0" destOrd="0" parTransId="{7985C1AC-6A8A-4BB8-9F31-4E5813442B55}" sibTransId="{9084A668-BA58-462E-9152-9FA2ECA0CD8E}"/>
    <dgm:cxn modelId="{1F2586E3-F098-47F7-860F-4DCDA5175437}" type="presOf" srcId="{B9B60168-F720-41A9-B5C8-86C8E09163CE}" destId="{9F90BC47-79B9-4CE8-A0FB-BB952B317971}" srcOrd="0" destOrd="0" presId="urn:microsoft.com/office/officeart/2005/8/layout/chevron2"/>
    <dgm:cxn modelId="{C4B112C4-15DD-4516-8711-3F39636346A2}" type="presOf" srcId="{AEF9A72F-40B3-4309-A710-1A8A45B13A11}" destId="{CFFBB1BD-1F18-4DE7-A38A-F0BA979F58A4}" srcOrd="0" destOrd="0" presId="urn:microsoft.com/office/officeart/2005/8/layout/chevron2"/>
    <dgm:cxn modelId="{950A07AA-B852-45FA-95FF-07ED28E35F77}" srcId="{CC7592F0-C421-4758-A3EC-411436ABF19F}" destId="{B9B60168-F720-41A9-B5C8-86C8E09163CE}" srcOrd="0" destOrd="0" parTransId="{3EF1CD4C-66FA-41D0-B8A4-799DFFA29425}" sibTransId="{CF7264B9-CEA1-4B93-BBC2-95EEE9F9CEB2}"/>
    <dgm:cxn modelId="{28870AE3-5CBE-4423-80D9-83895106A092}" srcId="{CC7592F0-C421-4758-A3EC-411436ABF19F}" destId="{AEF9A72F-40B3-4309-A710-1A8A45B13A11}" srcOrd="3" destOrd="0" parTransId="{DEFABC92-9EBF-4AFA-AEDE-C7D8FD48BF9B}" sibTransId="{0AA6B327-EE04-4969-B9B5-BC56FE306D95}"/>
    <dgm:cxn modelId="{CD6177C6-9D40-43AF-874F-C536287F6FB7}" srcId="{BA6171A5-E8DF-4A23-BE11-3DD82BCF8685}" destId="{E45DC6C0-AC07-4E23-AE30-891FCE78B0BE}" srcOrd="0" destOrd="0" parTransId="{E735BA76-17A4-4A87-8F6B-37BAF438F1A4}" sibTransId="{C8F4AFEC-B7F8-48D0-8F30-BB71A44BD136}"/>
    <dgm:cxn modelId="{5988C6A2-D1F3-4124-88B0-847093AB10D4}" type="presParOf" srcId="{1C9C90FE-8CAB-456F-A16C-33B70EAD63A7}" destId="{9AC2B613-CDE0-4BDB-B2EB-7DE39DEEC037}" srcOrd="0" destOrd="0" presId="urn:microsoft.com/office/officeart/2005/8/layout/chevron2"/>
    <dgm:cxn modelId="{C5931581-A867-4CC4-B9DD-B1BD8A97ED9D}" type="presParOf" srcId="{9AC2B613-CDE0-4BDB-B2EB-7DE39DEEC037}" destId="{9F90BC47-79B9-4CE8-A0FB-BB952B317971}" srcOrd="0" destOrd="0" presId="urn:microsoft.com/office/officeart/2005/8/layout/chevron2"/>
    <dgm:cxn modelId="{7055A76C-5785-4929-B02B-FE9C4749F10C}" type="presParOf" srcId="{9AC2B613-CDE0-4BDB-B2EB-7DE39DEEC037}" destId="{5D211251-47A3-4CDB-8994-41D9EB882D62}" srcOrd="1" destOrd="0" presId="urn:microsoft.com/office/officeart/2005/8/layout/chevron2"/>
    <dgm:cxn modelId="{65F97AF1-F31C-4C6A-98C1-A69E33D3785C}" type="presParOf" srcId="{1C9C90FE-8CAB-456F-A16C-33B70EAD63A7}" destId="{5014B3EB-9F7D-4CDC-8225-7A05A8AE3151}" srcOrd="1" destOrd="0" presId="urn:microsoft.com/office/officeart/2005/8/layout/chevron2"/>
    <dgm:cxn modelId="{2C814F10-4184-4FA5-913F-A3619FD71A70}" type="presParOf" srcId="{1C9C90FE-8CAB-456F-A16C-33B70EAD63A7}" destId="{B4A74EE9-5EE9-4735-8EB3-172F62368B83}" srcOrd="2" destOrd="0" presId="urn:microsoft.com/office/officeart/2005/8/layout/chevron2"/>
    <dgm:cxn modelId="{35359F42-2423-489B-84A7-7134DA9C5629}" type="presParOf" srcId="{B4A74EE9-5EE9-4735-8EB3-172F62368B83}" destId="{064F7718-A5B6-400C-A0FB-60CC19D118A2}" srcOrd="0" destOrd="0" presId="urn:microsoft.com/office/officeart/2005/8/layout/chevron2"/>
    <dgm:cxn modelId="{A2EA41D9-F291-43AA-8BFE-C060622FB474}" type="presParOf" srcId="{B4A74EE9-5EE9-4735-8EB3-172F62368B83}" destId="{83092913-3CD9-4F7C-ABB2-40DFDB541779}" srcOrd="1" destOrd="0" presId="urn:microsoft.com/office/officeart/2005/8/layout/chevron2"/>
    <dgm:cxn modelId="{AB926CE5-78E1-4AC3-9D5D-61D0726B0E81}" type="presParOf" srcId="{1C9C90FE-8CAB-456F-A16C-33B70EAD63A7}" destId="{6234A76A-63BA-46F1-823A-9723ADFD2847}" srcOrd="3" destOrd="0" presId="urn:microsoft.com/office/officeart/2005/8/layout/chevron2"/>
    <dgm:cxn modelId="{B645F60F-6CFC-4822-8D59-8C4EB0732AB1}" type="presParOf" srcId="{1C9C90FE-8CAB-456F-A16C-33B70EAD63A7}" destId="{47C57336-30D1-4630-8B23-07744514D9C0}" srcOrd="4" destOrd="0" presId="urn:microsoft.com/office/officeart/2005/8/layout/chevron2"/>
    <dgm:cxn modelId="{47283ACD-BEEC-433F-9FD9-952D63AFC734}" type="presParOf" srcId="{47C57336-30D1-4630-8B23-07744514D9C0}" destId="{9B40B097-1E12-46A9-BEA5-156D116F3DA1}" srcOrd="0" destOrd="0" presId="urn:microsoft.com/office/officeart/2005/8/layout/chevron2"/>
    <dgm:cxn modelId="{36547180-C17C-4F4F-9CFB-A0D03380614E}" type="presParOf" srcId="{47C57336-30D1-4630-8B23-07744514D9C0}" destId="{230DF161-C53E-4019-B546-094849361C55}" srcOrd="1" destOrd="0" presId="urn:microsoft.com/office/officeart/2005/8/layout/chevron2"/>
    <dgm:cxn modelId="{70C09C86-B1F6-4F78-98D4-5B5E9C2076AA}" type="presParOf" srcId="{1C9C90FE-8CAB-456F-A16C-33B70EAD63A7}" destId="{1475F2CC-6EF0-4D2F-B946-5F383B5605D2}" srcOrd="5" destOrd="0" presId="urn:microsoft.com/office/officeart/2005/8/layout/chevron2"/>
    <dgm:cxn modelId="{751E2A51-97BF-4BA1-80D7-DE851CC7518B}" type="presParOf" srcId="{1C9C90FE-8CAB-456F-A16C-33B70EAD63A7}" destId="{E838C1C1-7766-489D-8E1D-5CD574607631}" srcOrd="6" destOrd="0" presId="urn:microsoft.com/office/officeart/2005/8/layout/chevron2"/>
    <dgm:cxn modelId="{C3671327-2762-463F-AA1F-76BE275FE914}" type="presParOf" srcId="{E838C1C1-7766-489D-8E1D-5CD574607631}" destId="{CFFBB1BD-1F18-4DE7-A38A-F0BA979F58A4}" srcOrd="0" destOrd="0" presId="urn:microsoft.com/office/officeart/2005/8/layout/chevron2"/>
    <dgm:cxn modelId="{4A004764-AFD0-4003-A62A-31E65B6CEA03}" type="presParOf" srcId="{E838C1C1-7766-489D-8E1D-5CD574607631}" destId="{67EE704E-D2AA-4662-A86C-AF4179A5A9AE}" srcOrd="1" destOrd="0" presId="urn:microsoft.com/office/officeart/2005/8/layout/chevron2"/>
    <dgm:cxn modelId="{0B05B20F-2D1C-4927-95D8-3645B5080F29}" type="presParOf" srcId="{1C9C90FE-8CAB-456F-A16C-33B70EAD63A7}" destId="{7F117105-B5B0-4183-97D2-26FCEE68383F}" srcOrd="7" destOrd="0" presId="urn:microsoft.com/office/officeart/2005/8/layout/chevron2"/>
    <dgm:cxn modelId="{AA463CB2-1AE9-458A-BB52-F700AF2DE396}" type="presParOf" srcId="{1C9C90FE-8CAB-456F-A16C-33B70EAD63A7}" destId="{0C18F234-258F-459E-A7F1-FF63E8C01F45}" srcOrd="8" destOrd="0" presId="urn:microsoft.com/office/officeart/2005/8/layout/chevron2"/>
    <dgm:cxn modelId="{CA31A03E-7420-4392-8088-F273ADBEF9F4}" type="presParOf" srcId="{0C18F234-258F-459E-A7F1-FF63E8C01F45}" destId="{F462490A-E535-4AD3-86FA-4FC3D05BE89C}" srcOrd="0" destOrd="0" presId="urn:microsoft.com/office/officeart/2005/8/layout/chevron2"/>
    <dgm:cxn modelId="{F1ED8045-96DA-4FA7-A5DE-9394BA4644D2}" type="presParOf" srcId="{0C18F234-258F-459E-A7F1-FF63E8C01F45}" destId="{34F60FD9-365B-4339-B4FA-D7B5133D5FB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11A9EF-BD0B-4638-97D5-58DDA5C51045}" type="doc">
      <dgm:prSet loTypeId="urn:microsoft.com/office/officeart/2005/8/layout/vList5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2C3BCE07-190D-4CBF-B060-9D3CA5430A9F}">
      <dgm:prSet phldrT="[Текст]" custT="1"/>
      <dgm:spPr/>
      <dgm:t>
        <a:bodyPr/>
        <a:lstStyle/>
        <a:p>
          <a:r>
            <a:rPr lang="en-US" sz="2300" b="1" dirty="0" smtClean="0">
              <a:latin typeface="Times New Roman" pitchFamily="18" charset="0"/>
              <a:cs typeface="Times New Roman" pitchFamily="18" charset="0"/>
            </a:rPr>
            <a:t>I  </a:t>
          </a:r>
          <a:r>
            <a:rPr lang="ru-RU" sz="2300" b="1" dirty="0" smtClean="0">
              <a:latin typeface="Times New Roman" pitchFamily="18" charset="0"/>
              <a:cs typeface="Times New Roman" pitchFamily="18" charset="0"/>
            </a:rPr>
            <a:t>Раздел</a:t>
          </a:r>
          <a:endParaRPr lang="ru-RU" sz="2300" b="1" dirty="0">
            <a:latin typeface="Times New Roman" pitchFamily="18" charset="0"/>
            <a:cs typeface="Times New Roman" pitchFamily="18" charset="0"/>
          </a:endParaRPr>
        </a:p>
      </dgm:t>
    </dgm:pt>
    <dgm:pt modelId="{818B2313-B9D5-4315-ACFF-9261DDCB7AFE}" type="parTrans" cxnId="{5980E0BD-E952-434C-9F93-69F0CD9535BF}">
      <dgm:prSet/>
      <dgm:spPr/>
      <dgm:t>
        <a:bodyPr/>
        <a:lstStyle/>
        <a:p>
          <a:endParaRPr lang="ru-RU"/>
        </a:p>
      </dgm:t>
    </dgm:pt>
    <dgm:pt modelId="{FA157F70-A4F2-4734-A9D3-38E84098B499}" type="sibTrans" cxnId="{5980E0BD-E952-434C-9F93-69F0CD9535BF}">
      <dgm:prSet/>
      <dgm:spPr/>
      <dgm:t>
        <a:bodyPr/>
        <a:lstStyle/>
        <a:p>
          <a:endParaRPr lang="ru-RU"/>
        </a:p>
      </dgm:t>
    </dgm:pt>
    <dgm:pt modelId="{4B0E5A5D-96FF-45F3-87F2-EDCBBE9A0027}">
      <dgm:prSet phldrT="[Текст]" custT="1"/>
      <dgm:spPr/>
      <dgm:t>
        <a:bodyPr/>
        <a:lstStyle/>
        <a:p>
          <a:r>
            <a:rPr lang="ru-RU" sz="2000" b="1" dirty="0" smtClean="0"/>
            <a:t>Спортивная работа</a:t>
          </a:r>
          <a:endParaRPr lang="ru-RU" sz="2000" dirty="0"/>
        </a:p>
      </dgm:t>
    </dgm:pt>
    <dgm:pt modelId="{C286AB09-61C2-4EA9-9DAB-64E89A4E4B2D}" type="parTrans" cxnId="{A821E6CC-B1E8-4607-A094-EB76890D2844}">
      <dgm:prSet/>
      <dgm:spPr/>
      <dgm:t>
        <a:bodyPr/>
        <a:lstStyle/>
        <a:p>
          <a:endParaRPr lang="ru-RU"/>
        </a:p>
      </dgm:t>
    </dgm:pt>
    <dgm:pt modelId="{415E7702-9B82-4C61-974B-B7F18AF1434A}" type="sibTrans" cxnId="{A821E6CC-B1E8-4607-A094-EB76890D2844}">
      <dgm:prSet/>
      <dgm:spPr/>
      <dgm:t>
        <a:bodyPr/>
        <a:lstStyle/>
        <a:p>
          <a:endParaRPr lang="ru-RU"/>
        </a:p>
      </dgm:t>
    </dgm:pt>
    <dgm:pt modelId="{06BEF7F8-D2E3-4868-8555-7559CAB329FE}">
      <dgm:prSet phldrT="[Текст]" custT="1"/>
      <dgm:spPr/>
      <dgm:t>
        <a:bodyPr/>
        <a:lstStyle/>
        <a:p>
          <a:r>
            <a:rPr lang="en-US" sz="2300" b="1" dirty="0" smtClean="0">
              <a:latin typeface="Times New Roman" pitchFamily="18" charset="0"/>
              <a:cs typeface="Times New Roman" pitchFamily="18" charset="0"/>
            </a:rPr>
            <a:t>II</a:t>
          </a:r>
          <a:r>
            <a:rPr lang="ru-RU" sz="2300" b="1" dirty="0" smtClean="0">
              <a:latin typeface="Times New Roman" pitchFamily="18" charset="0"/>
              <a:cs typeface="Times New Roman" pitchFamily="18" charset="0"/>
            </a:rPr>
            <a:t>  Раздел</a:t>
          </a:r>
          <a:endParaRPr lang="ru-RU" sz="2300" b="1" dirty="0">
            <a:latin typeface="Times New Roman" pitchFamily="18" charset="0"/>
            <a:cs typeface="Times New Roman" pitchFamily="18" charset="0"/>
          </a:endParaRPr>
        </a:p>
      </dgm:t>
    </dgm:pt>
    <dgm:pt modelId="{7104F715-841E-446A-AE31-DC969E5AC183}" type="parTrans" cxnId="{A642A473-2DDF-47E4-9A54-60E062832439}">
      <dgm:prSet/>
      <dgm:spPr/>
      <dgm:t>
        <a:bodyPr/>
        <a:lstStyle/>
        <a:p>
          <a:endParaRPr lang="ru-RU"/>
        </a:p>
      </dgm:t>
    </dgm:pt>
    <dgm:pt modelId="{92529262-0CAD-4898-8ADF-4C34A722848A}" type="sibTrans" cxnId="{A642A473-2DDF-47E4-9A54-60E062832439}">
      <dgm:prSet/>
      <dgm:spPr/>
      <dgm:t>
        <a:bodyPr/>
        <a:lstStyle/>
        <a:p>
          <a:endParaRPr lang="ru-RU"/>
        </a:p>
      </dgm:t>
    </dgm:pt>
    <dgm:pt modelId="{B694B21D-6C5F-441F-9731-08791D37E219}">
      <dgm:prSet phldrT="[Текст]" custT="1"/>
      <dgm:spPr/>
      <dgm:t>
        <a:bodyPr/>
        <a:lstStyle/>
        <a:p>
          <a:r>
            <a:rPr lang="ru-RU" sz="2000" b="1" dirty="0" smtClean="0"/>
            <a:t>Спортивные сооружения и  строительство спортивных объектов</a:t>
          </a:r>
          <a:endParaRPr lang="ru-RU" sz="2000" dirty="0"/>
        </a:p>
      </dgm:t>
    </dgm:pt>
    <dgm:pt modelId="{C9C7EA0F-F8C4-483F-BF0C-71107641825C}" type="parTrans" cxnId="{0DFAB84D-F6E2-4942-84A3-613B2E416269}">
      <dgm:prSet/>
      <dgm:spPr/>
      <dgm:t>
        <a:bodyPr/>
        <a:lstStyle/>
        <a:p>
          <a:endParaRPr lang="ru-RU"/>
        </a:p>
      </dgm:t>
    </dgm:pt>
    <dgm:pt modelId="{D25C1C03-B63E-4182-A455-5CBD5429CFD9}" type="sibTrans" cxnId="{0DFAB84D-F6E2-4942-84A3-613B2E416269}">
      <dgm:prSet/>
      <dgm:spPr/>
      <dgm:t>
        <a:bodyPr/>
        <a:lstStyle/>
        <a:p>
          <a:endParaRPr lang="ru-RU"/>
        </a:p>
      </dgm:t>
    </dgm:pt>
    <dgm:pt modelId="{F55E5F09-0E04-4262-A517-61CAC7608DC5}">
      <dgm:prSet phldrT="[Текст]" custT="1"/>
      <dgm:spPr/>
      <dgm:t>
        <a:bodyPr/>
        <a:lstStyle/>
        <a:p>
          <a:r>
            <a:rPr lang="en-US" sz="2300" b="1" dirty="0" smtClean="0">
              <a:latin typeface="Times New Roman" pitchFamily="18" charset="0"/>
              <a:cs typeface="Times New Roman" pitchFamily="18" charset="0"/>
            </a:rPr>
            <a:t>III</a:t>
          </a:r>
          <a:r>
            <a:rPr lang="ru-RU" sz="2300" b="1" dirty="0" smtClean="0">
              <a:latin typeface="Times New Roman" pitchFamily="18" charset="0"/>
              <a:cs typeface="Times New Roman" pitchFamily="18" charset="0"/>
            </a:rPr>
            <a:t>  Раздел</a:t>
          </a:r>
          <a:endParaRPr lang="ru-RU" sz="2300" dirty="0"/>
        </a:p>
      </dgm:t>
    </dgm:pt>
    <dgm:pt modelId="{ADDE5195-4F3E-4B0C-B357-F697C835D858}" type="parTrans" cxnId="{8B1579F3-881A-4106-833E-5B803EF347DA}">
      <dgm:prSet/>
      <dgm:spPr/>
      <dgm:t>
        <a:bodyPr/>
        <a:lstStyle/>
        <a:p>
          <a:endParaRPr lang="ru-RU"/>
        </a:p>
      </dgm:t>
    </dgm:pt>
    <dgm:pt modelId="{A5D5DFDA-6860-4BC6-A007-8849A08088E5}" type="sibTrans" cxnId="{8B1579F3-881A-4106-833E-5B803EF347DA}">
      <dgm:prSet/>
      <dgm:spPr/>
      <dgm:t>
        <a:bodyPr/>
        <a:lstStyle/>
        <a:p>
          <a:endParaRPr lang="ru-RU"/>
        </a:p>
      </dgm:t>
    </dgm:pt>
    <dgm:pt modelId="{6D5EE969-4552-419A-BBA6-995EC5FB4666}">
      <dgm:prSet phldrT="[Текст]" custT="1"/>
      <dgm:spPr/>
      <dgm:t>
        <a:bodyPr/>
        <a:lstStyle/>
        <a:p>
          <a:r>
            <a:rPr lang="ru-RU" sz="2000" b="1" dirty="0" smtClean="0"/>
            <a:t>Информационная работа и пропаганда здорового образа жизни</a:t>
          </a:r>
          <a:endParaRPr lang="ru-RU" sz="2000" dirty="0"/>
        </a:p>
      </dgm:t>
    </dgm:pt>
    <dgm:pt modelId="{E21F5E9A-8C8D-4333-A336-4149EF13D5D5}" type="parTrans" cxnId="{1419DC49-6DED-4778-B966-407DCE5FC5FA}">
      <dgm:prSet/>
      <dgm:spPr/>
      <dgm:t>
        <a:bodyPr/>
        <a:lstStyle/>
        <a:p>
          <a:endParaRPr lang="ru-RU"/>
        </a:p>
      </dgm:t>
    </dgm:pt>
    <dgm:pt modelId="{5188BA2B-75A1-4E89-A63A-6CADEBB9814F}" type="sibTrans" cxnId="{1419DC49-6DED-4778-B966-407DCE5FC5FA}">
      <dgm:prSet/>
      <dgm:spPr/>
      <dgm:t>
        <a:bodyPr/>
        <a:lstStyle/>
        <a:p>
          <a:endParaRPr lang="ru-RU"/>
        </a:p>
      </dgm:t>
    </dgm:pt>
    <dgm:pt modelId="{128FE89B-8F09-42D8-9907-1045FD1C95C8}" type="pres">
      <dgm:prSet presAssocID="{3011A9EF-BD0B-4638-97D5-58DDA5C510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65A812-409C-4EAB-B3CA-E99301677AB1}" type="pres">
      <dgm:prSet presAssocID="{2C3BCE07-190D-4CBF-B060-9D3CA5430A9F}" presName="linNode" presStyleCnt="0"/>
      <dgm:spPr/>
    </dgm:pt>
    <dgm:pt modelId="{98F1A0A4-717B-4E46-85BD-16595B9CB072}" type="pres">
      <dgm:prSet presAssocID="{2C3BCE07-190D-4CBF-B060-9D3CA5430A9F}" presName="parentText" presStyleLbl="node1" presStyleIdx="0" presStyleCnt="3" custScaleX="62208" custScaleY="142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044E29-EB18-4968-8A20-B70A723EF2E8}" type="pres">
      <dgm:prSet presAssocID="{2C3BCE07-190D-4CBF-B060-9D3CA5430A9F}" presName="descendantText" presStyleLbl="alignAccFollowNode1" presStyleIdx="0" presStyleCnt="3" custScaleX="105086" custScaleY="17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6D0BB3-C1C6-4A21-AD7D-5EFCF9A16CB0}" type="pres">
      <dgm:prSet presAssocID="{FA157F70-A4F2-4734-A9D3-38E84098B499}" presName="sp" presStyleCnt="0"/>
      <dgm:spPr/>
    </dgm:pt>
    <dgm:pt modelId="{02C2FDB7-ADF3-4F99-88C0-9D4947ADECCE}" type="pres">
      <dgm:prSet presAssocID="{06BEF7F8-D2E3-4868-8555-7559CAB329FE}" presName="linNode" presStyleCnt="0"/>
      <dgm:spPr/>
    </dgm:pt>
    <dgm:pt modelId="{1DA9BA73-4B64-451D-8C59-6CE9ABC47B97}" type="pres">
      <dgm:prSet presAssocID="{06BEF7F8-D2E3-4868-8555-7559CAB329FE}" presName="parentText" presStyleLbl="node1" presStyleIdx="1" presStyleCnt="3" custScaleX="63397" custScaleY="128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63DB5-7C30-4AA7-8246-4AAC24D9BEBB}" type="pres">
      <dgm:prSet presAssocID="{06BEF7F8-D2E3-4868-8555-7559CAB329FE}" presName="descendantText" presStyleLbl="alignAccFollowNode1" presStyleIdx="1" presStyleCnt="3" custScaleX="105077" custScaleY="20788" custLinFactNeighborX="748" custLinFactNeighborY="-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1A8C8-37E5-4876-8919-E32726F58999}" type="pres">
      <dgm:prSet presAssocID="{92529262-0CAD-4898-8ADF-4C34A722848A}" presName="sp" presStyleCnt="0"/>
      <dgm:spPr/>
    </dgm:pt>
    <dgm:pt modelId="{FF4D8BAB-45BD-45AA-B7C1-604DE524DA90}" type="pres">
      <dgm:prSet presAssocID="{F55E5F09-0E04-4262-A517-61CAC7608DC5}" presName="linNode" presStyleCnt="0"/>
      <dgm:spPr/>
    </dgm:pt>
    <dgm:pt modelId="{56CDD9BE-EDB9-4DFB-88D0-A51215AB36B7}" type="pres">
      <dgm:prSet presAssocID="{F55E5F09-0E04-4262-A517-61CAC7608DC5}" presName="parentText" presStyleLbl="node1" presStyleIdx="2" presStyleCnt="3" custScaleX="64270" custScaleY="134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1B83E-D4C8-4C60-9828-28874B0EEE5A}" type="pres">
      <dgm:prSet presAssocID="{F55E5F09-0E04-4262-A517-61CAC7608DC5}" presName="descendantText" presStyleLbl="alignAccFollowNode1" presStyleIdx="2" presStyleCnt="3" custScaleX="105003" custScaleY="19424" custLinFactNeighborX="374" custLinFactNeighborY="16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FAB84D-F6E2-4942-84A3-613B2E416269}" srcId="{06BEF7F8-D2E3-4868-8555-7559CAB329FE}" destId="{B694B21D-6C5F-441F-9731-08791D37E219}" srcOrd="0" destOrd="0" parTransId="{C9C7EA0F-F8C4-483F-BF0C-71107641825C}" sibTransId="{D25C1C03-B63E-4182-A455-5CBD5429CFD9}"/>
    <dgm:cxn modelId="{1419DC49-6DED-4778-B966-407DCE5FC5FA}" srcId="{F55E5F09-0E04-4262-A517-61CAC7608DC5}" destId="{6D5EE969-4552-419A-BBA6-995EC5FB4666}" srcOrd="0" destOrd="0" parTransId="{E21F5E9A-8C8D-4333-A336-4149EF13D5D5}" sibTransId="{5188BA2B-75A1-4E89-A63A-6CADEBB9814F}"/>
    <dgm:cxn modelId="{8B1579F3-881A-4106-833E-5B803EF347DA}" srcId="{3011A9EF-BD0B-4638-97D5-58DDA5C51045}" destId="{F55E5F09-0E04-4262-A517-61CAC7608DC5}" srcOrd="2" destOrd="0" parTransId="{ADDE5195-4F3E-4B0C-B357-F697C835D858}" sibTransId="{A5D5DFDA-6860-4BC6-A007-8849A08088E5}"/>
    <dgm:cxn modelId="{B88F88BF-6F58-400B-92B5-42ECDCEBA619}" type="presOf" srcId="{3011A9EF-BD0B-4638-97D5-58DDA5C51045}" destId="{128FE89B-8F09-42D8-9907-1045FD1C95C8}" srcOrd="0" destOrd="0" presId="urn:microsoft.com/office/officeart/2005/8/layout/vList5"/>
    <dgm:cxn modelId="{A8DE7F75-2C99-40BB-8193-90E44A8064AD}" type="presOf" srcId="{B694B21D-6C5F-441F-9731-08791D37E219}" destId="{16D63DB5-7C30-4AA7-8246-4AAC24D9BEBB}" srcOrd="0" destOrd="0" presId="urn:microsoft.com/office/officeart/2005/8/layout/vList5"/>
    <dgm:cxn modelId="{A642A473-2DDF-47E4-9A54-60E062832439}" srcId="{3011A9EF-BD0B-4638-97D5-58DDA5C51045}" destId="{06BEF7F8-D2E3-4868-8555-7559CAB329FE}" srcOrd="1" destOrd="0" parTransId="{7104F715-841E-446A-AE31-DC969E5AC183}" sibTransId="{92529262-0CAD-4898-8ADF-4C34A722848A}"/>
    <dgm:cxn modelId="{5980E0BD-E952-434C-9F93-69F0CD9535BF}" srcId="{3011A9EF-BD0B-4638-97D5-58DDA5C51045}" destId="{2C3BCE07-190D-4CBF-B060-9D3CA5430A9F}" srcOrd="0" destOrd="0" parTransId="{818B2313-B9D5-4315-ACFF-9261DDCB7AFE}" sibTransId="{FA157F70-A4F2-4734-A9D3-38E84098B499}"/>
    <dgm:cxn modelId="{2A2D16D8-C1EF-4EA3-9ECA-C540E44CBF06}" type="presOf" srcId="{2C3BCE07-190D-4CBF-B060-9D3CA5430A9F}" destId="{98F1A0A4-717B-4E46-85BD-16595B9CB072}" srcOrd="0" destOrd="0" presId="urn:microsoft.com/office/officeart/2005/8/layout/vList5"/>
    <dgm:cxn modelId="{86797AD1-121A-43D1-92A5-B7C038FFD743}" type="presOf" srcId="{6D5EE969-4552-419A-BBA6-995EC5FB4666}" destId="{7401B83E-D4C8-4C60-9828-28874B0EEE5A}" srcOrd="0" destOrd="0" presId="urn:microsoft.com/office/officeart/2005/8/layout/vList5"/>
    <dgm:cxn modelId="{662995F2-7660-4A33-8F6E-A96BDD33680D}" type="presOf" srcId="{06BEF7F8-D2E3-4868-8555-7559CAB329FE}" destId="{1DA9BA73-4B64-451D-8C59-6CE9ABC47B97}" srcOrd="0" destOrd="0" presId="urn:microsoft.com/office/officeart/2005/8/layout/vList5"/>
    <dgm:cxn modelId="{DBC961BB-DFEE-4643-B532-673332F1EA1D}" type="presOf" srcId="{4B0E5A5D-96FF-45F3-87F2-EDCBBE9A0027}" destId="{D0044E29-EB18-4968-8A20-B70A723EF2E8}" srcOrd="0" destOrd="0" presId="urn:microsoft.com/office/officeart/2005/8/layout/vList5"/>
    <dgm:cxn modelId="{A821E6CC-B1E8-4607-A094-EB76890D2844}" srcId="{2C3BCE07-190D-4CBF-B060-9D3CA5430A9F}" destId="{4B0E5A5D-96FF-45F3-87F2-EDCBBE9A0027}" srcOrd="0" destOrd="0" parTransId="{C286AB09-61C2-4EA9-9DAB-64E89A4E4B2D}" sibTransId="{415E7702-9B82-4C61-974B-B7F18AF1434A}"/>
    <dgm:cxn modelId="{C44B0BD2-982C-4913-BF29-44E36CD8750B}" type="presOf" srcId="{F55E5F09-0E04-4262-A517-61CAC7608DC5}" destId="{56CDD9BE-EDB9-4DFB-88D0-A51215AB36B7}" srcOrd="0" destOrd="0" presId="urn:microsoft.com/office/officeart/2005/8/layout/vList5"/>
    <dgm:cxn modelId="{CF718E01-37CB-4B71-B457-94076A2C5879}" type="presParOf" srcId="{128FE89B-8F09-42D8-9907-1045FD1C95C8}" destId="{1E65A812-409C-4EAB-B3CA-E99301677AB1}" srcOrd="0" destOrd="0" presId="urn:microsoft.com/office/officeart/2005/8/layout/vList5"/>
    <dgm:cxn modelId="{91B6B971-8B26-47D9-BB82-B331FC5E8F25}" type="presParOf" srcId="{1E65A812-409C-4EAB-B3CA-E99301677AB1}" destId="{98F1A0A4-717B-4E46-85BD-16595B9CB072}" srcOrd="0" destOrd="0" presId="urn:microsoft.com/office/officeart/2005/8/layout/vList5"/>
    <dgm:cxn modelId="{0E2E9D26-7326-431E-8AB9-63A941D0597F}" type="presParOf" srcId="{1E65A812-409C-4EAB-B3CA-E99301677AB1}" destId="{D0044E29-EB18-4968-8A20-B70A723EF2E8}" srcOrd="1" destOrd="0" presId="urn:microsoft.com/office/officeart/2005/8/layout/vList5"/>
    <dgm:cxn modelId="{D4CB4241-0555-4B57-AC1D-F8CEA7268804}" type="presParOf" srcId="{128FE89B-8F09-42D8-9907-1045FD1C95C8}" destId="{796D0BB3-C1C6-4A21-AD7D-5EFCF9A16CB0}" srcOrd="1" destOrd="0" presId="urn:microsoft.com/office/officeart/2005/8/layout/vList5"/>
    <dgm:cxn modelId="{23F36F73-EA51-49AB-BF45-EADE6BB3D5BA}" type="presParOf" srcId="{128FE89B-8F09-42D8-9907-1045FD1C95C8}" destId="{02C2FDB7-ADF3-4F99-88C0-9D4947ADECCE}" srcOrd="2" destOrd="0" presId="urn:microsoft.com/office/officeart/2005/8/layout/vList5"/>
    <dgm:cxn modelId="{D7BA448A-8728-4E35-BF5F-240BEC2EEFD2}" type="presParOf" srcId="{02C2FDB7-ADF3-4F99-88C0-9D4947ADECCE}" destId="{1DA9BA73-4B64-451D-8C59-6CE9ABC47B97}" srcOrd="0" destOrd="0" presId="urn:microsoft.com/office/officeart/2005/8/layout/vList5"/>
    <dgm:cxn modelId="{A58E154D-179B-40FF-8289-A5295B0E1966}" type="presParOf" srcId="{02C2FDB7-ADF3-4F99-88C0-9D4947ADECCE}" destId="{16D63DB5-7C30-4AA7-8246-4AAC24D9BEBB}" srcOrd="1" destOrd="0" presId="urn:microsoft.com/office/officeart/2005/8/layout/vList5"/>
    <dgm:cxn modelId="{D14FC602-D2DF-4B6A-99F5-B5CA17BAC09B}" type="presParOf" srcId="{128FE89B-8F09-42D8-9907-1045FD1C95C8}" destId="{0641A8C8-37E5-4876-8919-E32726F58999}" srcOrd="3" destOrd="0" presId="urn:microsoft.com/office/officeart/2005/8/layout/vList5"/>
    <dgm:cxn modelId="{2ACBC6F1-1C33-4684-884C-CD4C1B71EC4B}" type="presParOf" srcId="{128FE89B-8F09-42D8-9907-1045FD1C95C8}" destId="{FF4D8BAB-45BD-45AA-B7C1-604DE524DA90}" srcOrd="4" destOrd="0" presId="urn:microsoft.com/office/officeart/2005/8/layout/vList5"/>
    <dgm:cxn modelId="{63B1D02A-3693-4AA5-8D32-94B8F6DF788D}" type="presParOf" srcId="{FF4D8BAB-45BD-45AA-B7C1-604DE524DA90}" destId="{56CDD9BE-EDB9-4DFB-88D0-A51215AB36B7}" srcOrd="0" destOrd="0" presId="urn:microsoft.com/office/officeart/2005/8/layout/vList5"/>
    <dgm:cxn modelId="{4102D9F8-C1DE-47A1-A42F-59981FC66AA0}" type="presParOf" srcId="{FF4D8BAB-45BD-45AA-B7C1-604DE524DA90}" destId="{7401B83E-D4C8-4C60-9828-28874B0EEE5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0BC47-79B9-4CE8-A0FB-BB952B317971}">
      <dsp:nvSpPr>
        <dsp:cNvPr id="0" name=""/>
        <dsp:cNvSpPr/>
      </dsp:nvSpPr>
      <dsp:spPr>
        <a:xfrm rot="5400000">
          <a:off x="-153416" y="290970"/>
          <a:ext cx="1067998" cy="747598"/>
        </a:xfrm>
        <a:prstGeom prst="chevron">
          <a:avLst/>
        </a:prstGeom>
        <a:solidFill>
          <a:srgbClr val="CC00FF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1.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784" y="504569"/>
        <a:ext cx="747598" cy="320400"/>
      </dsp:txXfrm>
    </dsp:sp>
    <dsp:sp modelId="{5D211251-47A3-4CDB-8994-41D9EB882D62}">
      <dsp:nvSpPr>
        <dsp:cNvPr id="0" name=""/>
        <dsp:cNvSpPr/>
      </dsp:nvSpPr>
      <dsp:spPr>
        <a:xfrm rot="5400000">
          <a:off x="4116603" y="-3257947"/>
          <a:ext cx="716774" cy="74743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>
              <a:latin typeface="Times New Roman" pitchFamily="18" charset="0"/>
              <a:cs typeface="Times New Roman" pitchFamily="18" charset="0"/>
            </a:rPr>
            <a:t>Развитие в учреждении и на территории Красноярского края зимних видов спорта.</a:t>
          </a:r>
          <a:endParaRPr lang="ru-RU" sz="1800" i="0" kern="1200" dirty="0"/>
        </a:p>
      </dsp:txBody>
      <dsp:txXfrm rot="-5400000">
        <a:off x="737805" y="155841"/>
        <a:ext cx="7439380" cy="646794"/>
      </dsp:txXfrm>
    </dsp:sp>
    <dsp:sp modelId="{064F7718-A5B6-400C-A0FB-60CC19D118A2}">
      <dsp:nvSpPr>
        <dsp:cNvPr id="0" name=""/>
        <dsp:cNvSpPr/>
      </dsp:nvSpPr>
      <dsp:spPr>
        <a:xfrm rot="5400000">
          <a:off x="-153416" y="1169269"/>
          <a:ext cx="1067998" cy="747598"/>
        </a:xfrm>
        <a:prstGeom prst="chevron">
          <a:avLst/>
        </a:prstGeom>
        <a:solidFill>
          <a:srgbClr val="CC00FF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2.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784" y="1382868"/>
        <a:ext cx="747598" cy="320400"/>
      </dsp:txXfrm>
    </dsp:sp>
    <dsp:sp modelId="{83092913-3CD9-4F7C-ABB2-40DFDB541779}">
      <dsp:nvSpPr>
        <dsp:cNvPr id="0" name=""/>
        <dsp:cNvSpPr/>
      </dsp:nvSpPr>
      <dsp:spPr>
        <a:xfrm rot="5400000">
          <a:off x="4109311" y="-2372588"/>
          <a:ext cx="731359" cy="74530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>
              <a:latin typeface="Times New Roman" pitchFamily="18" charset="0"/>
              <a:cs typeface="Times New Roman" pitchFamily="18" charset="0"/>
            </a:rPr>
            <a:t>Подготовка высококвалифицированных спортсменов по зимним видам спорта. </a:t>
          </a:r>
          <a:endParaRPr lang="ru-RU" sz="1800" i="0" kern="1200" dirty="0"/>
        </a:p>
      </dsp:txBody>
      <dsp:txXfrm rot="-5400000">
        <a:off x="748475" y="1023950"/>
        <a:ext cx="7417329" cy="659955"/>
      </dsp:txXfrm>
    </dsp:sp>
    <dsp:sp modelId="{9B40B097-1E12-46A9-BEA5-156D116F3DA1}">
      <dsp:nvSpPr>
        <dsp:cNvPr id="0" name=""/>
        <dsp:cNvSpPr/>
      </dsp:nvSpPr>
      <dsp:spPr>
        <a:xfrm rot="5400000">
          <a:off x="-115976" y="2197450"/>
          <a:ext cx="1067998" cy="747598"/>
        </a:xfrm>
        <a:prstGeom prst="chevron">
          <a:avLst/>
        </a:prstGeom>
        <a:solidFill>
          <a:srgbClr val="CC00FF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3.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4224" y="2411049"/>
        <a:ext cx="747598" cy="320400"/>
      </dsp:txXfrm>
    </dsp:sp>
    <dsp:sp modelId="{230DF161-C53E-4019-B546-094849361C55}">
      <dsp:nvSpPr>
        <dsp:cNvPr id="0" name=""/>
        <dsp:cNvSpPr/>
      </dsp:nvSpPr>
      <dsp:spPr>
        <a:xfrm rot="5400000">
          <a:off x="4030669" y="-1355875"/>
          <a:ext cx="930539" cy="742594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>
              <a:latin typeface="Times New Roman" pitchFamily="18" charset="0"/>
              <a:cs typeface="Times New Roman" pitchFamily="18" charset="0"/>
            </a:rPr>
            <a:t>Участие в подготовке спортивного резерва для спортивных сборных команд Красноярского края и Российской Федерации по базовым и опорным  зимним видам спорта. </a:t>
          </a:r>
          <a:endParaRPr lang="ru-RU" sz="1800" i="0" kern="1200" dirty="0"/>
        </a:p>
      </dsp:txBody>
      <dsp:txXfrm rot="-5400000">
        <a:off x="782966" y="1937253"/>
        <a:ext cx="7380521" cy="839689"/>
      </dsp:txXfrm>
    </dsp:sp>
    <dsp:sp modelId="{CFFBB1BD-1F18-4DE7-A38A-F0BA979F58A4}">
      <dsp:nvSpPr>
        <dsp:cNvPr id="0" name=""/>
        <dsp:cNvSpPr/>
      </dsp:nvSpPr>
      <dsp:spPr>
        <a:xfrm rot="5400000">
          <a:off x="-163464" y="3240008"/>
          <a:ext cx="1067998" cy="747598"/>
        </a:xfrm>
        <a:prstGeom prst="chevron">
          <a:avLst/>
        </a:prstGeom>
        <a:solidFill>
          <a:srgbClr val="CC00FF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4.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-3264" y="3453607"/>
        <a:ext cx="747598" cy="320400"/>
      </dsp:txXfrm>
    </dsp:sp>
    <dsp:sp modelId="{67EE704E-D2AA-4662-A86C-AF4179A5A9AE}">
      <dsp:nvSpPr>
        <dsp:cNvPr id="0" name=""/>
        <dsp:cNvSpPr/>
      </dsp:nvSpPr>
      <dsp:spPr>
        <a:xfrm rot="5400000">
          <a:off x="4000772" y="-244186"/>
          <a:ext cx="956495" cy="73581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>
              <a:latin typeface="Times New Roman" pitchFamily="18" charset="0"/>
              <a:cs typeface="Times New Roman" pitchFamily="18" charset="0"/>
            </a:rPr>
            <a:t>Осуществление функций заказчика и застройщика, технического надзора и контроля за строительством. </a:t>
          </a:r>
          <a:endParaRPr lang="ru-RU" sz="1800" i="0" kern="1200" dirty="0"/>
        </a:p>
      </dsp:txBody>
      <dsp:txXfrm rot="-5400000">
        <a:off x="799921" y="3003357"/>
        <a:ext cx="7311505" cy="863111"/>
      </dsp:txXfrm>
    </dsp:sp>
    <dsp:sp modelId="{F462490A-E535-4AD3-86FA-4FC3D05BE89C}">
      <dsp:nvSpPr>
        <dsp:cNvPr id="0" name=""/>
        <dsp:cNvSpPr/>
      </dsp:nvSpPr>
      <dsp:spPr>
        <a:xfrm rot="5400000">
          <a:off x="-135077" y="4172165"/>
          <a:ext cx="1067998" cy="783977"/>
        </a:xfrm>
        <a:prstGeom prst="chevron">
          <a:avLst/>
        </a:prstGeom>
        <a:solidFill>
          <a:srgbClr val="CC00FF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5.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934" y="4422144"/>
        <a:ext cx="783977" cy="284021"/>
      </dsp:txXfrm>
    </dsp:sp>
    <dsp:sp modelId="{34F60FD9-365B-4339-B4FA-D7B5133D5FBB}">
      <dsp:nvSpPr>
        <dsp:cNvPr id="0" name=""/>
        <dsp:cNvSpPr/>
      </dsp:nvSpPr>
      <dsp:spPr>
        <a:xfrm rot="5400000">
          <a:off x="4055985" y="779366"/>
          <a:ext cx="854093" cy="737155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>
              <a:latin typeface="Times New Roman" pitchFamily="18" charset="0"/>
              <a:cs typeface="Times New Roman" pitchFamily="18" charset="0"/>
            </a:rPr>
            <a:t>Организация и осуществление информационно-пропагандисткой деятельности по вопросам развития спорта высших достижений  и подготовки спортивного резерва  Красноярского края.  </a:t>
          </a:r>
          <a:endParaRPr lang="ru-RU" sz="1800" kern="1200" dirty="0"/>
        </a:p>
      </dsp:txBody>
      <dsp:txXfrm rot="-5400000">
        <a:off x="797256" y="4079789"/>
        <a:ext cx="7329860" cy="770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44E29-EB18-4968-8A20-B70A723EF2E8}">
      <dsp:nvSpPr>
        <dsp:cNvPr id="0" name=""/>
        <dsp:cNvSpPr/>
      </dsp:nvSpPr>
      <dsp:spPr>
        <a:xfrm rot="5400000">
          <a:off x="4602030" y="-1319385"/>
          <a:ext cx="699013" cy="5472478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Спортивная работа</a:t>
          </a:r>
          <a:endParaRPr lang="ru-RU" sz="2000" kern="1200" dirty="0"/>
        </a:p>
      </dsp:txBody>
      <dsp:txXfrm rot="-5400000">
        <a:off x="2215298" y="1101470"/>
        <a:ext cx="5438355" cy="630767"/>
      </dsp:txXfrm>
    </dsp:sp>
    <dsp:sp modelId="{98F1A0A4-717B-4E46-85BD-16595B9CB072}">
      <dsp:nvSpPr>
        <dsp:cNvPr id="0" name=""/>
        <dsp:cNvSpPr/>
      </dsp:nvSpPr>
      <dsp:spPr>
        <a:xfrm>
          <a:off x="393048" y="1067337"/>
          <a:ext cx="1822249" cy="69903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Times New Roman" pitchFamily="18" charset="0"/>
              <a:cs typeface="Times New Roman" pitchFamily="18" charset="0"/>
            </a:rPr>
            <a:t>I  </a:t>
          </a: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Раздел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7172" y="1101461"/>
        <a:ext cx="1754001" cy="630784"/>
      </dsp:txXfrm>
    </dsp:sp>
    <dsp:sp modelId="{16D63DB5-7C30-4AA7-8246-4AAC24D9BEBB}">
      <dsp:nvSpPr>
        <dsp:cNvPr id="0" name=""/>
        <dsp:cNvSpPr/>
      </dsp:nvSpPr>
      <dsp:spPr>
        <a:xfrm rot="5400000">
          <a:off x="4601283" y="-320360"/>
          <a:ext cx="813519" cy="5472009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Спортивные сооружения и  строительство спортивных объектов</a:t>
          </a:r>
          <a:endParaRPr lang="ru-RU" sz="2000" kern="1200" dirty="0"/>
        </a:p>
      </dsp:txBody>
      <dsp:txXfrm rot="-5400000">
        <a:off x="2272039" y="2048597"/>
        <a:ext cx="5432296" cy="734093"/>
      </dsp:txXfrm>
    </dsp:sp>
    <dsp:sp modelId="{1DA9BA73-4B64-451D-8C59-6CE9ABC47B97}">
      <dsp:nvSpPr>
        <dsp:cNvPr id="0" name=""/>
        <dsp:cNvSpPr/>
      </dsp:nvSpPr>
      <dsp:spPr>
        <a:xfrm>
          <a:off x="393048" y="2104278"/>
          <a:ext cx="1857079" cy="62687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Times New Roman" pitchFamily="18" charset="0"/>
              <a:cs typeface="Times New Roman" pitchFamily="18" charset="0"/>
            </a:rPr>
            <a:t>II</a:t>
          </a: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  Раздел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3650" y="2134880"/>
        <a:ext cx="1795875" cy="565675"/>
      </dsp:txXfrm>
    </dsp:sp>
    <dsp:sp modelId="{7401B83E-D4C8-4C60-9828-28874B0EEE5A}">
      <dsp:nvSpPr>
        <dsp:cNvPr id="0" name=""/>
        <dsp:cNvSpPr/>
      </dsp:nvSpPr>
      <dsp:spPr>
        <a:xfrm rot="5400000">
          <a:off x="4640663" y="780960"/>
          <a:ext cx="760140" cy="5468155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Информационная работа и пропаганда здорового образа жизни</a:t>
          </a:r>
          <a:endParaRPr lang="ru-RU" sz="2000" kern="1200" dirty="0"/>
        </a:p>
      </dsp:txBody>
      <dsp:txXfrm rot="-5400000">
        <a:off x="2286656" y="3172075"/>
        <a:ext cx="5431048" cy="685926"/>
      </dsp:txXfrm>
    </dsp:sp>
    <dsp:sp modelId="{56CDD9BE-EDB9-4DFB-88D0-A51215AB36B7}">
      <dsp:nvSpPr>
        <dsp:cNvPr id="0" name=""/>
        <dsp:cNvSpPr/>
      </dsp:nvSpPr>
      <dsp:spPr>
        <a:xfrm>
          <a:off x="393048" y="3121070"/>
          <a:ext cx="1882651" cy="65613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latin typeface="Times New Roman" pitchFamily="18" charset="0"/>
              <a:cs typeface="Times New Roman" pitchFamily="18" charset="0"/>
            </a:rPr>
            <a:t>III</a:t>
          </a: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  Раздел</a:t>
          </a:r>
          <a:endParaRPr lang="ru-RU" sz="2300" kern="1200" dirty="0"/>
        </a:p>
      </dsp:txBody>
      <dsp:txXfrm>
        <a:off x="425078" y="3153100"/>
        <a:ext cx="1818591" cy="592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/>
          <a:lstStyle>
            <a:lvl1pPr algn="r">
              <a:defRPr sz="1300"/>
            </a:lvl1pPr>
          </a:lstStyle>
          <a:p>
            <a:fld id="{C7E4C24B-9320-46B7-BD1B-EA4B0DBAEFE8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3" tIns="47781" rIns="95563" bIns="4778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63" tIns="47781" rIns="95563" bIns="4778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5563" tIns="47781" rIns="95563" bIns="47781" rtlCol="0" anchor="b"/>
          <a:lstStyle>
            <a:lvl1pPr algn="r">
              <a:defRPr sz="1300"/>
            </a:lvl1pPr>
          </a:lstStyle>
          <a:p>
            <a:fld id="{91217DEF-3127-4DC2-8155-B8D88C56712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86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eaLnBrk="0" hangingPunct="0"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 eaLnBrk="0" hangingPunct="0"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 eaLnBrk="0" hangingPunct="0"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 eaLnBrk="0" hangingPunct="0"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99321" indent="-236302" defTabSz="46439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3071925" indent="-236302" defTabSz="46439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544528" indent="-236302" defTabSz="46439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4017133" indent="-236302" defTabSz="46439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48290" algn="l"/>
                <a:tab pos="1496579" algn="l"/>
                <a:tab pos="2244868" algn="l"/>
                <a:tab pos="2993158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/>
            <a:fld id="{9FDB91D6-3A91-4F22-B70D-A85A334F47D0}" type="slidenum">
              <a:rPr lang="ru-RU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rPr>
              <a:pPr eaLnBrk="1" hangingPunct="1"/>
              <a:t>3</a:t>
            </a:fld>
            <a:endParaRPr lang="ru-RU" dirty="0">
              <a:solidFill>
                <a:srgbClr val="000000"/>
              </a:solidFill>
              <a:latin typeface="Times New Roman" pitchFamily="16" charset="0"/>
              <a:ea typeface="DejaVu Sans" charset="0"/>
              <a:cs typeface="DejaVu Sans" charset="0"/>
            </a:endParaRPr>
          </a:p>
        </p:txBody>
      </p:sp>
      <p:sp>
        <p:nvSpPr>
          <p:cNvPr id="235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5350" y="749300"/>
            <a:ext cx="4913313" cy="36861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0839" y="4671081"/>
            <a:ext cx="5366701" cy="442523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72080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86215-B45D-4F68-8CB9-73A26508ED6E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98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176AB-19FE-48F2-B9B5-28012B3BA5B3}" type="datetimeFigureOut">
              <a:rPr lang="ru-RU" smtClean="0"/>
              <a:pPr/>
              <a:t>04.06.2016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ED1C7-C6B4-4EA3-B8B2-8C9EB0ABF35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6.jpeg"/><Relationship Id="rId9" Type="http://schemas.openxmlformats.org/officeDocument/2006/relationships/image" Target="../media/image12.jpe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13" Type="http://schemas.openxmlformats.org/officeDocument/2006/relationships/image" Target="../media/image100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12" Type="http://schemas.openxmlformats.org/officeDocument/2006/relationships/image" Target="../media/image9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11" Type="http://schemas.openxmlformats.org/officeDocument/2006/relationships/image" Target="../media/image98.jpeg"/><Relationship Id="rId5" Type="http://schemas.openxmlformats.org/officeDocument/2006/relationships/image" Target="../media/image92.jpeg"/><Relationship Id="rId10" Type="http://schemas.openxmlformats.org/officeDocument/2006/relationships/image" Target="../media/image97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Relationship Id="rId14" Type="http://schemas.openxmlformats.org/officeDocument/2006/relationships/image" Target="../media/image10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3568" y="2348880"/>
            <a:ext cx="7776864" cy="2160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/>
            <a:r>
              <a:rPr lang="ru-RU" sz="39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6" charset="0"/>
              </a:rPr>
              <a:t>К</a:t>
            </a:r>
            <a:r>
              <a:rPr lang="ru-RU" sz="39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6" charset="0"/>
              </a:rPr>
              <a:t>раевое государственное автономное учреждение</a:t>
            </a:r>
          </a:p>
          <a:p>
            <a:pPr algn="ctr"/>
            <a:r>
              <a:rPr lang="ru-RU" sz="39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6" charset="0"/>
              </a:rPr>
              <a:t> «Региональный центр спортивной подготовки </a:t>
            </a:r>
          </a:p>
          <a:p>
            <a:pPr algn="ctr"/>
            <a:r>
              <a:rPr lang="ru-RU" sz="39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6" charset="0"/>
              </a:rPr>
              <a:t>«Академия зимних видов спорта»</a:t>
            </a:r>
            <a:r>
              <a:rPr lang="ru-RU" sz="39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995936" y="332655"/>
            <a:ext cx="1836204" cy="1122282"/>
          </a:xfrm>
          <a:custGeom>
            <a:avLst/>
            <a:gdLst>
              <a:gd name="connsiteX0" fmla="*/ 0 w 1080864"/>
              <a:gd name="connsiteY0" fmla="*/ 0 h 540432"/>
              <a:gd name="connsiteX1" fmla="*/ 1080864 w 1080864"/>
              <a:gd name="connsiteY1" fmla="*/ 0 h 540432"/>
              <a:gd name="connsiteX2" fmla="*/ 1080864 w 1080864"/>
              <a:gd name="connsiteY2" fmla="*/ 540432 h 540432"/>
              <a:gd name="connsiteX3" fmla="*/ 0 w 1080864"/>
              <a:gd name="connsiteY3" fmla="*/ 540432 h 540432"/>
              <a:gd name="connsiteX4" fmla="*/ 0 w 1080864"/>
              <a:gd name="connsiteY4" fmla="*/ 0 h 54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64" h="540432">
                <a:moveTo>
                  <a:pt x="0" y="0"/>
                </a:moveTo>
                <a:lnTo>
                  <a:pt x="1080864" y="0"/>
                </a:lnTo>
                <a:lnTo>
                  <a:pt x="1080864" y="540432"/>
                </a:lnTo>
                <a:lnTo>
                  <a:pt x="0" y="54043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endParaRPr lang="ru-RU" sz="3000" b="1" dirty="0" smtClean="0">
              <a:solidFill>
                <a:srgbClr val="000066"/>
              </a:solidFill>
              <a:latin typeface="Times New Roman" pitchFamily="16" charset="0"/>
            </a:endParaRPr>
          </a:p>
        </p:txBody>
      </p:sp>
      <p:pic>
        <p:nvPicPr>
          <p:cNvPr id="6" name="Picture 2" descr="C:\Users\Илья\Desktop\Отчет 2012_картинки\ГЕРБ КР.КРАЯ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0922" y="186912"/>
            <a:ext cx="1008112" cy="124104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2" descr="D:\САШ АЗВС\Сейтхалилова 30.01.13\!Виды спорта_Иконки, Картинки\горные лыжи бел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6093296"/>
            <a:ext cx="502821" cy="512877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Picture 3" descr="D:\САШ АЗВС\Сейтхалилова 30.01.13\!Виды спорта_Иконки, Картинки\лыжные гонки_белая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6093296"/>
            <a:ext cx="504056" cy="513939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Picture 4" descr="D:\САШ АЗВС\Сейтхалилова 30.01.13\!Виды спорта_Иконки, Картинки\сноуборд белая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6093297"/>
            <a:ext cx="504056" cy="51845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4" name="Picture 2" descr="C:\Users\Илья\Desktop\Отчет 2012_картинки\Стройка\Сопка\Сопка доп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5949280"/>
            <a:ext cx="1791050" cy="783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15" name="Picture 5" descr="C:\Users\Илья\Desktop\Отчет 2012_картинки\Спорт\Альпинизм_белая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60432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Picture 6" descr="C:\Users\Илья\Desktop\Отчет 2012_картинки\Спорт\Бобслей_белая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7" name="Picture 7" descr="C:\Users\Илья\Desktop\Отчет 2012_картинки\Спорт\Конькобежный_белая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8" descr="C:\Users\Илья\Desktop\Отчет 2012_картинки\Спорт\Лыжное двоеборье_белая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9" name="Picture 9" descr="C:\Users\Илья\Desktop\Отчет 2012_картинки\Спорт\Ориентирование_белая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Picture 10" descr="C:\Users\Илья\Desktop\Отчет 2012_картинки\Спорт\Прыжки с трамплина_белая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1" name="Picture 11" descr="C:\Users\Илья\Desktop\Отчет 2012_картинки\Спорт\Санный_белая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Picture 12" descr="C:\Users\Илья\Desktop\Отчет 2012_картинки\Спорт\Скелетон_белая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3" name="Picture 14" descr="C:\Users\Илья\Desktop\Отчет 2012_картинки\Спорт\Фристайл_белая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609329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6" name="Picture 2" descr="\\svr-hd-001\public\lugovoj.o.g\ЛОГОТИПЫ И ГЕРБЫ\ЛОГОТИП МИНСПОРТА КК\logo_color_big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997" y="326182"/>
            <a:ext cx="1986891" cy="112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66021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 23"/>
          <p:cNvSpPr/>
          <p:nvPr/>
        </p:nvSpPr>
        <p:spPr>
          <a:xfrm>
            <a:off x="657275" y="5013176"/>
            <a:ext cx="7987824" cy="1237245"/>
          </a:xfrm>
          <a:custGeom>
            <a:avLst/>
            <a:gdLst>
              <a:gd name="connsiteX0" fmla="*/ 0 w 1080864"/>
              <a:gd name="connsiteY0" fmla="*/ 0 h 540432"/>
              <a:gd name="connsiteX1" fmla="*/ 1080864 w 1080864"/>
              <a:gd name="connsiteY1" fmla="*/ 0 h 540432"/>
              <a:gd name="connsiteX2" fmla="*/ 1080864 w 1080864"/>
              <a:gd name="connsiteY2" fmla="*/ 540432 h 540432"/>
              <a:gd name="connsiteX3" fmla="*/ 0 w 1080864"/>
              <a:gd name="connsiteY3" fmla="*/ 540432 h 540432"/>
              <a:gd name="connsiteX4" fmla="*/ 0 w 1080864"/>
              <a:gd name="connsiteY4" fmla="*/ 0 h 54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64" h="540432">
                <a:moveTo>
                  <a:pt x="0" y="0"/>
                </a:moveTo>
                <a:lnTo>
                  <a:pt x="1080864" y="0"/>
                </a:lnTo>
                <a:lnTo>
                  <a:pt x="1080864" y="540432"/>
                </a:lnTo>
                <a:lnTo>
                  <a:pt x="0" y="5404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ДЮСШ, </a:t>
            </a:r>
            <a:r>
              <a:rPr lang="ru-RU" sz="2400" b="1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СДЮСШОР,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КУТОР,  ДУТОР,  ВУЗы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600200">
              <a:lnSpc>
                <a:spcPct val="90000"/>
              </a:lnSpc>
              <a:spcAft>
                <a:spcPct val="35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 федерации по видам спорта, общероссийские федерации по видам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спорта. </a:t>
            </a:r>
            <a:endParaRPr lang="ru-RU" sz="2400" b="1" kern="12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971600" y="332657"/>
            <a:ext cx="7416824" cy="1008111"/>
          </a:xfrm>
          <a:custGeom>
            <a:avLst/>
            <a:gdLst>
              <a:gd name="connsiteX0" fmla="*/ 0 w 3984000"/>
              <a:gd name="connsiteY0" fmla="*/ 0 h 1120796"/>
              <a:gd name="connsiteX1" fmla="*/ 3984000 w 3984000"/>
              <a:gd name="connsiteY1" fmla="*/ 0 h 1120796"/>
              <a:gd name="connsiteX2" fmla="*/ 3984000 w 3984000"/>
              <a:gd name="connsiteY2" fmla="*/ 1120796 h 1120796"/>
              <a:gd name="connsiteX3" fmla="*/ 0 w 3984000"/>
              <a:gd name="connsiteY3" fmla="*/ 1120796 h 1120796"/>
              <a:gd name="connsiteX4" fmla="*/ 0 w 3984000"/>
              <a:gd name="connsiteY4" fmla="*/ 0 h 1120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4000" h="1120796">
                <a:moveTo>
                  <a:pt x="0" y="0"/>
                </a:moveTo>
                <a:lnTo>
                  <a:pt x="3984000" y="0"/>
                </a:lnTo>
                <a:lnTo>
                  <a:pt x="3984000" y="1120796"/>
                </a:lnTo>
                <a:lnTo>
                  <a:pt x="0" y="1120796"/>
                </a:lnTo>
                <a:lnTo>
                  <a:pt x="0" y="0"/>
                </a:lnTo>
                <a:close/>
              </a:path>
            </a:pathLst>
          </a:custGeom>
          <a:solidFill>
            <a:srgbClr val="00CC00">
              <a:alpha val="65098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Министерство спорта Красноярского края</a:t>
            </a:r>
            <a:endParaRPr lang="ru-RU" sz="2800" b="1" kern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80945" y="2996952"/>
            <a:ext cx="7758445" cy="1656184"/>
          </a:xfrm>
          <a:custGeom>
            <a:avLst/>
            <a:gdLst>
              <a:gd name="connsiteX0" fmla="*/ 0 w 1080864"/>
              <a:gd name="connsiteY0" fmla="*/ 0 h 540432"/>
              <a:gd name="connsiteX1" fmla="*/ 1080864 w 1080864"/>
              <a:gd name="connsiteY1" fmla="*/ 0 h 540432"/>
              <a:gd name="connsiteX2" fmla="*/ 1080864 w 1080864"/>
              <a:gd name="connsiteY2" fmla="*/ 540432 h 540432"/>
              <a:gd name="connsiteX3" fmla="*/ 0 w 1080864"/>
              <a:gd name="connsiteY3" fmla="*/ 540432 h 540432"/>
              <a:gd name="connsiteX4" fmla="*/ 0 w 1080864"/>
              <a:gd name="connsiteY4" fmla="*/ 0 h 54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64" h="540432">
                <a:moveTo>
                  <a:pt x="0" y="0"/>
                </a:moveTo>
                <a:lnTo>
                  <a:pt x="1080864" y="0"/>
                </a:lnTo>
                <a:lnTo>
                  <a:pt x="1080864" y="540432"/>
                </a:lnTo>
                <a:lnTo>
                  <a:pt x="0" y="540432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54902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Краевое государственное автономное учреждение «Региональный центр спортивной подготовки «Академия зимних видов спорта» </a:t>
            </a:r>
            <a:endParaRPr lang="ru-RU" sz="2800" b="1" kern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815852" y="2049463"/>
            <a:ext cx="5688632" cy="576064"/>
          </a:xfrm>
          <a:custGeom>
            <a:avLst/>
            <a:gdLst>
              <a:gd name="connsiteX0" fmla="*/ 0 w 3988486"/>
              <a:gd name="connsiteY0" fmla="*/ 0 h 540432"/>
              <a:gd name="connsiteX1" fmla="*/ 3988486 w 3988486"/>
              <a:gd name="connsiteY1" fmla="*/ 0 h 540432"/>
              <a:gd name="connsiteX2" fmla="*/ 3988486 w 3988486"/>
              <a:gd name="connsiteY2" fmla="*/ 540432 h 540432"/>
              <a:gd name="connsiteX3" fmla="*/ 0 w 3988486"/>
              <a:gd name="connsiteY3" fmla="*/ 540432 h 540432"/>
              <a:gd name="connsiteX4" fmla="*/ 0 w 3988486"/>
              <a:gd name="connsiteY4" fmla="*/ 0 h 54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8486" h="540432">
                <a:moveTo>
                  <a:pt x="0" y="0"/>
                </a:moveTo>
                <a:lnTo>
                  <a:pt x="3988486" y="0"/>
                </a:lnTo>
                <a:lnTo>
                  <a:pt x="3988486" y="540432"/>
                </a:lnTo>
                <a:lnTo>
                  <a:pt x="0" y="540432"/>
                </a:lnTo>
                <a:lnTo>
                  <a:pt x="0" y="0"/>
                </a:lnTo>
                <a:close/>
              </a:path>
            </a:pathLst>
          </a:custGeom>
          <a:solidFill>
            <a:srgbClr val="00CCFF">
              <a:alpha val="6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600" b="1" kern="12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Наблюдательный совет</a:t>
            </a:r>
            <a:endParaRPr lang="ru-RU" sz="2600" b="1" kern="12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56033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build="allAtOnce" animBg="1"/>
      <p:bldP spid="30" grpId="0" build="allAtOnce" animBg="1"/>
      <p:bldP spid="31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noFill/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1BE5AAF-53CF-40B1-B7F7-48DDC61EA372}" type="slidenum">
              <a:rPr lang="ru-RU" altLang="ru-RU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dirty="0" smtClean="0"/>
          </a:p>
        </p:txBody>
      </p:sp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368" y="4919227"/>
            <a:ext cx="1081088" cy="190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57545"/>
            <a:ext cx="2092325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" name="AutoShape 9"/>
          <p:cNvSpPr>
            <a:spLocks noChangeArrowheads="1"/>
          </p:cNvSpPr>
          <p:nvPr/>
        </p:nvSpPr>
        <p:spPr bwMode="auto">
          <a:xfrm>
            <a:off x="4385672" y="4986302"/>
            <a:ext cx="1440160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2060"/>
                </a:solidFill>
              </a:rPr>
              <a:t>Бобслей</a:t>
            </a:r>
          </a:p>
        </p:txBody>
      </p:sp>
      <p:sp>
        <p:nvSpPr>
          <p:cNvPr id="35" name="AutoShape 10"/>
          <p:cNvSpPr>
            <a:spLocks noChangeArrowheads="1"/>
          </p:cNvSpPr>
          <p:nvPr/>
        </p:nvSpPr>
        <p:spPr bwMode="auto">
          <a:xfrm>
            <a:off x="3456783" y="1660366"/>
            <a:ext cx="1224136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Скелетон</a:t>
            </a:r>
          </a:p>
        </p:txBody>
      </p:sp>
      <p:sp>
        <p:nvSpPr>
          <p:cNvPr id="36" name="AutoShape 11"/>
          <p:cNvSpPr>
            <a:spLocks noChangeArrowheads="1"/>
          </p:cNvSpPr>
          <p:nvPr/>
        </p:nvSpPr>
        <p:spPr bwMode="auto">
          <a:xfrm>
            <a:off x="93557" y="1387471"/>
            <a:ext cx="1872208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Сноуборд</a:t>
            </a:r>
          </a:p>
        </p:txBody>
      </p: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4340931" y="968179"/>
            <a:ext cx="2448272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Горнолыжный спорт</a:t>
            </a:r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948264" y="3169651"/>
            <a:ext cx="2267744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Лыжное двоеборье</a:t>
            </a:r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5565067" y="4447460"/>
            <a:ext cx="1691680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Санный спорт</a:t>
            </a:r>
          </a:p>
        </p:txBody>
      </p:sp>
      <p:pic>
        <p:nvPicPr>
          <p:cNvPr id="40" name="Picture 2" descr="C:\Users\Илья\Desktop\Отчет 2012_картинки\bobsledding_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2354" y="5329103"/>
            <a:ext cx="1923014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5" descr="C:\Users\Илья\Desktop\Отчет 2012_картинки\1 (8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7934" y="1565086"/>
            <a:ext cx="2175776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Picture 2" descr="C:\Users\Илья\Desktop\Отчет 2012_картинки\Альпинизм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5844" y="5093790"/>
            <a:ext cx="1871554" cy="16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" name="AutoShape 8"/>
          <p:cNvSpPr>
            <a:spLocks noChangeArrowheads="1"/>
          </p:cNvSpPr>
          <p:nvPr/>
        </p:nvSpPr>
        <p:spPr bwMode="auto">
          <a:xfrm>
            <a:off x="4988512" y="2742793"/>
            <a:ext cx="2376264" cy="351656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700" b="1" i="1" dirty="0">
                <a:solidFill>
                  <a:srgbClr val="000066"/>
                </a:solidFill>
              </a:rPr>
              <a:t>Конькобежный спорт</a:t>
            </a:r>
          </a:p>
        </p:txBody>
      </p:sp>
      <p:sp>
        <p:nvSpPr>
          <p:cNvPr id="47" name="AutoShape 9"/>
          <p:cNvSpPr>
            <a:spLocks noChangeArrowheads="1"/>
          </p:cNvSpPr>
          <p:nvPr/>
        </p:nvSpPr>
        <p:spPr bwMode="auto">
          <a:xfrm>
            <a:off x="251520" y="4754646"/>
            <a:ext cx="1656184" cy="28803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Лыжные гонки </a:t>
            </a:r>
          </a:p>
        </p:txBody>
      </p:sp>
      <p:sp>
        <p:nvSpPr>
          <p:cNvPr id="48" name="AutoShape 11"/>
          <p:cNvSpPr>
            <a:spLocks noChangeArrowheads="1"/>
          </p:cNvSpPr>
          <p:nvPr/>
        </p:nvSpPr>
        <p:spPr bwMode="auto">
          <a:xfrm>
            <a:off x="120055" y="2958661"/>
            <a:ext cx="1944216" cy="43204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lnSpc>
                <a:spcPts val="16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600" b="1" i="1" dirty="0">
                <a:solidFill>
                  <a:srgbClr val="000066"/>
                </a:solidFill>
              </a:rPr>
              <a:t>Спортивное</a:t>
            </a:r>
          </a:p>
          <a:p>
            <a:pPr>
              <a:lnSpc>
                <a:spcPts val="16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600" b="1" i="1" dirty="0">
                <a:solidFill>
                  <a:srgbClr val="000066"/>
                </a:solidFill>
              </a:rPr>
              <a:t> ориентирование</a:t>
            </a:r>
          </a:p>
        </p:txBody>
      </p:sp>
      <p:sp>
        <p:nvSpPr>
          <p:cNvPr id="49" name="AutoShape 10"/>
          <p:cNvSpPr>
            <a:spLocks noChangeArrowheads="1"/>
          </p:cNvSpPr>
          <p:nvPr/>
        </p:nvSpPr>
        <p:spPr bwMode="auto">
          <a:xfrm>
            <a:off x="7439705" y="4972489"/>
            <a:ext cx="1547664" cy="360039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2060"/>
                </a:solidFill>
              </a:rPr>
              <a:t>Альпинизм</a:t>
            </a:r>
          </a:p>
        </p:txBody>
      </p:sp>
      <p:pic>
        <p:nvPicPr>
          <p:cNvPr id="50" name="Picture 2" descr="C:\Users\Илья\Desktop\Отчет 2012_картинки\Спорт. ориент.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2" y="3376015"/>
            <a:ext cx="1404157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" name="AutoShape 12"/>
          <p:cNvSpPr>
            <a:spLocks noChangeArrowheads="1"/>
          </p:cNvSpPr>
          <p:nvPr/>
        </p:nvSpPr>
        <p:spPr bwMode="auto">
          <a:xfrm>
            <a:off x="6821996" y="1315463"/>
            <a:ext cx="2232248" cy="432048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lnSpc>
                <a:spcPts val="14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Прыжки на лыжах</a:t>
            </a:r>
          </a:p>
          <a:p>
            <a:pPr>
              <a:lnSpc>
                <a:spcPts val="14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</a:rPr>
              <a:t> с трамплина</a:t>
            </a:r>
          </a:p>
        </p:txBody>
      </p:sp>
      <p:pic>
        <p:nvPicPr>
          <p:cNvPr id="52" name="Picture 4" descr="C:\Users\Илья\Desktop\Отчет 2012_картинки\ЛГ 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545489" y="5010114"/>
            <a:ext cx="1134126" cy="1796152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53" name="AutoShape 13"/>
          <p:cNvSpPr>
            <a:spLocks noChangeArrowheads="1"/>
          </p:cNvSpPr>
          <p:nvPr/>
        </p:nvSpPr>
        <p:spPr bwMode="auto">
          <a:xfrm>
            <a:off x="1822488" y="898486"/>
            <a:ext cx="1512168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0066"/>
                </a:solidFill>
                <a:latin typeface="Calibri"/>
              </a:rPr>
              <a:t>Фристайл</a:t>
            </a:r>
          </a:p>
        </p:txBody>
      </p:sp>
      <p:sp>
        <p:nvSpPr>
          <p:cNvPr id="54" name="Заголовок 28"/>
          <p:cNvSpPr txBox="1">
            <a:spLocks/>
          </p:cNvSpPr>
          <p:nvPr/>
        </p:nvSpPr>
        <p:spPr>
          <a:xfrm>
            <a:off x="485546" y="44624"/>
            <a:ext cx="8229600" cy="792088"/>
          </a:xfrm>
          <a:custGeom>
            <a:avLst/>
            <a:gdLst>
              <a:gd name="connsiteX0" fmla="*/ 0 w 1080864"/>
              <a:gd name="connsiteY0" fmla="*/ 0 h 540432"/>
              <a:gd name="connsiteX1" fmla="*/ 1080864 w 1080864"/>
              <a:gd name="connsiteY1" fmla="*/ 0 h 540432"/>
              <a:gd name="connsiteX2" fmla="*/ 1080864 w 1080864"/>
              <a:gd name="connsiteY2" fmla="*/ 540432 h 540432"/>
              <a:gd name="connsiteX3" fmla="*/ 0 w 1080864"/>
              <a:gd name="connsiteY3" fmla="*/ 540432 h 540432"/>
              <a:gd name="connsiteX4" fmla="*/ 0 w 1080864"/>
              <a:gd name="connsiteY4" fmla="*/ 0 h 540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64" h="540432">
                <a:moveTo>
                  <a:pt x="0" y="0"/>
                </a:moveTo>
                <a:lnTo>
                  <a:pt x="1080864" y="0"/>
                </a:lnTo>
                <a:lnTo>
                  <a:pt x="1080864" y="540432"/>
                </a:lnTo>
                <a:lnTo>
                  <a:pt x="0" y="540432"/>
                </a:lnTo>
                <a:lnTo>
                  <a:pt x="0" y="0"/>
                </a:lnTo>
                <a:close/>
              </a:path>
            </a:pathLst>
          </a:custGeom>
          <a:solidFill>
            <a:srgbClr val="3399FF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lIns="22860" tIns="22860" rIns="22860" bIns="22860" spcCol="127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1600"/>
              </a:lnSpc>
              <a:spcBef>
                <a:spcPct val="20000"/>
              </a:spcBef>
              <a:defRPr/>
            </a:pPr>
            <a:endParaRPr lang="ru-RU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ts val="1600"/>
              </a:lnSpc>
              <a:spcBef>
                <a:spcPct val="20000"/>
              </a:spcBef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СПОРТИВНЫЕ    ОТДЕЛЕНИЯ</a:t>
            </a:r>
          </a:p>
          <a:p>
            <a:pPr marL="342900" indent="-342900">
              <a:lnSpc>
                <a:spcPts val="1600"/>
              </a:lnSpc>
              <a:spcBef>
                <a:spcPct val="20000"/>
              </a:spcBef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КГАУ «РЦСП«АЗВС»</a:t>
            </a:r>
          </a:p>
        </p:txBody>
      </p:sp>
      <p:pic>
        <p:nvPicPr>
          <p:cNvPr id="55" name="Picture 2" descr="Зимний триатлон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228" y="3778029"/>
            <a:ext cx="2447925" cy="1225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AutoShape 8"/>
          <p:cNvSpPr>
            <a:spLocks noChangeArrowheads="1"/>
          </p:cNvSpPr>
          <p:nvPr/>
        </p:nvSpPr>
        <p:spPr bwMode="auto">
          <a:xfrm>
            <a:off x="2120246" y="3452505"/>
            <a:ext cx="2376264" cy="351656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700" b="1" i="1" dirty="0">
                <a:solidFill>
                  <a:srgbClr val="000066"/>
                </a:solidFill>
              </a:rPr>
              <a:t>Зимний  триатлон</a:t>
            </a:r>
          </a:p>
        </p:txBody>
      </p:sp>
      <p:pic>
        <p:nvPicPr>
          <p:cNvPr id="57" name="Picture 59" descr="http://ic.pics.livejournal.com/sajjadi/27353101/564871/564871_original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08" y="5359924"/>
            <a:ext cx="2252439" cy="1457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AutoShape 9"/>
          <p:cNvSpPr>
            <a:spLocks noChangeArrowheads="1"/>
          </p:cNvSpPr>
          <p:nvPr/>
        </p:nvSpPr>
        <p:spPr bwMode="auto">
          <a:xfrm>
            <a:off x="2219625" y="4986302"/>
            <a:ext cx="1711070" cy="36004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i="1" dirty="0">
                <a:solidFill>
                  <a:srgbClr val="002060"/>
                </a:solidFill>
              </a:rPr>
              <a:t>Скалолазание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38" y="1902604"/>
            <a:ext cx="1753898" cy="98656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362" y="1340425"/>
            <a:ext cx="1162923" cy="1473864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381" y="3078392"/>
            <a:ext cx="1844883" cy="1257341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53" y="2089077"/>
            <a:ext cx="1821393" cy="1387822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34" y="3608736"/>
            <a:ext cx="1606807" cy="100648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3786539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3" grpId="0" animBg="1"/>
      <p:bldP spid="56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9" name="AutoShape 43"/>
          <p:cNvSpPr>
            <a:spLocks noChangeShapeType="1"/>
          </p:cNvSpPr>
          <p:nvPr/>
        </p:nvSpPr>
        <p:spPr bwMode="auto">
          <a:xfrm>
            <a:off x="2339975" y="2200275"/>
            <a:ext cx="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4372" name="Rectangle 69"/>
          <p:cNvSpPr>
            <a:spLocks noChangeArrowheads="1"/>
          </p:cNvSpPr>
          <p:nvPr/>
        </p:nvSpPr>
        <p:spPr bwMode="auto">
          <a:xfrm>
            <a:off x="4679950" y="7048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3" name="Rectangle 71"/>
          <p:cNvSpPr>
            <a:spLocks noChangeArrowheads="1"/>
          </p:cNvSpPr>
          <p:nvPr/>
        </p:nvSpPr>
        <p:spPr bwMode="auto">
          <a:xfrm>
            <a:off x="4679950" y="9525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4" name="Rectangle 72"/>
          <p:cNvSpPr>
            <a:spLocks noChangeArrowheads="1"/>
          </p:cNvSpPr>
          <p:nvPr/>
        </p:nvSpPr>
        <p:spPr bwMode="auto">
          <a:xfrm>
            <a:off x="0" y="1200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5" name="Rectangle 85"/>
          <p:cNvSpPr>
            <a:spLocks noChangeArrowheads="1"/>
          </p:cNvSpPr>
          <p:nvPr/>
        </p:nvSpPr>
        <p:spPr bwMode="auto">
          <a:xfrm>
            <a:off x="107950" y="1657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4376" name="Rectangle 86"/>
          <p:cNvSpPr>
            <a:spLocks noChangeArrowheads="1"/>
          </p:cNvSpPr>
          <p:nvPr/>
        </p:nvSpPr>
        <p:spPr bwMode="auto">
          <a:xfrm>
            <a:off x="0" y="9010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 bwMode="auto">
          <a:xfrm>
            <a:off x="197365" y="4930623"/>
            <a:ext cx="8749270" cy="1839919"/>
          </a:xfrm>
          <a:prstGeom prst="roundRect">
            <a:avLst/>
          </a:prstGeom>
          <a:solidFill>
            <a:schemeClr val="accent1">
              <a:lumMod val="75000"/>
              <a:alpha val="32000"/>
            </a:schemeClr>
          </a:solidFill>
          <a:ln w="9525" cap="flat" cmpd="sng" algn="ctr">
            <a:gradFill>
              <a:gsLst>
                <a:gs pos="45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Красноярск, Ачинск, Шушенское, Дивногорск, Краснотуранский, Зеленогорск, Канск, Бородино, Назарово, Енисейск, Минусинск, Заозёрный, Лесосибирск, Берёзовка, Железногорск,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Иланск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Курагинский, Тюхтетский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Кежемский, Кодинск, Шарыповский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Богучанский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Емельяновский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Дзержинский, Мотыгинский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Большеулуйский, Новобирилюсский.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251520" y="332655"/>
            <a:ext cx="8568952" cy="2160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28000"/>
                </a:schemeClr>
              </a:gs>
              <a:gs pos="46000">
                <a:schemeClr val="accent1">
                  <a:lumMod val="95000"/>
                  <a:lumOff val="5000"/>
                  <a:alpha val="31000"/>
                </a:schemeClr>
              </a:gs>
              <a:gs pos="100000">
                <a:schemeClr val="accent1">
                  <a:lumMod val="60000"/>
                  <a:alpha val="1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Красноярского края, развивающие зимние виды спорта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98" y="635066"/>
            <a:ext cx="8083013" cy="4182351"/>
          </a:xfrm>
          <a:prstGeom prst="rect">
            <a:avLst/>
          </a:prstGeom>
          <a:effectLst>
            <a:softEdge rad="393700"/>
          </a:effectLst>
        </p:spPr>
      </p:pic>
    </p:spTree>
    <p:extLst>
      <p:ext uri="{BB962C8B-B14F-4D97-AF65-F5344CB8AC3E}">
        <p14:creationId xmlns:p14="http://schemas.microsoft.com/office/powerpoint/2010/main" val="328232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lugovoj.o.g\Desktop\СИСТЕМА ПОДГОТОВ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5080"/>
            <a:ext cx="6210300" cy="673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1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54830" y="1772816"/>
            <a:ext cx="8221626" cy="397031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цели  </a:t>
            </a:r>
          </a:p>
          <a:p>
            <a:pPr algn="ctr"/>
            <a:r>
              <a:rPr lang="ru-RU" sz="3600" b="1" cap="all" dirty="0" smtClean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государственного АВТОНОМНОГО учреждения </a:t>
            </a:r>
          </a:p>
          <a:p>
            <a:pPr algn="ctr"/>
            <a:r>
              <a:rPr lang="ru-RU" sz="3600" b="1" cap="all" dirty="0" smtClean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«Региональный центр спортивной </a:t>
            </a:r>
            <a:r>
              <a:rPr lang="ru-RU" sz="3600" b="1" cap="all" dirty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 </a:t>
            </a:r>
            <a:r>
              <a:rPr lang="ru-RU" sz="3600" b="1" cap="all" dirty="0" smtClean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«академия зимних </a:t>
            </a:r>
          </a:p>
          <a:p>
            <a:pPr algn="ctr"/>
            <a:r>
              <a:rPr lang="ru-RU" sz="3600" b="1" cap="all" dirty="0" smtClean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видов спорта</a:t>
            </a:r>
            <a:r>
              <a:rPr lang="ru-RU" sz="3200" b="1" cap="all" dirty="0" smtClean="0">
                <a:ln w="0">
                  <a:noFill/>
                </a:ln>
                <a:solidFill>
                  <a:schemeClr val="accent1">
                    <a:lumMod val="75000"/>
                    <a:alpha val="91000"/>
                  </a:schemeClr>
                </a:solidFill>
                <a:effectLst>
                  <a:reflection blurRad="12700" stA="30000" endPos="40000" dist="5000" dir="5400000" sy="-100000" rotWithShape="0"/>
                </a:effectLst>
              </a:rPr>
              <a:t>»</a:t>
            </a:r>
            <a:endParaRPr lang="ru-RU" sz="3200" b="1" cap="all" dirty="0">
              <a:ln w="0">
                <a:noFill/>
              </a:ln>
              <a:solidFill>
                <a:schemeClr val="accent1">
                  <a:lumMod val="75000"/>
                  <a:alpha val="91000"/>
                </a:schemeClr>
              </a:solidFill>
              <a:effectLst>
                <a:reflection blurRad="12700" stA="30000" endPos="40000" dist="5000" dir="5400000" sy="-100000" rotWithShape="0"/>
              </a:effectLst>
            </a:endParaRPr>
          </a:p>
        </p:txBody>
      </p:sp>
      <p:pic>
        <p:nvPicPr>
          <p:cNvPr id="16" name="Picture 2" descr="D:\САШ АЗВС\Сейтхалилова 30.01.13\!Виды спорта_Иконки, Картинки\горные лыжи белый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63106"/>
            <a:ext cx="502821" cy="512877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7" name="Picture 3" descr="D:\САШ АЗВС\Сейтхалилова 30.01.13\!Виды спорта_Иконки, Картинки\лыжные гонки_белая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463106"/>
            <a:ext cx="504056" cy="513939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4" descr="D:\САШ АЗВС\Сейтхалилова 30.01.13\!Виды спорта_Иконки, Картинки\сноуборд белая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63107"/>
            <a:ext cx="504056" cy="51845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Picture 5" descr="C:\Users\Илья\Desktop\Отчет 2012_картинки\Спорт\Альпинизм_белая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60432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1" name="Picture 6" descr="C:\Users\Илья\Desktop\Отчет 2012_картинки\Спорт\Бобслей_белая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Picture 7" descr="C:\Users\Илья\Desktop\Отчет 2012_картинки\Спорт\Конькобежный_белая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3" name="Picture 8" descr="C:\Users\Илья\Desktop\Отчет 2012_картинки\Спорт\Лыжное двоеборье_белая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4" name="Picture 9" descr="C:\Users\Илья\Desktop\Отчет 2012_картинки\Спорт\Ориентирование_белая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5" name="Picture 10" descr="C:\Users\Илья\Desktop\Отчет 2012_картинки\Спорт\Прыжки с трамплина_белая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6" name="Picture 11" descr="C:\Users\Илья\Desktop\Отчет 2012_картинки\Спорт\Санный_белая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7" name="Picture 12" descr="C:\Users\Илья\Desktop\Отчет 2012_картинки\Спорт\Скелетон_белая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8" name="Picture 14" descr="C:\Users\Илья\Desktop\Отчет 2012_картинки\Спорт\Фристайл_белая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463106"/>
            <a:ext cx="504056" cy="50405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18" y="257351"/>
            <a:ext cx="1627670" cy="91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8007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93461478"/>
              </p:ext>
            </p:extLst>
          </p:nvPr>
        </p:nvGraphicFramePr>
        <p:xfrm>
          <a:off x="467544" y="1484784"/>
          <a:ext cx="8208912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9552" y="188640"/>
            <a:ext cx="8136904" cy="1080120"/>
          </a:xfrm>
          <a:prstGeom prst="rect">
            <a:avLst/>
          </a:prstGeom>
          <a:gradFill flip="none" rotWithShape="1">
            <a:gsLst>
              <a:gs pos="0">
                <a:srgbClr val="CC00FF">
                  <a:shade val="30000"/>
                  <a:satMod val="115000"/>
                </a:srgbClr>
              </a:gs>
              <a:gs pos="50000">
                <a:srgbClr val="CC00FF">
                  <a:shade val="67500"/>
                  <a:satMod val="115000"/>
                </a:srgbClr>
              </a:gs>
              <a:gs pos="100000">
                <a:srgbClr val="CC00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700"/>
              </a:lnSpc>
            </a:pPr>
            <a:r>
              <a:rPr lang="ru-RU" sz="2800" b="1" dirty="0">
                <a:solidFill>
                  <a:schemeClr val="bg1"/>
                </a:solidFill>
              </a:rPr>
              <a:t>Основные цели в деятельности </a:t>
            </a:r>
          </a:p>
          <a:p>
            <a:pPr algn="ctr">
              <a:lnSpc>
                <a:spcPts val="2700"/>
              </a:lnSpc>
            </a:pPr>
            <a:r>
              <a:rPr lang="ru-RU" sz="2800" b="1" dirty="0" smtClean="0">
                <a:solidFill>
                  <a:schemeClr val="bg1"/>
                </a:solidFill>
              </a:rPr>
              <a:t>КГАУ «РЦСП «АЗВС»</a:t>
            </a:r>
          </a:p>
        </p:txBody>
      </p:sp>
    </p:spTree>
    <p:extLst>
      <p:ext uri="{BB962C8B-B14F-4D97-AF65-F5344CB8AC3E}">
        <p14:creationId xmlns:p14="http://schemas.microsoft.com/office/powerpoint/2010/main" val="769463458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467544" y="1412776"/>
          <a:ext cx="813690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5576" y="476672"/>
            <a:ext cx="7704856" cy="10801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ru-RU" sz="3000" b="1" dirty="0">
                <a:solidFill>
                  <a:schemeClr val="bg1"/>
                </a:solidFill>
              </a:rPr>
              <a:t>Основные задачи в </a:t>
            </a:r>
            <a:r>
              <a:rPr lang="ru-RU" sz="3000" b="1" dirty="0" smtClean="0">
                <a:solidFill>
                  <a:schemeClr val="bg1"/>
                </a:solidFill>
              </a:rPr>
              <a:t>деятельности </a:t>
            </a:r>
          </a:p>
          <a:p>
            <a:pPr algn="ctr">
              <a:lnSpc>
                <a:spcPts val="2600"/>
              </a:lnSpc>
            </a:pPr>
            <a:r>
              <a:rPr lang="ru-RU" sz="3000" b="1" dirty="0" smtClean="0">
                <a:solidFill>
                  <a:schemeClr val="bg1"/>
                </a:solidFill>
              </a:rPr>
              <a:t>КГАУ «РЦСП «АЗВС»</a:t>
            </a:r>
          </a:p>
        </p:txBody>
      </p:sp>
    </p:spTree>
    <p:extLst>
      <p:ext uri="{BB962C8B-B14F-4D97-AF65-F5344CB8AC3E}">
        <p14:creationId xmlns:p14="http://schemas.microsoft.com/office/powerpoint/2010/main" val="317371706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solidFill>
            <a:srgbClr val="6666FF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Раздел. </a:t>
            </a: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Спортивная работа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052736"/>
            <a:ext cx="828092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Организация централизованной подготовки сборных команд: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1187624" y="2060848"/>
            <a:ext cx="6984776" cy="3024336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ts val="2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prstClr val="black"/>
                </a:solidFill>
              </a:rPr>
              <a:t> Работа </a:t>
            </a:r>
            <a:r>
              <a:rPr lang="ru-RU" sz="2400" b="1" dirty="0">
                <a:solidFill>
                  <a:prstClr val="black"/>
                </a:solidFill>
              </a:rPr>
              <a:t>с федерациями </a:t>
            </a:r>
            <a:r>
              <a:rPr lang="ru-RU" sz="2400" b="1" dirty="0" smtClean="0">
                <a:solidFill>
                  <a:prstClr val="black"/>
                </a:solidFill>
              </a:rPr>
              <a:t>по </a:t>
            </a:r>
            <a:r>
              <a:rPr lang="ru-RU" sz="2400" b="1" dirty="0">
                <a:solidFill>
                  <a:prstClr val="black"/>
                </a:solidFill>
              </a:rPr>
              <a:t>вопросам </a:t>
            </a:r>
            <a:r>
              <a:rPr lang="ru-RU" sz="2400" b="1" dirty="0" smtClean="0">
                <a:solidFill>
                  <a:prstClr val="black"/>
                </a:solidFill>
              </a:rPr>
              <a:t>формирования и подготовки </a:t>
            </a:r>
            <a:r>
              <a:rPr lang="ru-RU" sz="2400" b="1" dirty="0">
                <a:solidFill>
                  <a:prstClr val="black"/>
                </a:solidFill>
              </a:rPr>
              <a:t>спортсменов в составах сборных </a:t>
            </a:r>
            <a:r>
              <a:rPr lang="ru-RU" sz="2400" b="1" dirty="0" smtClean="0">
                <a:solidFill>
                  <a:prstClr val="black"/>
                </a:solidFill>
              </a:rPr>
              <a:t>команд Красноярского края и России.</a:t>
            </a:r>
          </a:p>
          <a:p>
            <a:pPr algn="just">
              <a:lnSpc>
                <a:spcPts val="2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prstClr val="black"/>
                </a:solidFill>
              </a:rPr>
              <a:t> Организация и проведение тренировочных мероприятий (ТМ).</a:t>
            </a:r>
          </a:p>
          <a:p>
            <a:pPr algn="just">
              <a:lnSpc>
                <a:spcPts val="2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prstClr val="black"/>
                </a:solidFill>
              </a:rPr>
              <a:t> Подготовка документов на присвоение спортивных разрядов и званий спортсменам и тренерам. </a:t>
            </a:r>
          </a:p>
          <a:p>
            <a:pPr algn="just">
              <a:buFont typeface="Wingdings" pitchFamily="2" charset="2"/>
              <a:buChar char="ü"/>
            </a:pPr>
            <a:endParaRPr lang="ru-RU" sz="2100" dirty="0" smtClean="0">
              <a:solidFill>
                <a:prstClr val="black"/>
              </a:solidFill>
            </a:endParaRPr>
          </a:p>
          <a:p>
            <a:pPr algn="just">
              <a:spcAft>
                <a:spcPts val="600"/>
              </a:spcAft>
              <a:buFont typeface="Wingdings" pitchFamily="2" charset="2"/>
              <a:buChar char="ü"/>
            </a:pPr>
            <a:endParaRPr lang="ru-RU" sz="1900" dirty="0" smtClean="0">
              <a:solidFill>
                <a:srgbClr val="002060"/>
              </a:solidFill>
            </a:endParaRPr>
          </a:p>
        </p:txBody>
      </p:sp>
      <p:pic>
        <p:nvPicPr>
          <p:cNvPr id="2050" name="Picture 2" descr="D:\САШ_АЗВС_25_03_2013\!!!Сейтхалилова 25.03.13\!ПЛАНЫ, ОТЧЕТЫ АЗВС и ДИРЕКТОРА\Отчет 2012_картинки\Спорт\м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294620"/>
            <a:ext cx="1073278" cy="117084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2" descr="C:\Users\Илья\Downloads\i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89346" y="5229199"/>
            <a:ext cx="1428750" cy="14287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Picture 3" descr="C:\Users\Илья\Downloads\i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5187703"/>
            <a:ext cx="1163136" cy="138468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1982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95536" y="260648"/>
            <a:ext cx="7992888" cy="864096"/>
          </a:xfrm>
          <a:prstGeom prst="rect">
            <a:avLst/>
          </a:prstGeom>
          <a:solidFill>
            <a:srgbClr val="66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ts val="25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Осуществление централизованной подготовки спортивных сборных команд</a:t>
            </a: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971600" y="1412776"/>
            <a:ext cx="7200800" cy="4176464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lnSpc>
                <a:spcPts val="25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ru-RU" sz="2800" b="1" dirty="0" smtClean="0"/>
              <a:t>Выполнение календарного плана спортивных мероприятий и индивидуальных планов спортсменов.</a:t>
            </a:r>
          </a:p>
          <a:p>
            <a:pPr marL="342900" lvl="0" indent="-342900">
              <a:lnSpc>
                <a:spcPts val="25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ru-RU" sz="2800" b="1" dirty="0" smtClean="0"/>
              <a:t>Корректировка плана (в связи с изменением сроков и мест проведения) и финансирование спортивных мероприятий различного уровня.</a:t>
            </a:r>
          </a:p>
          <a:p>
            <a:pPr marL="342900" lvl="0" indent="-342900">
              <a:lnSpc>
                <a:spcPts val="25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ru-RU" sz="2800" b="1" dirty="0" smtClean="0">
                <a:cs typeface="Times New Roman" pitchFamily="18" charset="0"/>
              </a:rPr>
              <a:t>Содействие </a:t>
            </a:r>
            <a:r>
              <a:rPr lang="ru-RU" sz="2800" b="1" dirty="0">
                <a:cs typeface="Times New Roman" pitchFamily="18" charset="0"/>
              </a:rPr>
              <a:t>в качественной подготовке ведущим спортсменам – кандидатам, находящимся на централизованной подготовке к </a:t>
            </a:r>
            <a:r>
              <a:rPr lang="en-US" sz="2800" b="1" dirty="0" smtClean="0">
                <a:cs typeface="Times New Roman" pitchFamily="18" charset="0"/>
              </a:rPr>
              <a:t>XXIII </a:t>
            </a:r>
            <a:r>
              <a:rPr lang="ru-RU" sz="2800" b="1" dirty="0" smtClean="0">
                <a:cs typeface="Times New Roman" pitchFamily="18" charset="0"/>
              </a:rPr>
              <a:t>зимним </a:t>
            </a:r>
            <a:r>
              <a:rPr lang="ru-RU" sz="2800" b="1" dirty="0">
                <a:cs typeface="Times New Roman" pitchFamily="18" charset="0"/>
              </a:rPr>
              <a:t>Олимпийским играм </a:t>
            </a:r>
            <a:r>
              <a:rPr lang="ru-RU" sz="2800" b="1" dirty="0" smtClean="0">
                <a:cs typeface="Times New Roman" pitchFamily="18" charset="0"/>
              </a:rPr>
              <a:t>201</a:t>
            </a:r>
            <a:r>
              <a:rPr lang="en-US" sz="2800" b="1" dirty="0" smtClean="0">
                <a:cs typeface="Times New Roman" pitchFamily="18" charset="0"/>
              </a:rPr>
              <a:t>8 </a:t>
            </a:r>
            <a:r>
              <a:rPr lang="ru-RU" sz="2800" b="1" dirty="0">
                <a:cs typeface="Times New Roman" pitchFamily="18" charset="0"/>
              </a:rPr>
              <a:t>года </a:t>
            </a:r>
            <a:r>
              <a:rPr lang="ru-RU" sz="2800" b="1" dirty="0" smtClean="0">
                <a:cs typeface="Times New Roman" pitchFamily="18" charset="0"/>
              </a:rPr>
              <a:t>в</a:t>
            </a:r>
            <a:r>
              <a:rPr lang="en-US" sz="2800" b="1" dirty="0" smtClean="0">
                <a:cs typeface="Times New Roman" pitchFamily="18" charset="0"/>
              </a:rPr>
              <a:t> </a:t>
            </a:r>
            <a:r>
              <a:rPr lang="ru-RU" sz="2800" b="1" dirty="0" smtClean="0">
                <a:cs typeface="Times New Roman" pitchFamily="18" charset="0"/>
              </a:rPr>
              <a:t>г. Пхёнчхан (Республика Корея).</a:t>
            </a:r>
            <a:endParaRPr lang="ru-RU" sz="28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45474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rgbClr val="6666FF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централизованной </a:t>
            </a:r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ts val="2600"/>
              </a:lnSpc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подготовки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сборных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052736"/>
            <a:ext cx="8208912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755576" y="2860143"/>
            <a:ext cx="7848872" cy="1792993"/>
          </a:xfrm>
          <a:prstGeom prst="rect">
            <a:avLst/>
          </a:prstGeom>
        </p:spPr>
        <p:txBody>
          <a:bodyPr/>
          <a:lstStyle/>
          <a:p>
            <a:pPr lvl="0" algn="just">
              <a:lnSpc>
                <a:spcPts val="2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100" b="1" i="1" dirty="0" smtClean="0"/>
              <a:t>  </a:t>
            </a:r>
            <a:r>
              <a:rPr lang="ru-RU" sz="2400" b="1" dirty="0" smtClean="0"/>
              <a:t>Участие в соревнованиях всероссийского и международного уровня.</a:t>
            </a:r>
          </a:p>
          <a:p>
            <a:pPr lvl="0" algn="just">
              <a:lnSpc>
                <a:spcPts val="2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400" b="1" dirty="0" smtClean="0"/>
              <a:t>  Мониторинг и анализ выступлений спортсменов на соревнованиях.</a:t>
            </a:r>
          </a:p>
          <a:p>
            <a:pPr lvl="0" algn="just">
              <a:lnSpc>
                <a:spcPts val="2000"/>
              </a:lnSpc>
              <a:spcAft>
                <a:spcPts val="1200"/>
              </a:spcAft>
            </a:pPr>
            <a:endParaRPr lang="ru-RU" sz="2100" dirty="0" smtClean="0"/>
          </a:p>
          <a:p>
            <a:pPr lvl="0" algn="just">
              <a:spcAft>
                <a:spcPts val="600"/>
              </a:spcAft>
              <a:buFont typeface="Wingdings" pitchFamily="2" charset="2"/>
              <a:buChar char="ü"/>
            </a:pPr>
            <a:endParaRPr lang="ru-RU" sz="1900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Илья\Desktop\4 АПРЕЛЯ 2013 г\ЛИЦА\ЛИЦА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7819" y="1180008"/>
            <a:ext cx="1948361" cy="1296144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45" name="Picture 21" descr="C:\Users\Илья\Desktop\4 АПРЕЛЯ 2013 г\ФОТО в презентацию\ЛИЦА (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5039" y="4313393"/>
            <a:ext cx="1296144" cy="193601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46" name="Picture 22" descr="C:\Users\Илья\Desktop\4 АПРЕЛЯ 2013 г\ФОТО в презентацию\ЛИЦА (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0797" y="4348579"/>
            <a:ext cx="1411787" cy="18969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48" name="Picture 24" descr="C:\Users\Илья\Desktop\4 АПРЕЛЯ 2013 г\ФОТО в презентацию\ЛИЦА (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9023" y="4365104"/>
            <a:ext cx="1368152" cy="19091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49" name="Picture 25" descr="C:\Users\Илья\Desktop\4 АПРЕЛЯ 2013 г\ФОТО в презентацию\ЧМ2013_СОЛД_золото в муж. и жен. эстафетах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1124743"/>
            <a:ext cx="2110010" cy="14066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52" name="Picture 28" descr="D:\САШ_АЗВС_25_03_2013\!!ФОТО ВИДЕО АУДИО На СЕРВЕР\САНИ\Денисьев, Антонов 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046945"/>
            <a:ext cx="2160240" cy="14401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53" name="Picture 29" descr="C:\Users\Илья\Desktop\4 АПРЕЛЯ 2013 г\ФОТО в презентацию\Труненков Дмитрий Вячеславович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67372" y="4313393"/>
            <a:ext cx="1296144" cy="195225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29188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1196752"/>
          </a:xfrm>
          <a:prstGeom prst="rect">
            <a:avLst/>
          </a:prstGeom>
          <a:solidFill>
            <a:srgbClr val="6666FF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Медико-биологическое обеспечение сборных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Красноярского края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9512" y="1196752"/>
            <a:ext cx="8748464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3419872" y="3429000"/>
            <a:ext cx="5256584" cy="3096344"/>
          </a:xfrm>
          <a:prstGeom prst="rect">
            <a:avLst/>
          </a:prstGeom>
        </p:spPr>
        <p:txBody>
          <a:bodyPr/>
          <a:lstStyle/>
          <a:p>
            <a:pPr lvl="0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000" dirty="0" smtClean="0"/>
              <a:t>  </a:t>
            </a:r>
            <a:r>
              <a:rPr lang="ru-RU" sz="2000" b="1" dirty="0" smtClean="0"/>
              <a:t>Совместно с ФМБА организация комплексного углубленного медицинского обследования, профилактики заболеваний и реабилитации спортсменов после травм.</a:t>
            </a:r>
          </a:p>
          <a:p>
            <a:pPr lvl="0"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2000" b="1" dirty="0" smtClean="0"/>
              <a:t> </a:t>
            </a:r>
            <a:r>
              <a:rPr lang="ru-RU" sz="2000" b="1" dirty="0"/>
              <a:t>Медицинское сопровождение сборных команд Красноярского края на тренировочных мероприятиях и соревнованиях.</a:t>
            </a:r>
            <a:endParaRPr lang="ru-RU" sz="2000" b="1" dirty="0" smtClean="0"/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683568" y="1412776"/>
            <a:ext cx="7848872" cy="1800200"/>
          </a:xfrm>
          <a:prstGeom prst="rect">
            <a:avLst/>
          </a:prstGeom>
        </p:spPr>
        <p:txBody>
          <a:bodyPr/>
          <a:lstStyle/>
          <a:p>
            <a:pPr lvl="0">
              <a:buFont typeface="Wingdings" pitchFamily="2" charset="2"/>
              <a:buChar char="ü"/>
            </a:pPr>
            <a:r>
              <a:rPr lang="ru-RU" sz="2000" dirty="0" smtClean="0"/>
              <a:t>   </a:t>
            </a:r>
            <a:r>
              <a:rPr lang="ru-RU" sz="2000" b="1" dirty="0">
                <a:ea typeface="Times New Roman" panose="02020603050405020304" pitchFamily="18" charset="0"/>
              </a:rPr>
              <a:t>Проведение плановой этапной диспансеризации спортсменов спортивных сборных команд Красноярского края. </a:t>
            </a:r>
            <a:endParaRPr lang="ru-RU" sz="2000" b="1" dirty="0" smtClean="0"/>
          </a:p>
          <a:p>
            <a:pPr lvl="0">
              <a:buFont typeface="Wingdings" pitchFamily="2" charset="2"/>
              <a:buChar char="ü"/>
            </a:pPr>
            <a:r>
              <a:rPr lang="ru-RU" sz="2000" b="1" dirty="0" smtClean="0"/>
              <a:t>  Организация фармакологической поддержки ведущих спортсменов и проведение медицинского обследования на различных этапах подготовки МАУ «Научно-практический центр спортивной медицины».</a:t>
            </a:r>
          </a:p>
        </p:txBody>
      </p:sp>
      <p:pic>
        <p:nvPicPr>
          <p:cNvPr id="4098" name="Picture 2" descr="C:\Users\Илья\Desktop\Отчет 2012_картинки\Спорт\УМО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77072"/>
            <a:ext cx="2543912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750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122"/>
            <a:ext cx="6984776" cy="34473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Спортивные достижения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087" y="572855"/>
            <a:ext cx="8640960" cy="5289452"/>
          </a:xfrm>
        </p:spPr>
        <p:txBody>
          <a:bodyPr>
            <a:normAutofit/>
          </a:bodyPr>
          <a:lstStyle/>
          <a:p>
            <a:pPr marL="0" indent="0" algn="ctr">
              <a:lnSpc>
                <a:spcPts val="1700"/>
              </a:lnSpc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Списочный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спортсменов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АЗВС - 563 человека. </a:t>
            </a:r>
          </a:p>
          <a:p>
            <a:pPr marL="0" indent="0" algn="ctr">
              <a:lnSpc>
                <a:spcPts val="1700"/>
              </a:lnSpc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135 спортсменов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сборных команд России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ts val="1700"/>
              </a:lnSpc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2015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спортсмены завоевали 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863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медали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и международного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428952"/>
              </p:ext>
            </p:extLst>
          </p:nvPr>
        </p:nvGraphicFramePr>
        <p:xfrm>
          <a:off x="611560" y="1362572"/>
          <a:ext cx="7848872" cy="3401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61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16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35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12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1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спорта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серебро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бронза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977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Альпинизм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Бобслей (скелетон)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Горнолыжный спорт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Конькобежный спорт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Лыжные гонки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Лыжное двоеборье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51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Прыжки на лыжах с трамплина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Санный спорт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Скалолазание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Сноуборд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42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Спортивное ориентирование 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6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Фристайл</a:t>
                      </a:r>
                      <a:endParaRPr lang="ru-RU" sz="13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73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Триатлон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2476093064"/>
                  </a:ext>
                </a:extLst>
              </a:tr>
              <a:tr h="214258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863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825611"/>
              </p:ext>
            </p:extLst>
          </p:nvPr>
        </p:nvGraphicFramePr>
        <p:xfrm>
          <a:off x="611560" y="4869160"/>
          <a:ext cx="7704857" cy="1954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2762">
                  <a:extLst>
                    <a:ext uri="{9D8B030D-6E8A-4147-A177-3AD203B41FA5}">
                      <a16:colId xmlns="" xmlns:a16="http://schemas.microsoft.com/office/drawing/2014/main" val="2933161988"/>
                    </a:ext>
                  </a:extLst>
                </a:gridCol>
                <a:gridCol w="418890">
                  <a:extLst>
                    <a:ext uri="{9D8B030D-6E8A-4147-A177-3AD203B41FA5}">
                      <a16:colId xmlns="" xmlns:a16="http://schemas.microsoft.com/office/drawing/2014/main" val="432879055"/>
                    </a:ext>
                  </a:extLst>
                </a:gridCol>
                <a:gridCol w="418890">
                  <a:extLst>
                    <a:ext uri="{9D8B030D-6E8A-4147-A177-3AD203B41FA5}">
                      <a16:colId xmlns="" xmlns:a16="http://schemas.microsoft.com/office/drawing/2014/main" val="3838804301"/>
                    </a:ext>
                  </a:extLst>
                </a:gridCol>
                <a:gridCol w="502786">
                  <a:extLst>
                    <a:ext uri="{9D8B030D-6E8A-4147-A177-3AD203B41FA5}">
                      <a16:colId xmlns="" xmlns:a16="http://schemas.microsoft.com/office/drawing/2014/main" val="3735120501"/>
                    </a:ext>
                  </a:extLst>
                </a:gridCol>
                <a:gridCol w="418890">
                  <a:extLst>
                    <a:ext uri="{9D8B030D-6E8A-4147-A177-3AD203B41FA5}">
                      <a16:colId xmlns="" xmlns:a16="http://schemas.microsoft.com/office/drawing/2014/main" val="2903548764"/>
                    </a:ext>
                  </a:extLst>
                </a:gridCol>
                <a:gridCol w="418299">
                  <a:extLst>
                    <a:ext uri="{9D8B030D-6E8A-4147-A177-3AD203B41FA5}">
                      <a16:colId xmlns="" xmlns:a16="http://schemas.microsoft.com/office/drawing/2014/main" val="489648614"/>
                    </a:ext>
                  </a:extLst>
                </a:gridCol>
                <a:gridCol w="418890">
                  <a:extLst>
                    <a:ext uri="{9D8B030D-6E8A-4147-A177-3AD203B41FA5}">
                      <a16:colId xmlns="" xmlns:a16="http://schemas.microsoft.com/office/drawing/2014/main" val="2116384415"/>
                    </a:ext>
                  </a:extLst>
                </a:gridCol>
                <a:gridCol w="502195">
                  <a:extLst>
                    <a:ext uri="{9D8B030D-6E8A-4147-A177-3AD203B41FA5}">
                      <a16:colId xmlns="" xmlns:a16="http://schemas.microsoft.com/office/drawing/2014/main" val="2227776019"/>
                    </a:ext>
                  </a:extLst>
                </a:gridCol>
                <a:gridCol w="502195">
                  <a:extLst>
                    <a:ext uri="{9D8B030D-6E8A-4147-A177-3AD203B41FA5}">
                      <a16:colId xmlns="" xmlns:a16="http://schemas.microsoft.com/office/drawing/2014/main" val="291570029"/>
                    </a:ext>
                  </a:extLst>
                </a:gridCol>
                <a:gridCol w="629812">
                  <a:extLst>
                    <a:ext uri="{9D8B030D-6E8A-4147-A177-3AD203B41FA5}">
                      <a16:colId xmlns="" xmlns:a16="http://schemas.microsoft.com/office/drawing/2014/main" val="4223513143"/>
                    </a:ext>
                  </a:extLst>
                </a:gridCol>
                <a:gridCol w="542962">
                  <a:extLst>
                    <a:ext uri="{9D8B030D-6E8A-4147-A177-3AD203B41FA5}">
                      <a16:colId xmlns="" xmlns:a16="http://schemas.microsoft.com/office/drawing/2014/main" val="1742731508"/>
                    </a:ext>
                  </a:extLst>
                </a:gridCol>
                <a:gridCol w="502195">
                  <a:extLst>
                    <a:ext uri="{9D8B030D-6E8A-4147-A177-3AD203B41FA5}">
                      <a16:colId xmlns="" xmlns:a16="http://schemas.microsoft.com/office/drawing/2014/main" val="2815714469"/>
                    </a:ext>
                  </a:extLst>
                </a:gridCol>
                <a:gridCol w="586091">
                  <a:extLst>
                    <a:ext uri="{9D8B030D-6E8A-4147-A177-3AD203B41FA5}">
                      <a16:colId xmlns="" xmlns:a16="http://schemas.microsoft.com/office/drawing/2014/main" val="1804553754"/>
                    </a:ext>
                  </a:extLst>
                </a:gridCol>
              </a:tblGrid>
              <a:tr h="2296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серебро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бронза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11107505"/>
                  </a:ext>
                </a:extLst>
              </a:tr>
              <a:tr h="215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8373406"/>
                  </a:ext>
                </a:extLst>
              </a:tr>
              <a:tr h="179755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Чемпионата России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0243936"/>
                  </a:ext>
                </a:extLst>
              </a:tr>
              <a:tr h="235436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первенствах России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2615127"/>
                  </a:ext>
                </a:extLst>
              </a:tr>
              <a:tr h="207692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Чемпионатах Европы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41946885"/>
                  </a:ext>
                </a:extLst>
              </a:tr>
              <a:tr h="235436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Первенстве Европы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94653341"/>
                  </a:ext>
                </a:extLst>
              </a:tr>
              <a:tr h="235436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Чемпионатах мира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1934849"/>
                  </a:ext>
                </a:extLst>
              </a:tr>
              <a:tr h="179755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Первенствах мира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5363251"/>
                  </a:ext>
                </a:extLst>
              </a:tr>
              <a:tr h="235436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Олимпийских играх </a:t>
                      </a:r>
                      <a:endParaRPr lang="ru-RU" sz="9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2869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53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553035"/>
            <a:ext cx="8208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89719374"/>
              </p:ext>
            </p:extLst>
          </p:nvPr>
        </p:nvGraphicFramePr>
        <p:xfrm>
          <a:off x="323528" y="836712"/>
          <a:ext cx="849694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83568" y="5301208"/>
          <a:ext cx="7200799" cy="1252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1838">
                  <a:extLst>
                    <a:ext uri="{9D8B030D-6E8A-4147-A177-3AD203B41FA5}">
                      <a16:colId xmlns="" xmlns:a16="http://schemas.microsoft.com/office/drawing/2014/main" val="1882947284"/>
                    </a:ext>
                  </a:extLst>
                </a:gridCol>
                <a:gridCol w="1566474">
                  <a:extLst>
                    <a:ext uri="{9D8B030D-6E8A-4147-A177-3AD203B41FA5}">
                      <a16:colId xmlns="" xmlns:a16="http://schemas.microsoft.com/office/drawing/2014/main" val="2817687330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3891971012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1243475774"/>
                    </a:ext>
                  </a:extLst>
                </a:gridCol>
                <a:gridCol w="1296143">
                  <a:extLst>
                    <a:ext uri="{9D8B030D-6E8A-4147-A177-3AD203B41FA5}">
                      <a16:colId xmlns="" xmlns:a16="http://schemas.microsoft.com/office/drawing/2014/main" val="1630221766"/>
                    </a:ext>
                  </a:extLst>
                </a:gridCol>
              </a:tblGrid>
              <a:tr h="30204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Год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золото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серебро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бронза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3187399551"/>
                  </a:ext>
                </a:extLst>
              </a:tr>
              <a:tr h="30204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за 2015 год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305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272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286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863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8523" marR="8523" marT="8523" marB="0" anchor="ctr"/>
                </a:tc>
                <a:extLst>
                  <a:ext uri="{0D108BD9-81ED-4DB2-BD59-A6C34878D82A}">
                    <a16:rowId xmlns="" xmlns:a16="http://schemas.microsoft.com/office/drawing/2014/main" val="2391920923"/>
                  </a:ext>
                </a:extLst>
              </a:tr>
              <a:tr h="301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за 2014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extLst>
                  <a:ext uri="{0D108BD9-81ED-4DB2-BD59-A6C34878D82A}">
                    <a16:rowId xmlns="" xmlns:a16="http://schemas.microsoft.com/office/drawing/2014/main" val="876020258"/>
                  </a:ext>
                </a:extLst>
              </a:tr>
              <a:tr h="347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за 2013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23" marR="8523" marT="8523" marB="0" anchor="b"/>
                </a:tc>
                <a:extLst>
                  <a:ext uri="{0D108BD9-81ED-4DB2-BD59-A6C34878D82A}">
                    <a16:rowId xmlns="" xmlns:a16="http://schemas.microsoft.com/office/drawing/2014/main" val="3853982449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33645"/>
            <a:ext cx="868369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5954" y="188640"/>
            <a:ext cx="9499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 smtClean="0">
                <a:solidFill>
                  <a:prstClr val="black"/>
                </a:solidFill>
              </a:rPr>
              <a:t>Спортсмены Красноярского края в составе сборной России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427849"/>
              </p:ext>
            </p:extLst>
          </p:nvPr>
        </p:nvGraphicFramePr>
        <p:xfrm>
          <a:off x="443679" y="908720"/>
          <a:ext cx="8304784" cy="12413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0555">
                  <a:extLst>
                    <a:ext uri="{9D8B030D-6E8A-4147-A177-3AD203B41FA5}">
                      <a16:colId xmlns="" xmlns:a16="http://schemas.microsoft.com/office/drawing/2014/main" val="1043789837"/>
                    </a:ext>
                  </a:extLst>
                </a:gridCol>
                <a:gridCol w="1624531">
                  <a:extLst>
                    <a:ext uri="{9D8B030D-6E8A-4147-A177-3AD203B41FA5}">
                      <a16:colId xmlns="" xmlns:a16="http://schemas.microsoft.com/office/drawing/2014/main" val="3742648390"/>
                    </a:ext>
                  </a:extLst>
                </a:gridCol>
                <a:gridCol w="1625167">
                  <a:extLst>
                    <a:ext uri="{9D8B030D-6E8A-4147-A177-3AD203B41FA5}">
                      <a16:colId xmlns="" xmlns:a16="http://schemas.microsoft.com/office/drawing/2014/main" val="974256249"/>
                    </a:ext>
                  </a:extLst>
                </a:gridCol>
                <a:gridCol w="1624531">
                  <a:extLst>
                    <a:ext uri="{9D8B030D-6E8A-4147-A177-3AD203B41FA5}">
                      <a16:colId xmlns="" xmlns:a16="http://schemas.microsoft.com/office/drawing/2014/main" val="1973065695"/>
                    </a:ext>
                  </a:extLst>
                </a:gridCol>
              </a:tblGrid>
              <a:tr h="493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В 2013 году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в 2014 году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в 2015 году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1625555"/>
                  </a:ext>
                </a:extLst>
              </a:tr>
              <a:tr h="257532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r>
                        <a:rPr lang="ru-RU" sz="1400" b="1" kern="0" dirty="0" smtClean="0">
                          <a:solidFill>
                            <a:schemeClr val="tx2"/>
                          </a:solidFill>
                          <a:effectLst/>
                        </a:rPr>
                        <a:t>человек в составе</a:t>
                      </a:r>
                      <a:r>
                        <a:rPr lang="ru-RU" sz="1400" b="1" kern="0" baseline="0" dirty="0" smtClean="0">
                          <a:solidFill>
                            <a:schemeClr val="tx2"/>
                          </a:solidFill>
                          <a:effectLst/>
                        </a:rPr>
                        <a:t> сборных команд Красноярского края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509 чел из них: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526 чел из них: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563 чел из них: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09690667"/>
                  </a:ext>
                </a:extLst>
              </a:tr>
              <a:tr h="257532">
                <a:tc>
                  <a:txBody>
                    <a:bodyPr/>
                    <a:lstStyle/>
                    <a:p>
                      <a:pPr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человек в составе </a:t>
                      </a:r>
                      <a:r>
                        <a:rPr lang="ru-RU" sz="1400" b="1" kern="0" dirty="0" smtClean="0">
                          <a:solidFill>
                            <a:schemeClr val="tx2"/>
                          </a:solidFill>
                          <a:effectLst/>
                        </a:rPr>
                        <a:t>сборных</a:t>
                      </a:r>
                      <a:r>
                        <a:rPr lang="ru-RU" sz="1400" b="1" kern="0" baseline="0" dirty="0" smtClean="0">
                          <a:solidFill>
                            <a:schemeClr val="tx2"/>
                          </a:solidFill>
                          <a:effectLst/>
                        </a:rPr>
                        <a:t> команд</a:t>
                      </a:r>
                      <a:r>
                        <a:rPr lang="ru-RU" sz="1400" b="1" kern="0" dirty="0" smtClean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России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99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121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2"/>
                          </a:solidFill>
                          <a:effectLst/>
                        </a:rPr>
                        <a:t>135</a:t>
                      </a:r>
                      <a:endParaRPr lang="ru-RU" sz="14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Lohit Hindi"/>
                      </a:endParaRPr>
                    </a:p>
                  </a:txBody>
                  <a:tcPr marL="52563" marR="5256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20862457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427552705"/>
              </p:ext>
            </p:extLst>
          </p:nvPr>
        </p:nvGraphicFramePr>
        <p:xfrm>
          <a:off x="232392" y="2456892"/>
          <a:ext cx="2467400" cy="356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195458943"/>
              </p:ext>
            </p:extLst>
          </p:nvPr>
        </p:nvGraphicFramePr>
        <p:xfrm>
          <a:off x="5148063" y="2456892"/>
          <a:ext cx="3168353" cy="3636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458752757"/>
              </p:ext>
            </p:extLst>
          </p:nvPr>
        </p:nvGraphicFramePr>
        <p:xfrm>
          <a:off x="2411760" y="2348880"/>
          <a:ext cx="2880320" cy="356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315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  <p:bldGraphic spid="10" grpId="0">
        <p:bldAsOne/>
      </p:bldGraphic>
      <p:bldGraphic spid="11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seithalilova.a.s\Desktop\Злобин А.О. ЗТ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45" y="5247616"/>
            <a:ext cx="891442" cy="1247270"/>
          </a:xfrm>
          <a:prstGeom prst="rect">
            <a:avLst/>
          </a:prstGeom>
          <a:ln w="19050">
            <a:solidFill>
              <a:srgbClr val="7D7DFF"/>
            </a:solidFill>
          </a:ln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231659"/>
            <a:ext cx="947420" cy="1263227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8" name="Picture 3" descr="C:\Users\seithalilova.a.s\Desktop\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14" y="5231658"/>
            <a:ext cx="942706" cy="1263227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855" y="5216107"/>
            <a:ext cx="1022662" cy="127832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084" y="5214284"/>
            <a:ext cx="848662" cy="126406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87" y="5197878"/>
            <a:ext cx="934889" cy="1248077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743" y="5203869"/>
            <a:ext cx="829047" cy="124668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357" y="5197877"/>
            <a:ext cx="873654" cy="1248077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578" y="5182630"/>
            <a:ext cx="876176" cy="1263324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16" name="Picture 4" descr="C:\Users\seithalilova.a.s\Desktop\Злобин А.О. ЗТ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44" y="5243015"/>
            <a:ext cx="891442" cy="1247270"/>
          </a:xfrm>
          <a:prstGeom prst="rect">
            <a:avLst/>
          </a:prstGeom>
          <a:ln w="19050">
            <a:solidFill>
              <a:srgbClr val="7D7DFF"/>
            </a:solidFill>
          </a:ln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15" y="5227058"/>
            <a:ext cx="947420" cy="1263227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18" name="Picture 3" descr="C:\Users\seithalilova.a.s\Desktop\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013" y="5227057"/>
            <a:ext cx="942706" cy="1263227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054" y="5211506"/>
            <a:ext cx="1022662" cy="127832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83" y="5209683"/>
            <a:ext cx="848662" cy="126406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486" y="5193277"/>
            <a:ext cx="934889" cy="1248077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942" y="5199268"/>
            <a:ext cx="829047" cy="1246686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88900" stA="45000" endPos="20000" dist="50800" dir="5400000" sy="-100000" algn="bl" rotWithShape="0"/>
          </a:effectLst>
        </p:spPr>
      </p:pic>
      <p:sp>
        <p:nvSpPr>
          <p:cNvPr id="23" name="Скругленный прямоугольник 22"/>
          <p:cNvSpPr/>
          <p:nvPr/>
        </p:nvSpPr>
        <p:spPr bwMode="auto">
          <a:xfrm>
            <a:off x="277035" y="728055"/>
            <a:ext cx="8352928" cy="4317191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 В настоящее время  в Академии зимних видов спорта:</a:t>
            </a:r>
            <a:endParaRPr lang="ru-RU" sz="800" dirty="0" smtClean="0">
              <a:solidFill>
                <a:prstClr val="black"/>
              </a:solidFill>
            </a:endParaRP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1  </a:t>
            </a:r>
            <a:r>
              <a:rPr lang="ru-RU" sz="2000" b="1" dirty="0" smtClean="0">
                <a:solidFill>
                  <a:prstClr val="black"/>
                </a:solidFill>
              </a:rPr>
              <a:t> Заслуженный работник физической культуры России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4</a:t>
            </a:r>
            <a:r>
              <a:rPr lang="ru-RU" sz="2000" b="1" dirty="0" smtClean="0">
                <a:solidFill>
                  <a:prstClr val="black"/>
                </a:solidFill>
              </a:rPr>
              <a:t>   Заслуженных работника физической культуры и спорта Красноярского края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10</a:t>
            </a:r>
            <a:r>
              <a:rPr lang="ru-RU" sz="2000" b="1" dirty="0" smtClean="0">
                <a:solidFill>
                  <a:prstClr val="black"/>
                </a:solidFill>
              </a:rPr>
              <a:t>   Заслуженных тренеров России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15   </a:t>
            </a:r>
            <a:r>
              <a:rPr lang="ru-RU" sz="2000" b="1" dirty="0" smtClean="0">
                <a:solidFill>
                  <a:prstClr val="black"/>
                </a:solidFill>
              </a:rPr>
              <a:t>Заслуженных мастеров спорта России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14</a:t>
            </a:r>
            <a:r>
              <a:rPr lang="ru-RU" sz="2000" b="1" dirty="0" smtClean="0">
                <a:solidFill>
                  <a:prstClr val="black"/>
                </a:solidFill>
              </a:rPr>
              <a:t>   мастеров спорта России международного класса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  8   </a:t>
            </a:r>
            <a:r>
              <a:rPr lang="ru-RU" sz="2000" b="1" dirty="0" smtClean="0">
                <a:solidFill>
                  <a:schemeClr val="tx1"/>
                </a:solidFill>
              </a:rPr>
              <a:t>чемпионов Европы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13</a:t>
            </a:r>
            <a:r>
              <a:rPr lang="ru-RU" sz="2000" b="1" dirty="0" smtClean="0">
                <a:solidFill>
                  <a:schemeClr val="tx1"/>
                </a:solidFill>
              </a:rPr>
              <a:t>   победителей первенств мира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9</a:t>
            </a:r>
            <a:r>
              <a:rPr lang="ru-RU" sz="2000" b="1" dirty="0" smtClean="0">
                <a:solidFill>
                  <a:schemeClr val="tx1"/>
                </a:solidFill>
              </a:rPr>
              <a:t>   чемпионов мира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21</a:t>
            </a:r>
            <a:r>
              <a:rPr lang="ru-RU" sz="2000" b="1" dirty="0" smtClean="0">
                <a:solidFill>
                  <a:prstClr val="black"/>
                </a:solidFill>
              </a:rPr>
              <a:t>   участник зимних Олимпийских игр, из которых </a:t>
            </a:r>
            <a:r>
              <a:rPr lang="ru-RU" sz="2000" b="1" dirty="0" smtClean="0">
                <a:solidFill>
                  <a:srgbClr val="FF0000"/>
                </a:solidFill>
              </a:rPr>
              <a:t>7</a:t>
            </a:r>
            <a:r>
              <a:rPr lang="ru-RU" sz="2000" b="1" dirty="0" smtClean="0">
                <a:solidFill>
                  <a:prstClr val="black"/>
                </a:solidFill>
              </a:rPr>
              <a:t> человек являются Олимпийскими чемпионами и призёрами</a:t>
            </a:r>
          </a:p>
          <a:p>
            <a:pPr fontAlgn="base">
              <a:spcAft>
                <a:spcPts val="2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  </a:t>
            </a:r>
            <a:endParaRPr lang="ru-RU" sz="2000" b="1" dirty="0" smtClean="0">
              <a:solidFill>
                <a:srgbClr val="002060"/>
              </a:solidFill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2077235" y="328055"/>
            <a:ext cx="475252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Спортивные достижения</a:t>
            </a: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61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980728"/>
          </a:xfrm>
          <a:prstGeom prst="rect">
            <a:avLst/>
          </a:prstGeom>
          <a:solidFill>
            <a:srgbClr val="6666FF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ru-RU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Гордость АЗВС</a:t>
            </a:r>
          </a:p>
        </p:txBody>
      </p:sp>
      <p:sp>
        <p:nvSpPr>
          <p:cNvPr id="12" name="Объект 5"/>
          <p:cNvSpPr txBox="1">
            <a:spLocks/>
          </p:cNvSpPr>
          <p:nvPr/>
        </p:nvSpPr>
        <p:spPr>
          <a:xfrm>
            <a:off x="3635896" y="1662770"/>
            <a:ext cx="4752528" cy="1512168"/>
          </a:xfrm>
          <a:prstGeom prst="rect">
            <a:avLst/>
          </a:prstGeo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ru-RU" sz="2400" b="1" dirty="0" smtClean="0">
                <a:solidFill>
                  <a:prstClr val="black"/>
                </a:solidFill>
              </a:rPr>
              <a:t>Решение вопросов аренды спортивных баз и сооружений с качественным предоставлением услуг по проживанию и питанию на ТМ.</a:t>
            </a:r>
          </a:p>
        </p:txBody>
      </p:sp>
      <p:pic>
        <p:nvPicPr>
          <p:cNvPr id="2050" name="Picture 2" descr="C:\Users\seithalilova.a.s\Desktop\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2880320" cy="19202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6" y="1196752"/>
            <a:ext cx="8964488" cy="439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44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943" y="0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Чемпионы мира, победители и призёры Всемирной зимней Универсиады 2015года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C:\Users\frolov.a.v\Desktop\ЧЕМПИОНЫ 2015\1) НИКИТА ТРЕГУБО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89" y="1340768"/>
            <a:ext cx="2121024" cy="2121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rolov.a.v\Desktop\ЧЕМПИОНЫ 2015\2) ЮЛИЯ ТАРАСЕНК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74755"/>
            <a:ext cx="1685347" cy="2087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frolov.a.v\Desktop\ЧЕМПИОНЫ 2015\3) КИРИЛЛ ВЕСЕЛО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541" y="1374755"/>
            <a:ext cx="1355515" cy="2053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frolov.a.v\Desktop\ЧЕМПИОНЫ 2015\4) ДАРЬЯ ОВЧИННИКОВ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807" y="1374755"/>
            <a:ext cx="2886147" cy="2008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frolov.a.v\Desktop\ЧЕМПИОНЫ 2015\5) АНДРЕЙ ФЕЛЛЕР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48" y="4081929"/>
            <a:ext cx="1368152" cy="2648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frolov.a.v\Desktop\ЧЕМПИОНЫ 2015\6) НИКОЛАЙ ОЛЮНИН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361" y="4141568"/>
            <a:ext cx="1621038" cy="1686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frolov.a.v\Desktop\ЧЕМПИОНЫ 2015\7) МАРИКА ПЕРТАХИЯ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076" y="4008772"/>
            <a:ext cx="1478930" cy="2077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11"/>
          <p:cNvSpPr>
            <a:spLocks noChangeArrowheads="1"/>
          </p:cNvSpPr>
          <p:nvPr/>
        </p:nvSpPr>
        <p:spPr bwMode="auto">
          <a:xfrm>
            <a:off x="425060" y="3461792"/>
            <a:ext cx="1948578" cy="599181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Никита Трегубов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С</a:t>
            </a:r>
            <a:r>
              <a:rPr lang="ru-RU" b="1" dirty="0" smtClean="0">
                <a:solidFill>
                  <a:srgbClr val="000066"/>
                </a:solidFill>
              </a:rPr>
              <a:t>келетон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2497477" y="3383513"/>
            <a:ext cx="3535841" cy="679777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 smtClean="0">
                <a:solidFill>
                  <a:srgbClr val="000066"/>
                </a:solidFill>
              </a:rPr>
              <a:t>Юлия </a:t>
            </a:r>
            <a:r>
              <a:rPr lang="ru-RU" b="1" dirty="0">
                <a:solidFill>
                  <a:srgbClr val="000066"/>
                </a:solidFill>
              </a:rPr>
              <a:t>Тарасенко, Кирилл Веселов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Спортивное ориентирование </a:t>
            </a: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6156176" y="3383513"/>
            <a:ext cx="2304256" cy="679777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Дарья Овчинникова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Горные лыжи</a:t>
            </a:r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>
            <a:off x="511635" y="6110243"/>
            <a:ext cx="1948578" cy="599181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Андрей Феллер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Лыжные гонки</a:t>
            </a:r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>
            <a:off x="3542465" y="6110243"/>
            <a:ext cx="1948578" cy="599181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Марика Пертахия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Ф</a:t>
            </a:r>
            <a:r>
              <a:rPr lang="ru-RU" b="1" dirty="0" smtClean="0">
                <a:solidFill>
                  <a:srgbClr val="000066"/>
                </a:solidFill>
              </a:rPr>
              <a:t>ристайл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>
            <a:off x="6332591" y="6022294"/>
            <a:ext cx="1948578" cy="599181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36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Николай Олюнин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0066"/>
                </a:solidFill>
              </a:rPr>
              <a:t>С</a:t>
            </a:r>
            <a:r>
              <a:rPr lang="ru-RU" b="1" dirty="0" smtClean="0">
                <a:solidFill>
                  <a:srgbClr val="000066"/>
                </a:solidFill>
              </a:rPr>
              <a:t>ноуборд</a:t>
            </a:r>
            <a:endParaRPr lang="ru-RU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65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seithalilova.a.s\Desktop\БАННЕР ГОРНЫ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97152"/>
            <a:ext cx="8496944" cy="162301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eithalilova.a.s\Desktop\12.12.12г. ГОРНЫЙ (40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3348373" cy="22322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0"/>
            <a:ext cx="9144000" cy="908720"/>
          </a:xfrm>
          <a:prstGeom prst="rect">
            <a:avLst/>
          </a:prstGeom>
          <a:solidFill>
            <a:srgbClr val="00CC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Раздел.   Спортивные сооружения </a:t>
            </a:r>
          </a:p>
          <a:p>
            <a:pPr algn="ctr">
              <a:lnSpc>
                <a:spcPts val="2600"/>
              </a:lnSpc>
            </a:pP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строительство спортивных объектов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25860" y="1124744"/>
            <a:ext cx="7092280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Спортивно-тренерский  блок «Горный»</a:t>
            </a: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4355976" y="1863988"/>
            <a:ext cx="4410236" cy="2357100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21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prstClr val="black"/>
                </a:solidFill>
              </a:rPr>
              <a:t>  В новом здании разместилась школа по горнолыжному спорту и сноуборду</a:t>
            </a:r>
          </a:p>
          <a:p>
            <a:pPr>
              <a:lnSpc>
                <a:spcPts val="21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  Одновременно могут тренироваться 210 спортсменов</a:t>
            </a:r>
          </a:p>
          <a:p>
            <a:pPr>
              <a:lnSpc>
                <a:spcPts val="21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  Современное здание полностью приспособлено для людей с ограниченными возможностями.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28347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332656"/>
            <a:ext cx="7994849" cy="8640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горнолыжной трассы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198790"/>
            <a:ext cx="44735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В</a:t>
            </a:r>
            <a:r>
              <a:rPr lang="en-US" sz="2000" b="1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декабре 2015 году завершено </a:t>
            </a:r>
            <a:r>
              <a:rPr lang="ru-RU" sz="2000" b="1" dirty="0">
                <a:latin typeface="+mj-lt"/>
                <a:ea typeface="Times New Roman" panose="02020603050405020304" pitchFamily="18" charset="0"/>
              </a:rPr>
              <a:t>строительство горнолыжной трассы для тренировок по слалому с системой искусственного снегообразования, </a:t>
            </a: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освещения, подвесной </a:t>
            </a:r>
            <a:r>
              <a:rPr lang="ru-RU" sz="2000" b="1" dirty="0">
                <a:latin typeface="+mj-lt"/>
                <a:ea typeface="Times New Roman" panose="02020603050405020304" pitchFamily="18" charset="0"/>
              </a:rPr>
              <a:t>канатной буксировочной дорогой и судейским домиком. </a:t>
            </a:r>
            <a:endParaRPr lang="ru-RU" sz="2000" b="1" dirty="0" smtClean="0">
              <a:latin typeface="+mj-lt"/>
              <a:ea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Использоваться объект будет </a:t>
            </a:r>
            <a:r>
              <a:rPr lang="ru-RU" sz="2000" b="1" dirty="0">
                <a:latin typeface="+mj-lt"/>
                <a:ea typeface="Times New Roman" panose="02020603050405020304" pitchFamily="18" charset="0"/>
              </a:rPr>
              <a:t>как для профессионального, так и для массового </a:t>
            </a: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спорта и станет базовой </a:t>
            </a:r>
            <a:r>
              <a:rPr lang="ru-RU" sz="2000" b="1" dirty="0">
                <a:latin typeface="+mj-lt"/>
                <a:ea typeface="Times New Roman" panose="02020603050405020304" pitchFamily="18" charset="0"/>
              </a:rPr>
              <a:t>площадкой для развития студенческого спорта в крае</a:t>
            </a: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.</a:t>
            </a:r>
            <a:r>
              <a:rPr lang="en-US" sz="2000" b="1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+mj-lt"/>
                <a:ea typeface="Times New Roman" panose="02020603050405020304" pitchFamily="18" charset="0"/>
              </a:rPr>
              <a:t> </a:t>
            </a:r>
            <a:endParaRPr lang="ru-RU" sz="2000" b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4446528" cy="456714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78615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-315416"/>
            <a:ext cx="8426897" cy="165618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горнолыжной трассы</a:t>
            </a:r>
            <a:endParaRPr lang="ru-RU" sz="3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80728"/>
            <a:ext cx="3300770" cy="29039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50" y="4069943"/>
            <a:ext cx="3504365" cy="25274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90727"/>
            <a:ext cx="3600400" cy="235565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38" y="3358120"/>
            <a:ext cx="3600400" cy="338799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97093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637" y="0"/>
            <a:ext cx="9144000" cy="764704"/>
          </a:xfrm>
          <a:prstGeom prst="rect">
            <a:avLst/>
          </a:prstGeom>
          <a:gradFill flip="none" rotWithShape="1">
            <a:gsLst>
              <a:gs pos="0">
                <a:srgbClr val="3366FF">
                  <a:shade val="30000"/>
                  <a:satMod val="115000"/>
                </a:srgbClr>
              </a:gs>
              <a:gs pos="50000">
                <a:srgbClr val="3366FF">
                  <a:shade val="67500"/>
                  <a:satMod val="115000"/>
                </a:srgbClr>
              </a:gs>
              <a:gs pos="100000">
                <a:srgbClr val="3366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Многофункциональный спортивный комплекс «Сопка»</a:t>
            </a: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727573" y="764704"/>
            <a:ext cx="7848872" cy="2546997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900"/>
              </a:spcAft>
            </a:pPr>
            <a:r>
              <a:rPr lang="ru-RU" sz="2200" b="1" i="1" dirty="0" smtClean="0">
                <a:solidFill>
                  <a:prstClr val="black"/>
                </a:solidFill>
              </a:rPr>
              <a:t>       </a:t>
            </a:r>
            <a:r>
              <a:rPr lang="ru-RU" sz="2200" b="1" dirty="0" smtClean="0">
                <a:solidFill>
                  <a:prstClr val="black"/>
                </a:solidFill>
              </a:rPr>
              <a:t>В двух корпусах комплекса, соединенных между собой теплым переходом, будут располагаться административно-тренерские </a:t>
            </a:r>
            <a:r>
              <a:rPr lang="ru-RU" sz="2200" b="1" dirty="0">
                <a:solidFill>
                  <a:prstClr val="black"/>
                </a:solidFill>
              </a:rPr>
              <a:t>блоки, </a:t>
            </a:r>
            <a:r>
              <a:rPr lang="ru-RU" sz="2200" b="1" dirty="0" smtClean="0">
                <a:solidFill>
                  <a:prstClr val="black"/>
                </a:solidFill>
              </a:rPr>
              <a:t>универсальный спортивный </a:t>
            </a:r>
            <a:r>
              <a:rPr lang="ru-RU" sz="2200" b="1" dirty="0">
                <a:solidFill>
                  <a:prstClr val="black"/>
                </a:solidFill>
              </a:rPr>
              <a:t>зал </a:t>
            </a:r>
            <a:r>
              <a:rPr lang="ru-RU" sz="2200" b="1" dirty="0" smtClean="0">
                <a:solidFill>
                  <a:prstClr val="black"/>
                </a:solidFill>
              </a:rPr>
              <a:t>площадью 42х27 </a:t>
            </a:r>
            <a:r>
              <a:rPr lang="ru-RU" sz="2200" b="1" dirty="0">
                <a:solidFill>
                  <a:prstClr val="black"/>
                </a:solidFill>
              </a:rPr>
              <a:t>метров с трибунами на 215 мест, </a:t>
            </a:r>
            <a:r>
              <a:rPr lang="ru-RU" sz="2200" b="1" dirty="0" smtClean="0">
                <a:solidFill>
                  <a:prstClr val="black"/>
                </a:solidFill>
              </a:rPr>
              <a:t>залы для фристайла с батутами, акробатики</a:t>
            </a:r>
            <a:r>
              <a:rPr lang="ru-RU" sz="2200" b="1" dirty="0">
                <a:solidFill>
                  <a:prstClr val="black"/>
                </a:solidFill>
              </a:rPr>
              <a:t>, фитнеса, </a:t>
            </a:r>
            <a:r>
              <a:rPr lang="ru-RU" sz="2200" b="1" dirty="0" smtClean="0">
                <a:solidFill>
                  <a:prstClr val="black"/>
                </a:solidFill>
              </a:rPr>
              <a:t>аэробики, силовых </a:t>
            </a:r>
            <a:r>
              <a:rPr lang="ru-RU" sz="2200" b="1" dirty="0">
                <a:solidFill>
                  <a:prstClr val="black"/>
                </a:solidFill>
              </a:rPr>
              <a:t>тренировок, </a:t>
            </a:r>
            <a:r>
              <a:rPr lang="ru-RU" sz="2200" b="1" dirty="0" smtClean="0">
                <a:solidFill>
                  <a:prstClr val="black"/>
                </a:solidFill>
              </a:rPr>
              <a:t>настольного тенниса, бадминтона, конференц-зал, подземная парковка на </a:t>
            </a:r>
            <a:r>
              <a:rPr lang="ru-RU" sz="2200" b="1" dirty="0">
                <a:solidFill>
                  <a:prstClr val="black"/>
                </a:solidFill>
              </a:rPr>
              <a:t>200 </a:t>
            </a:r>
            <a:r>
              <a:rPr lang="ru-RU" sz="2200" b="1" dirty="0" smtClean="0">
                <a:solidFill>
                  <a:prstClr val="black"/>
                </a:solidFill>
              </a:rPr>
              <a:t>автомобилей и </a:t>
            </a:r>
            <a:r>
              <a:rPr lang="ru-RU" sz="2200" b="1" dirty="0">
                <a:solidFill>
                  <a:prstClr val="black"/>
                </a:solidFill>
              </a:rPr>
              <a:t>медико-восстановительный центр Сибирского клинического центра ФМБА </a:t>
            </a:r>
            <a:r>
              <a:rPr lang="ru-RU" sz="2200" b="1" dirty="0" smtClean="0">
                <a:solidFill>
                  <a:prstClr val="black"/>
                </a:solidFill>
              </a:rPr>
              <a:t>России.</a:t>
            </a:r>
            <a:endParaRPr lang="ru-RU" sz="2000" b="1" dirty="0" smtClean="0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05064"/>
            <a:ext cx="3600400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89243"/>
            <a:ext cx="331236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0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-13840" y="-315416"/>
            <a:ext cx="9144000" cy="1397210"/>
          </a:xfrm>
          <a:prstGeom prst="rect">
            <a:avLst/>
          </a:prstGeom>
          <a:solidFill>
            <a:srgbClr val="9933FF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lnSpc>
                <a:spcPts val="2600"/>
              </a:lnSpc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Раздел. </a:t>
            </a: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 работа, пропаганда и популяризация зимних видов спорта </a:t>
            </a:r>
          </a:p>
          <a:p>
            <a:pPr algn="ctr">
              <a:lnSpc>
                <a:spcPts val="2600"/>
              </a:lnSpc>
            </a:pPr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здорового образа жизни</a:t>
            </a:r>
            <a:endParaRPr lang="ru-RU" sz="28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1520" y="980728"/>
            <a:ext cx="867645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Объект 5"/>
          <p:cNvSpPr txBox="1">
            <a:spLocks/>
          </p:cNvSpPr>
          <p:nvPr/>
        </p:nvSpPr>
        <p:spPr>
          <a:xfrm>
            <a:off x="4680012" y="1278294"/>
            <a:ext cx="4176464" cy="2582754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2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prstClr val="black"/>
                </a:solidFill>
              </a:rPr>
              <a:t>  </a:t>
            </a:r>
            <a:r>
              <a:rPr lang="ru-RU" sz="2000" b="1" dirty="0" smtClean="0">
                <a:solidFill>
                  <a:prstClr val="black"/>
                </a:solidFill>
              </a:rPr>
              <a:t>В соответствии с долгосрочной целевой программой </a:t>
            </a:r>
          </a:p>
          <a:p>
            <a:pPr>
              <a:lnSpc>
                <a:spcPts val="2000"/>
              </a:lnSpc>
            </a:pPr>
            <a:r>
              <a:rPr lang="ru-RU" sz="2000" b="1" dirty="0" smtClean="0">
                <a:solidFill>
                  <a:prstClr val="black"/>
                </a:solidFill>
              </a:rPr>
              <a:t>«От массовости к мастерству», ведущие спортсмены АЗВС - участники чемпионатов России, Европы, мира и Олимпийских игр в течение 3,5 лет проводили уроки физкультуры в школах края в рамках проекта «Урок со звездой». </a:t>
            </a:r>
          </a:p>
          <a:p>
            <a:pPr algn="just"/>
            <a:endParaRPr lang="ru-RU" sz="1600" dirty="0" smtClean="0">
              <a:solidFill>
                <a:prstClr val="black"/>
              </a:solidFill>
            </a:endParaRPr>
          </a:p>
        </p:txBody>
      </p:sp>
      <p:pic>
        <p:nvPicPr>
          <p:cNvPr id="7170" name="Picture 2" descr="C:\Users\Илья\Desktop\Отчет 2012_картинки\ОСО\21.09.12г. УРОК СО ЗВЕЗДОЙ (СПОРТИНОЕ ОРИЕНТИРОВАНИЕ) (000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9417" y="4633612"/>
            <a:ext cx="1942539" cy="1379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1" name="Picture 3" descr="C:\Users\Илья\Desktop\Отчет 2012_картинки\ОСО\_1 УРОК СО ЗВЕЗДОЙ - Д.ТРУНЕНКОВ и Н.ХРЕНК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168860"/>
            <a:ext cx="2123728" cy="1195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4" name="Picture 6" descr="C:\Users\Илья\Desktop\Отчет 2012_картинки\ОСО\боб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6761" y="2139803"/>
            <a:ext cx="1851223" cy="1224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5" name="Picture 7" descr="C:\Users\Илья\Desktop\Отчет 2012_картинки\ОСО\сноубор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5857" y="4619042"/>
            <a:ext cx="1512168" cy="13827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7" name="Picture 9" descr="C:\Users\Илья\Desktop\Отчет 2012_картинки\ОСО\С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4268" y="4651620"/>
            <a:ext cx="1872208" cy="13616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Объект 5"/>
          <p:cNvSpPr txBox="1">
            <a:spLocks/>
          </p:cNvSpPr>
          <p:nvPr/>
        </p:nvSpPr>
        <p:spPr>
          <a:xfrm>
            <a:off x="251520" y="1340768"/>
            <a:ext cx="4176464" cy="691022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ts val="18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Дмитрий Труненков </a:t>
            </a:r>
            <a:r>
              <a:rPr lang="ru-RU" i="1" dirty="0" smtClean="0">
                <a:solidFill>
                  <a:srgbClr val="002060"/>
                </a:solidFill>
              </a:rPr>
              <a:t>и</a:t>
            </a:r>
            <a:r>
              <a:rPr lang="ru-RU" b="1" dirty="0" smtClean="0">
                <a:solidFill>
                  <a:srgbClr val="FF0000"/>
                </a:solidFill>
              </a:rPr>
              <a:t> Николай Хренков</a:t>
            </a:r>
          </a:p>
          <a:p>
            <a:pPr algn="ctr">
              <a:lnSpc>
                <a:spcPts val="1800"/>
              </a:lnSpc>
            </a:pP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бобслей</a:t>
            </a:r>
          </a:p>
          <a:p>
            <a:pPr>
              <a:lnSpc>
                <a:spcPts val="1800"/>
              </a:lnSpc>
            </a:pPr>
            <a:r>
              <a:rPr lang="ru-RU" sz="1600" b="1" i="1" dirty="0" smtClean="0">
                <a:solidFill>
                  <a:srgbClr val="002060"/>
                </a:solidFill>
              </a:rPr>
              <a:t> </a:t>
            </a:r>
          </a:p>
          <a:p>
            <a:endParaRPr lang="ru-RU" sz="1600" dirty="0" smtClean="0">
              <a:solidFill>
                <a:prstClr val="black"/>
              </a:solidFill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179512" y="3861048"/>
            <a:ext cx="4283968" cy="576064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18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Светлана Болдыкова </a:t>
            </a:r>
            <a:r>
              <a:rPr lang="ru-RU" sz="1600" i="1" dirty="0" smtClean="0">
                <a:solidFill>
                  <a:srgbClr val="002060"/>
                </a:solidFill>
              </a:rPr>
              <a:t>и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Андрей Болдыков</a:t>
            </a:r>
          </a:p>
          <a:p>
            <a:pPr algn="ctr">
              <a:lnSpc>
                <a:spcPts val="1800"/>
              </a:lnSpc>
            </a:pPr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</a:rPr>
              <a:t>сноуборд</a:t>
            </a:r>
          </a:p>
        </p:txBody>
      </p:sp>
      <p:sp>
        <p:nvSpPr>
          <p:cNvPr id="15" name="Объект 5"/>
          <p:cNvSpPr txBox="1">
            <a:spLocks/>
          </p:cNvSpPr>
          <p:nvPr/>
        </p:nvSpPr>
        <p:spPr>
          <a:xfrm>
            <a:off x="4572000" y="3861048"/>
            <a:ext cx="4392488" cy="57606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ts val="17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Андрей Григорьев  </a:t>
            </a:r>
            <a:r>
              <a:rPr lang="ru-RU" sz="1600" i="1" dirty="0" smtClean="0">
                <a:solidFill>
                  <a:srgbClr val="002060"/>
                </a:solidFill>
              </a:rPr>
              <a:t>и</a:t>
            </a:r>
            <a:r>
              <a:rPr lang="ru-RU" b="1" dirty="0" smtClean="0">
                <a:solidFill>
                  <a:srgbClr val="FF0000"/>
                </a:solidFill>
              </a:rPr>
              <a:t> Полина Мальчикова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lnSpc>
                <a:spcPts val="1700"/>
              </a:lnSpc>
            </a:pPr>
            <a:r>
              <a:rPr lang="ru-RU" sz="1600" b="1" i="1" dirty="0" smtClean="0">
                <a:solidFill>
                  <a:srgbClr val="000066"/>
                </a:solidFill>
              </a:rPr>
              <a:t>спортивное ориентирование</a:t>
            </a:r>
          </a:p>
          <a:p>
            <a:pPr algn="ctr"/>
            <a:r>
              <a:rPr lang="ru-RU" sz="1600" i="1" dirty="0" smtClean="0">
                <a:solidFill>
                  <a:srgbClr val="000066"/>
                </a:solidFill>
              </a:rPr>
              <a:t> </a:t>
            </a:r>
          </a:p>
          <a:p>
            <a:endParaRPr lang="ru-RU" sz="1600" dirty="0" smtClean="0">
              <a:solidFill>
                <a:prstClr val="black"/>
              </a:solidFill>
            </a:endParaRPr>
          </a:p>
        </p:txBody>
      </p:sp>
      <p:pic>
        <p:nvPicPr>
          <p:cNvPr id="7178" name="Picture 10" descr="C:\Users\Илья\Desktop\Отчет 2012_картинки\ОСО\boldykovy_thumb_fed_phot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3942" y="4633612"/>
            <a:ext cx="2061955" cy="1368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138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" grpId="0" build="allAtOnce"/>
      <p:bldP spid="14" grpId="0" build="allAtOnce"/>
      <p:bldP spid="1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33772" y="116633"/>
            <a:ext cx="8676456" cy="7200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vert="horz" lIns="91440" tIns="45720" rIns="91440" bIns="45720" rtlCol="0"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cs typeface="Times New Roman" pitchFamily="18" charset="0"/>
              </a:rPr>
              <a:t>Пропаганда  и  популяризация  </a:t>
            </a:r>
            <a:r>
              <a:rPr lang="ru-RU" sz="2800" b="1" dirty="0">
                <a:solidFill>
                  <a:srgbClr val="C00000"/>
                </a:solidFill>
                <a:cs typeface="Times New Roman" pitchFamily="18" charset="0"/>
              </a:rPr>
              <a:t>зимних </a:t>
            </a:r>
            <a:r>
              <a:rPr lang="ru-RU" sz="2800" b="1" dirty="0" smtClean="0">
                <a:solidFill>
                  <a:srgbClr val="C00000"/>
                </a:solidFill>
                <a:cs typeface="Times New Roman" pitchFamily="18" charset="0"/>
              </a:rPr>
              <a:t> видов  </a:t>
            </a:r>
            <a:r>
              <a:rPr lang="ru-RU" sz="2800" b="1" dirty="0">
                <a:solidFill>
                  <a:srgbClr val="C00000"/>
                </a:solidFill>
                <a:cs typeface="Times New Roman" pitchFamily="18" charset="0"/>
              </a:rPr>
              <a:t>спорта </a:t>
            </a:r>
            <a:r>
              <a:rPr lang="ru-RU" sz="2800" b="1" dirty="0" smtClean="0">
                <a:solidFill>
                  <a:srgbClr val="C00000"/>
                </a:solidFill>
                <a:cs typeface="Times New Roman" pitchFamily="18" charset="0"/>
              </a:rPr>
              <a:t> с использованием  </a:t>
            </a:r>
            <a:r>
              <a:rPr lang="ru-RU" sz="2800" b="1" dirty="0">
                <a:solidFill>
                  <a:srgbClr val="C00000"/>
                </a:solidFill>
                <a:cs typeface="Times New Roman" pitchFamily="18" charset="0"/>
              </a:rPr>
              <a:t>возможностей </a:t>
            </a:r>
            <a:r>
              <a:rPr lang="ru-RU" sz="28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cs typeface="Times New Roman" pitchFamily="18" charset="0"/>
              </a:rPr>
              <a:t>современного  интернета</a:t>
            </a:r>
          </a:p>
          <a:p>
            <a:pPr indent="-342900" algn="ctr">
              <a:defRPr/>
            </a:pPr>
            <a:endParaRPr lang="ru-RU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ctr">
              <a:defRPr/>
            </a:pPr>
            <a:endParaRPr lang="ru-RU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ctr">
              <a:defRPr/>
            </a:pPr>
            <a:endParaRPr lang="ru-RU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342900" algn="ctr">
              <a:defRPr/>
            </a:pPr>
            <a:endParaRPr lang="ru-RU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3573600" y="1628800"/>
            <a:ext cx="5194338" cy="3364715"/>
          </a:xfrm>
          <a:prstGeom prst="rect">
            <a:avLst/>
          </a:prstGeom>
        </p:spPr>
        <p:txBody>
          <a:bodyPr/>
          <a:lstStyle/>
          <a:p>
            <a:pPr lvl="1"/>
            <a:r>
              <a:rPr lang="ru-RU" sz="2000" dirty="0">
                <a:solidFill>
                  <a:prstClr val="black"/>
                </a:solidFill>
                <a:latin typeface="Cambria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Cambria" pitchFamily="18" charset="0"/>
              </a:rPr>
              <a:t>   </a:t>
            </a:r>
            <a:r>
              <a:rPr lang="ru-RU" sz="2000" b="1" dirty="0" smtClean="0">
                <a:solidFill>
                  <a:prstClr val="black"/>
                </a:solidFill>
              </a:rPr>
              <a:t>Регулярно пополняется собственный интернет </a:t>
            </a:r>
            <a:r>
              <a:rPr lang="ru-RU" sz="2000" b="1" dirty="0">
                <a:solidFill>
                  <a:prstClr val="black"/>
                </a:solidFill>
              </a:rPr>
              <a:t>- </a:t>
            </a:r>
            <a:r>
              <a:rPr lang="ru-RU" sz="2000" b="1" dirty="0" smtClean="0">
                <a:solidFill>
                  <a:prstClr val="black"/>
                </a:solidFill>
              </a:rPr>
              <a:t>сайт КГАУ «РЦСП «АЗВС»: </a:t>
            </a:r>
          </a:p>
          <a:p>
            <a:pPr lvl="1"/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    - фотоматериалами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endParaRPr lang="ru-RU" sz="2000" b="1" dirty="0" smtClean="0">
              <a:solidFill>
                <a:prstClr val="black"/>
              </a:solidFill>
            </a:endParaRPr>
          </a:p>
          <a:p>
            <a:pPr lvl="1"/>
            <a:r>
              <a:rPr lang="ru-RU" sz="2000" b="1" dirty="0" smtClean="0">
                <a:solidFill>
                  <a:prstClr val="black"/>
                </a:solidFill>
              </a:rPr>
              <a:t>     - видеоматериалами, </a:t>
            </a:r>
          </a:p>
          <a:p>
            <a:pPr lvl="1"/>
            <a:r>
              <a:rPr lang="ru-RU" sz="2000" b="1" dirty="0" smtClean="0">
                <a:solidFill>
                  <a:prstClr val="black"/>
                </a:solidFill>
              </a:rPr>
              <a:t>     -спортивными новостями.    </a:t>
            </a:r>
          </a:p>
          <a:p>
            <a:pPr lvl="1"/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</a:rPr>
              <a:t>     Размещается подробная информация о </a:t>
            </a:r>
            <a:r>
              <a:rPr lang="ru-RU" sz="2000" b="1" dirty="0">
                <a:solidFill>
                  <a:prstClr val="black"/>
                </a:solidFill>
              </a:rPr>
              <a:t>спортивных </a:t>
            </a:r>
            <a:r>
              <a:rPr lang="ru-RU" sz="2000" b="1" dirty="0" smtClean="0">
                <a:solidFill>
                  <a:prstClr val="black"/>
                </a:solidFill>
              </a:rPr>
              <a:t>мероприятиях и строительстве АЗВС.</a:t>
            </a:r>
            <a:endParaRPr lang="ru-RU" sz="1600" b="1" i="1" dirty="0" smtClean="0">
              <a:solidFill>
                <a:prstClr val="black"/>
              </a:solidFill>
            </a:endParaRPr>
          </a:p>
          <a:p>
            <a:pPr lvl="1" algn="just">
              <a:lnSpc>
                <a:spcPts val="1500"/>
              </a:lnSpc>
              <a:spcAft>
                <a:spcPts val="900"/>
              </a:spcAft>
            </a:pPr>
            <a:endParaRPr lang="ru-RU" sz="1600" b="1" i="1" dirty="0" smtClean="0">
              <a:solidFill>
                <a:prstClr val="black"/>
              </a:solidFill>
            </a:endParaRPr>
          </a:p>
        </p:txBody>
      </p:sp>
      <p:pic>
        <p:nvPicPr>
          <p:cNvPr id="1027" name="Picture 3" descr="C:\Users\seithalilova.a.s\Desktop\Локальная\САШ_АЗВС_16.12.2013\!!!Сейтхалилова 13.12.13\!ПЛАНЫ, ОТЧЕТЫ АЗВС и ДИРЕКТОРА\Отчет 2013, план 2014_КАРТИНКИ\сайт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090" y="5002238"/>
            <a:ext cx="2783592" cy="1793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eithalilova.a.s\Desktop\Локальная\САШ_АЗВС_16.12.2013\!!!Сейтхалилова 13.12.13\!ПЛАНЫ, ОТЧЕТЫ АЗВС и ДИРЕКТОРА\Отчет 2013, план 2014_КАРТИНКИ\сайт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6" y="4976477"/>
            <a:ext cx="2760007" cy="1793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eithalilova.a.s\Desktop\Локальная\САШ_АЗВС_16.12.2013\!!!Сейтхалилова 13.12.13\!ПЛАНЫ, ОТЧЕТЫ АЗВС и ДИРЕКТОРА\Отчет 2013, план 2014_КАРТИНКИ\сайт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6" y="1748661"/>
            <a:ext cx="3460278" cy="2187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seithalilova.a.s\Desktop\Локальная\САШ_АЗВС_27.01.2014\!!!Сейтхалилова 22.01.14\!ПЛАНЫ, ОТЧЕТЫ АЗВС и ДИРЕКТОРА\Отчет 2013, план на 2014\Отчет 2013, план 2014_КАРТИНКИ\сайт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93" y="4993515"/>
            <a:ext cx="2714687" cy="179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83164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51520" y="980728"/>
            <a:ext cx="867645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ts val="2400"/>
              </a:lnSpc>
              <a:spcBef>
                <a:spcPct val="20000"/>
              </a:spcBef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b="1" dirty="0" smtClean="0">
              <a:solidFill>
                <a:srgbClr val="000066"/>
              </a:solidFill>
              <a:latin typeface="Times New Roman" pitchFamily="16" charset="0"/>
            </a:endParaRPr>
          </a:p>
          <a:p>
            <a:pPr algn="ctr"/>
            <a:endParaRPr lang="ru-RU" sz="36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Объект 5"/>
          <p:cNvSpPr txBox="1">
            <a:spLocks/>
          </p:cNvSpPr>
          <p:nvPr/>
        </p:nvSpPr>
        <p:spPr>
          <a:xfrm>
            <a:off x="467544" y="188640"/>
            <a:ext cx="8136904" cy="4320480"/>
          </a:xfrm>
          <a:prstGeom prst="rect">
            <a:avLst/>
          </a:prstGeom>
        </p:spPr>
        <p:txBody>
          <a:bodyPr/>
          <a:lstStyle/>
          <a:p>
            <a:pPr lvl="0" algn="ctr">
              <a:spcAft>
                <a:spcPts val="500"/>
              </a:spcAft>
            </a:pPr>
            <a:r>
              <a:rPr lang="ru-RU" sz="2400" b="1" dirty="0" smtClean="0">
                <a:solidFill>
                  <a:srgbClr val="C00000"/>
                </a:solidFill>
              </a:rPr>
              <a:t>Проведение мастер-классов по видам спорта для учреждений спортивной направленности</a:t>
            </a:r>
          </a:p>
          <a:p>
            <a:pPr lvl="0" algn="ctr">
              <a:spcAft>
                <a:spcPts val="500"/>
              </a:spcAft>
            </a:pPr>
            <a:r>
              <a:rPr lang="ru-RU" sz="2400" b="1" dirty="0" smtClean="0"/>
              <a:t>Известные спортсмены активно принимают участие в </a:t>
            </a:r>
            <a:r>
              <a:rPr lang="ru-RU" sz="2400" b="1" dirty="0"/>
              <a:t>мероприятиях, </a:t>
            </a:r>
            <a:r>
              <a:rPr lang="ru-RU" sz="2400" b="1" dirty="0" smtClean="0"/>
              <a:t>проводимых Министерством </a:t>
            </a:r>
            <a:r>
              <a:rPr lang="ru-RU" sz="2400" b="1" dirty="0"/>
              <a:t>спорта Красноярского края.</a:t>
            </a:r>
            <a:endParaRPr lang="ru-RU" sz="2400" dirty="0" smtClean="0"/>
          </a:p>
        </p:txBody>
      </p:sp>
      <p:pic>
        <p:nvPicPr>
          <p:cNvPr id="2050" name="Picture 2" descr="C:\Users\Илья\Desktop\Отчет 2012_картинки\ОСО\ДЕКАБРЬ 2011Г. СНОУБОРД (3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2743" y="4752889"/>
            <a:ext cx="2499316" cy="1873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Илья\Desktop\Отчет 2012_картинки\ОСО\мастер-класс 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06265"/>
            <a:ext cx="2664297" cy="1966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C:\Users\Илья\Desktop\Отчет 2012_картинки\ОСО\мастер-класс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6405" y="2128753"/>
            <a:ext cx="3185654" cy="1955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C:\Users\Илья\Desktop\Отчет 2012_картинки\ОСО\мастер-класс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116177"/>
            <a:ext cx="1591046" cy="2338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5" name="Picture 7" descr="C:\Users\Илья\Desktop\Отчет 2012_картинки\ОСО\мастер-класс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2052680"/>
            <a:ext cx="2808312" cy="2031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6" name="Picture 8" descr="C:\Users\Илья\Desktop\Отчет 2012_картинки\ОСО\мастер-класс 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1268" y="4706265"/>
            <a:ext cx="2756708" cy="1832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3380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seithalilova.a.s\Desktop\Локальная\САШ_АЗВС_16.12.2013\!!!Сейтхалилова 13.12.13\!ПЛАНЫ, ОТЧЕТЫ АЗВС и ДИРЕКТОРА\Отчет 2013, план 2014_КАРТИНКИ\видео 12_31.03.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80" y="3300085"/>
            <a:ext cx="2225565" cy="1674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7" descr="C:\Users\seithalilova.a.s\Desktop\Локальная\САШ_АЗВС_16.12.2013\!!!Сейтхалилова 13.12.13\!ПЛАНЫ, ОТЧЕТЫ АЗВС и ДИРЕКТОРА\Отчет 2013, план 2014_КАРТИНКИ\видео 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822" y="1772816"/>
            <a:ext cx="1835658" cy="1378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6" name="Объект 5"/>
          <p:cNvSpPr txBox="1">
            <a:spLocks/>
          </p:cNvSpPr>
          <p:nvPr/>
        </p:nvSpPr>
        <p:spPr>
          <a:xfrm>
            <a:off x="307780" y="188640"/>
            <a:ext cx="8404350" cy="792088"/>
          </a:xfrm>
          <a:prstGeom prst="rect">
            <a:avLst/>
          </a:prstGeom>
        </p:spPr>
        <p:txBody>
          <a:bodyPr/>
          <a:lstStyle/>
          <a:p>
            <a:pPr algn="ctr">
              <a:spcAft>
                <a:spcPts val="500"/>
              </a:spcAft>
            </a:pPr>
            <a:r>
              <a:rPr lang="ru-RU" sz="2400" b="1" dirty="0">
                <a:solidFill>
                  <a:srgbClr val="C00000"/>
                </a:solidFill>
              </a:rPr>
              <a:t>В</a:t>
            </a:r>
            <a:r>
              <a:rPr lang="ru-RU" sz="2400" b="1" dirty="0" smtClean="0">
                <a:solidFill>
                  <a:srgbClr val="C00000"/>
                </a:solidFill>
              </a:rPr>
              <a:t>ыступления </a:t>
            </a:r>
            <a:r>
              <a:rPr lang="ru-RU" sz="2400" b="1" dirty="0">
                <a:solidFill>
                  <a:srgbClr val="C00000"/>
                </a:solidFill>
              </a:rPr>
              <a:t>и интервью </a:t>
            </a:r>
            <a:r>
              <a:rPr lang="ru-RU" sz="2400" b="1" dirty="0" smtClean="0">
                <a:solidFill>
                  <a:srgbClr val="C00000"/>
                </a:solidFill>
              </a:rPr>
              <a:t>ведущих спортсменов, тренеров и специалистов АЗВС </a:t>
            </a:r>
            <a:r>
              <a:rPr lang="ru-RU" sz="2400" b="1" dirty="0">
                <a:solidFill>
                  <a:srgbClr val="C00000"/>
                </a:solidFill>
              </a:rPr>
              <a:t>в </a:t>
            </a:r>
            <a:r>
              <a:rPr lang="ru-RU" sz="2400" b="1" dirty="0" smtClean="0">
                <a:solidFill>
                  <a:srgbClr val="C00000"/>
                </a:solidFill>
              </a:rPr>
              <a:t>телевизионных программах в </a:t>
            </a:r>
            <a:r>
              <a:rPr lang="ru-RU" sz="2400" b="1" dirty="0">
                <a:solidFill>
                  <a:srgbClr val="C00000"/>
                </a:solidFill>
              </a:rPr>
              <a:t>эфирах краевых и федеральных электронных СМИ.</a:t>
            </a:r>
            <a:endParaRPr lang="ru-RU" sz="2400" b="1" dirty="0" smtClean="0">
              <a:solidFill>
                <a:srgbClr val="C00000"/>
              </a:solidFill>
            </a:endParaRPr>
          </a:p>
        </p:txBody>
      </p:sp>
      <p:pic>
        <p:nvPicPr>
          <p:cNvPr id="7" name="Picture 2" descr="C:\Users\seithalilova.a.s\Desktop\Локальная\САШ_АЗВС_16.12.2013\!!ФОТО по видам спорта\БОБСЛЕЙ\СМИРНОВ СЕРГЕЙ ВЛАДИМИРОВИЧ\5 - коп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10" y="1747346"/>
            <a:ext cx="2232548" cy="13484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8" name="Picture 4" descr="C:\Users\seithalilova.a.s\Desktop\Локальная\САШ_АЗВС_16.12.2013\!!ФОТО по видам спорта\СНОУБОРД\Болдыков Андрей\26.11.13г. ФАКЕЛОНОСЕЦ  БОЛДЫКОВ АНДРЕЙ\Болдыков А 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58" y="5089141"/>
            <a:ext cx="1841323" cy="13787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3077" name="Picture 5" descr="C:\Users\seithalilova.a.s\Desktop\Локальная\САШ_АЗВС_22.01.2014\!!!Сейтхалилова 22.01.14\!ПЛАНЫ, ОТЧЕТЫ АЗВС и ДИРЕКТОРА\Отчет 2013, план 2014_КАРТИНКИ\видео 1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184" y="3429000"/>
            <a:ext cx="1915379" cy="1406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3079" name="Picture 7" descr="C:\Users\seithalilova.a.s\Desktop\Локальная\САШ_АЗВС_22.01.2014\!!!Сейтхалилова 22.01.14\!ПЛАНЫ, ОТЧЕТЫ АЗВС и ДИРЕКТОРА\Отчет 2013, план 2014_КАРТИНКИ\видео 20 - копи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050" y="3496148"/>
            <a:ext cx="2044080" cy="13518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9" name="Picture 6" descr="C:\Users\Илья\Desktop\Отчет 2012_картинки\ОСО\Эфир 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9032" y="5014931"/>
            <a:ext cx="1923103" cy="15564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9" descr="C:\Users\Илья\Desktop\Отчет 2012_картинки\ОСО\Эфир 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73716" y="3397369"/>
            <a:ext cx="2114871" cy="15437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3" descr="C:\Users\Илья\Desktop\Отчет 2012_картинки\ОСО\Эфир 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15753" y="1719557"/>
            <a:ext cx="2168674" cy="1432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" descr="C:\Users\Илья\Desktop\Отчет 2012_картинки\ОСО\Эфир 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37240" y="4974736"/>
            <a:ext cx="2088232" cy="1500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Picture 3" descr="C:\Users\seithalilova.a.s\Desktop\Локальная\САШ_АЗВС_11.12.2013\!!ФОТО_Не на СЕРВЕР\ПНЁВ К.В\Пнёв К.В. на авторадио_27.11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75" y="1719557"/>
            <a:ext cx="2068326" cy="1378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" name="Picture 8" descr="C:\Users\seithalilova.a.s\Desktop\Локальная\САШ_АЗВС_16.12.2013\!!!Сейтхалилова 13.12.13\!ПЛАНЫ, ОТЧЕТЫ АЗВС и ДИРЕКТОРА\Отчет 2013, план 2014_КАРТИНКИ\видео 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37" y="5109666"/>
            <a:ext cx="1903261" cy="1392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4806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4392488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В чём секрет успеха АЗВС</a:t>
            </a:r>
            <a:r>
              <a:rPr lang="en-US" sz="5400" b="1" dirty="0" smtClean="0">
                <a:solidFill>
                  <a:srgbClr val="C00000"/>
                </a:solidFill>
              </a:rPr>
              <a:t>?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14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499" y="332656"/>
            <a:ext cx="8382983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Секрет </a:t>
            </a:r>
            <a:r>
              <a:rPr lang="ru-RU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успеха в любом виде спорта </a:t>
            </a:r>
            <a:r>
              <a:rPr lang="ru-RU" sz="2800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одновременно прост </a:t>
            </a:r>
            <a:r>
              <a:rPr lang="ru-RU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и </a:t>
            </a:r>
            <a:r>
              <a:rPr lang="ru-RU" sz="2800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сложен и делится на составляющие</a:t>
            </a:r>
            <a:r>
              <a:rPr lang="ru-RU" sz="28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: </a:t>
            </a:r>
            <a:endParaRPr lang="ru-RU" sz="2800" b="1" dirty="0" smtClean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творческие, профессиональные кадры;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хорошая </a:t>
            </a:r>
            <a:r>
              <a:rPr lang="ru-RU" sz="2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материально-техническая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база;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истема в работе и план деятельности спортивного учреждения;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табильное финансирование;</a:t>
            </a:r>
          </a:p>
          <a:p>
            <a:pPr marL="457200" indent="-457200">
              <a:buFontTx/>
              <a:buAutoNum type="arabicPeriod"/>
            </a:pPr>
            <a:r>
              <a:rPr lang="ru-RU" sz="2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ф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ормирование положительного общественного мнения о деятельности учреждения.</a:t>
            </a:r>
          </a:p>
          <a:p>
            <a:endParaRPr lang="ru-RU" sz="24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Академия зимних видов спорта систематизировала работу на всех этапах подготовки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– от СДЮШОР до сборных команд России –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и показала выбранную стратегию</a:t>
            </a:r>
            <a:r>
              <a:rPr lang="ru-RU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+mj-lt"/>
            </a:endParaRPr>
          </a:p>
          <a:p>
            <a:pPr marL="457200" indent="-457200">
              <a:buFontTx/>
              <a:buAutoNum type="arabicPeriod"/>
            </a:pPr>
            <a:endParaRPr lang="ru-RU" sz="2000" b="1" dirty="0">
              <a:solidFill>
                <a:srgbClr val="002060"/>
              </a:solidFill>
            </a:endParaRPr>
          </a:p>
          <a:p>
            <a:pPr marL="457200" indent="-457200">
              <a:buFontTx/>
              <a:buAutoNum type="arabicPeriod"/>
            </a:pPr>
            <a:endParaRPr lang="ru-RU" sz="20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33256"/>
            <a:ext cx="8175625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C:\Users\lugovoj.o.g\Desktop\15.04.15г. ТРЕНЕРСКИЙ СОВЕТ ПО БОБСЛЕЮ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669674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223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1763688" y="2708920"/>
            <a:ext cx="5688632" cy="1512168"/>
          </a:xfrm>
          <a:prstGeom prst="round2Diag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СПАСИБО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4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ЗА ВНИМАНИЕ</a:t>
            </a:r>
            <a:endParaRPr lang="ru-RU" sz="4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9606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2785</TotalTime>
  <Words>1290</Words>
  <Application>Microsoft Office PowerPoint</Application>
  <PresentationFormat>Экран (4:3)</PresentationFormat>
  <Paragraphs>414</Paragraphs>
  <Slides>30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Спортивные достижения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Чемпионы мира, победители и призёры Всемирной зимней Универсиады 2015года</vt:lpstr>
      <vt:lpstr>Презентация PowerPoint</vt:lpstr>
      <vt:lpstr>Строительство горнолыжной трассы</vt:lpstr>
      <vt:lpstr>Строительство горнолыжной трассы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чём секрет успеха АЗВС?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Сейтхалилова Анна</dc:creator>
  <cp:lastModifiedBy>user</cp:lastModifiedBy>
  <cp:revision>530</cp:revision>
  <cp:lastPrinted>2016-06-02T05:38:30Z</cp:lastPrinted>
  <dcterms:created xsi:type="dcterms:W3CDTF">2013-02-03T13:25:24Z</dcterms:created>
  <dcterms:modified xsi:type="dcterms:W3CDTF">2016-06-04T13:09:15Z</dcterms:modified>
</cp:coreProperties>
</file>