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58" r:id="rId3"/>
    <p:sldId id="265" r:id="rId4"/>
    <p:sldId id="266" r:id="rId5"/>
    <p:sldId id="257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5" autoAdjust="0"/>
    <p:restoredTop sz="94660"/>
  </p:normalViewPr>
  <p:slideViewPr>
    <p:cSldViewPr>
      <p:cViewPr varScale="1">
        <p:scale>
          <a:sx n="46" d="100"/>
          <a:sy n="46" d="100"/>
        </p:scale>
        <p:origin x="-1435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36357" y="2204417"/>
            <a:ext cx="8669907" cy="1795491"/>
          </a:xfrm>
        </p:spPr>
        <p:txBody>
          <a:bodyPr/>
          <a:lstStyle>
            <a:lvl1pPr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36357" y="4162604"/>
            <a:ext cx="8669907" cy="1143244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  <a:latin typeface="Akzidenz-Grotesk Pro Regular" pitchFamily="50" charset="0"/>
              </a:defRPr>
            </a:lvl1pPr>
            <a:lvl2pPr marL="492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4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6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8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61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53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45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37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541BA-3F75-4DF5-8431-B37AFB74CD9F}" type="datetime1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05.06.2016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kzidenz-Grotesk Pro Regular" pitchFamily="50" charset="0"/>
              </a:defRPr>
            </a:lvl1pPr>
          </a:lstStyle>
          <a:p>
            <a:endParaRPr lang="ru-RU" dirty="0">
              <a:solidFill>
                <a:srgbClr val="272727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kzidenz-Grotesk Pro Med" pitchFamily="50" charset="0"/>
              </a:defRPr>
            </a:lvl1pPr>
          </a:lstStyle>
          <a:p>
            <a:fld id="{D3EABBD5-482B-4CBB-BF8B-9C76724221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19357" y="1377966"/>
            <a:ext cx="1103895" cy="33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83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ороткий 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97355" y="244776"/>
            <a:ext cx="7408905" cy="489547"/>
          </a:xfrm>
        </p:spPr>
        <p:txBody>
          <a:bodyPr/>
          <a:lstStyle>
            <a:lvl1pPr algn="l">
              <a:defRPr>
                <a:solidFill>
                  <a:srgbClr val="274679"/>
                </a:solidFill>
              </a:defRPr>
            </a:lvl1pPr>
          </a:lstStyle>
          <a:p>
            <a:r>
              <a:rPr lang="ru-RU" dirty="0"/>
              <a:t>Обычный заголовок слайда, который умещается на одной строке</a:t>
            </a:r>
          </a:p>
        </p:txBody>
      </p:sp>
      <p:sp>
        <p:nvSpPr>
          <p:cNvPr id="15" name="Объект 2"/>
          <p:cNvSpPr>
            <a:spLocks noGrp="1"/>
          </p:cNvSpPr>
          <p:nvPr>
            <p:ph idx="1"/>
          </p:nvPr>
        </p:nvSpPr>
        <p:spPr>
          <a:xfrm>
            <a:off x="866162" y="897039"/>
            <a:ext cx="7410296" cy="5062505"/>
          </a:xfrm>
        </p:spPr>
        <p:txBody>
          <a:bodyPr lIns="99190" tIns="47995" rIns="99190" bIns="47995"/>
          <a:lstStyle>
            <a:lvl1pPr marL="369153" indent="-369153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1pPr>
            <a:lvl2pPr marL="799832" indent="-307628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2pPr>
            <a:lvl3pPr marL="1230511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3pPr>
            <a:lvl4pPr marL="1722717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4pPr>
            <a:lvl5pPr marL="2214921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6" name="Дата 3"/>
          <p:cNvSpPr>
            <a:spLocks noGrp="1"/>
          </p:cNvSpPr>
          <p:nvPr>
            <p:ph type="dt" sz="half" idx="10"/>
          </p:nvPr>
        </p:nvSpPr>
        <p:spPr>
          <a:xfrm>
            <a:off x="11" y="6611800"/>
            <a:ext cx="1338858" cy="246215"/>
          </a:xfrm>
        </p:spPr>
        <p:txBody>
          <a:bodyPr/>
          <a:lstStyle/>
          <a:p>
            <a:fld id="{EEA728E4-69A4-4286-A335-6CE2F65137D1}" type="datetime1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05.06.2016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497362" y="6612902"/>
            <a:ext cx="6147904" cy="245109"/>
          </a:xfrm>
        </p:spPr>
        <p:txBody>
          <a:bodyPr/>
          <a:lstStyle/>
          <a:p>
            <a:endParaRPr lang="ru-RU" dirty="0">
              <a:solidFill>
                <a:srgbClr val="272727">
                  <a:tint val="75000"/>
                </a:srgbClr>
              </a:solidFill>
            </a:endParaRPr>
          </a:p>
        </p:txBody>
      </p:sp>
      <p:sp>
        <p:nvSpPr>
          <p:cNvPr id="1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803767" y="6611800"/>
            <a:ext cx="1326946" cy="246215"/>
          </a:xfrm>
        </p:spPr>
        <p:txBody>
          <a:bodyPr/>
          <a:lstStyle>
            <a:lvl1pPr>
              <a:defRPr>
                <a:latin typeface="Akzidenz-Grotesk Pro Med" pitchFamily="50" charset="0"/>
              </a:defRPr>
            </a:lvl1pPr>
          </a:lstStyle>
          <a:p>
            <a:fld id="{D3EABBD5-482B-4CBB-BF8B-9C76724221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41" y="361868"/>
            <a:ext cx="868335" cy="260486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418844" y="244775"/>
            <a:ext cx="0" cy="489549"/>
          </a:xfrm>
          <a:prstGeom prst="line">
            <a:avLst/>
          </a:prstGeom>
          <a:ln w="28575">
            <a:solidFill>
              <a:srgbClr val="2746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41" y="361868"/>
            <a:ext cx="868335" cy="260486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 userDrawn="1"/>
        </p:nvCxnSpPr>
        <p:spPr>
          <a:xfrm>
            <a:off x="1418844" y="244775"/>
            <a:ext cx="0" cy="489549"/>
          </a:xfrm>
          <a:prstGeom prst="line">
            <a:avLst/>
          </a:prstGeom>
          <a:ln w="28575">
            <a:solidFill>
              <a:srgbClr val="2746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32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ороткий 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97355" y="244776"/>
            <a:ext cx="7408905" cy="489547"/>
          </a:xfrm>
        </p:spPr>
        <p:txBody>
          <a:bodyPr/>
          <a:lstStyle>
            <a:lvl1pPr algn="l">
              <a:defRPr>
                <a:solidFill>
                  <a:srgbClr val="274679"/>
                </a:solidFill>
              </a:defRPr>
            </a:lvl1pPr>
          </a:lstStyle>
          <a:p>
            <a:r>
              <a:rPr lang="ru-RU" dirty="0"/>
              <a:t>Обычный заголовок слайда, который умещается на одной строке</a:t>
            </a:r>
          </a:p>
        </p:txBody>
      </p:sp>
      <p:sp>
        <p:nvSpPr>
          <p:cNvPr id="16" name="Дата 3"/>
          <p:cNvSpPr>
            <a:spLocks noGrp="1"/>
          </p:cNvSpPr>
          <p:nvPr>
            <p:ph type="dt" sz="half" idx="10"/>
          </p:nvPr>
        </p:nvSpPr>
        <p:spPr>
          <a:xfrm>
            <a:off x="11" y="6611800"/>
            <a:ext cx="1338858" cy="246215"/>
          </a:xfrm>
        </p:spPr>
        <p:txBody>
          <a:bodyPr/>
          <a:lstStyle/>
          <a:p>
            <a:fld id="{0B873D8E-74FB-4F13-8BBF-41BD6A8C284B}" type="datetime1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05.06.2016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497362" y="6612902"/>
            <a:ext cx="6147904" cy="245109"/>
          </a:xfrm>
        </p:spPr>
        <p:txBody>
          <a:bodyPr/>
          <a:lstStyle/>
          <a:p>
            <a:endParaRPr lang="ru-RU" dirty="0">
              <a:solidFill>
                <a:srgbClr val="272727">
                  <a:tint val="75000"/>
                </a:srgbClr>
              </a:solidFill>
            </a:endParaRPr>
          </a:p>
        </p:txBody>
      </p:sp>
      <p:sp>
        <p:nvSpPr>
          <p:cNvPr id="1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803767" y="6611800"/>
            <a:ext cx="1326946" cy="246215"/>
          </a:xfrm>
        </p:spPr>
        <p:txBody>
          <a:bodyPr/>
          <a:lstStyle/>
          <a:p>
            <a:fld id="{D3EABBD5-482B-4CBB-BF8B-9C76724221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41" y="361868"/>
            <a:ext cx="868335" cy="260486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418844" y="244775"/>
            <a:ext cx="0" cy="489549"/>
          </a:xfrm>
          <a:prstGeom prst="line">
            <a:avLst/>
          </a:prstGeom>
          <a:ln w="28575">
            <a:solidFill>
              <a:srgbClr val="2746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Таблица 3"/>
          <p:cNvSpPr>
            <a:spLocks noGrp="1"/>
          </p:cNvSpPr>
          <p:nvPr>
            <p:ph type="tbl" sz="quarter" idx="13"/>
          </p:nvPr>
        </p:nvSpPr>
        <p:spPr>
          <a:xfrm>
            <a:off x="866161" y="1141804"/>
            <a:ext cx="7410296" cy="4817734"/>
          </a:xfrm>
          <a:noFill/>
          <a:ln>
            <a:noFill/>
          </a:ln>
        </p:spPr>
        <p:txBody>
          <a:bodyPr/>
          <a:lstStyle/>
          <a:p>
            <a:r>
              <a:rPr lang="ru-RU"/>
              <a:t>Щелкните значок, чтобы добавить таблицу</a:t>
            </a:r>
            <a:endParaRPr lang="ru-RU" dirty="0"/>
          </a:p>
        </p:txBody>
      </p:sp>
      <p:pic>
        <p:nvPicPr>
          <p:cNvPr id="9" name="Рисунок 8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41" y="361868"/>
            <a:ext cx="868335" cy="260486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 userDrawn="1"/>
        </p:nvCxnSpPr>
        <p:spPr>
          <a:xfrm>
            <a:off x="1418844" y="244775"/>
            <a:ext cx="0" cy="489549"/>
          </a:xfrm>
          <a:prstGeom prst="line">
            <a:avLst/>
          </a:prstGeom>
          <a:ln w="28575">
            <a:solidFill>
              <a:srgbClr val="2746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1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редний 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97355" y="244784"/>
            <a:ext cx="7408905" cy="898351"/>
          </a:xfrm>
        </p:spPr>
        <p:txBody>
          <a:bodyPr/>
          <a:lstStyle>
            <a:lvl1pPr algn="l">
              <a:defRPr baseline="0">
                <a:solidFill>
                  <a:srgbClr val="274679"/>
                </a:solidFill>
              </a:defRPr>
            </a:lvl1pPr>
          </a:lstStyle>
          <a:p>
            <a:r>
              <a:rPr lang="ru-RU" dirty="0"/>
              <a:t>Обычный заголовок слайда, который не умещается на одной строке, </a:t>
            </a:r>
            <a:br>
              <a:rPr lang="ru-RU" dirty="0"/>
            </a:br>
            <a:r>
              <a:rPr lang="ru-RU" dirty="0"/>
              <a:t>и иногда все-таки переносится на вторую строку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6162" y="1388015"/>
            <a:ext cx="7410296" cy="4571520"/>
          </a:xfrm>
        </p:spPr>
        <p:txBody>
          <a:bodyPr lIns="79992" tIns="79992" rIns="79992" bIns="79992"/>
          <a:lstStyle>
            <a:lvl1pPr marL="369153" indent="-369153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1pPr>
            <a:lvl2pPr marL="799832" indent="-307628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2pPr>
            <a:lvl3pPr marL="1230511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3pPr>
            <a:lvl4pPr marL="1722717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4pPr>
            <a:lvl5pPr marL="2214921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B485B-23FB-4178-A999-8EB09717E12F}" type="datetime1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05.06.2016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72727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BBD5-482B-4CBB-BF8B-9C76724221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41" y="361868"/>
            <a:ext cx="868335" cy="260486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1418844" y="244778"/>
            <a:ext cx="0" cy="897026"/>
          </a:xfrm>
          <a:prstGeom prst="line">
            <a:avLst/>
          </a:prstGeom>
          <a:ln w="28575">
            <a:solidFill>
              <a:srgbClr val="2746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41" y="361868"/>
            <a:ext cx="868335" cy="260486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1418844" y="244778"/>
            <a:ext cx="0" cy="897026"/>
          </a:xfrm>
          <a:prstGeom prst="line">
            <a:avLst/>
          </a:prstGeom>
          <a:ln w="28575">
            <a:solidFill>
              <a:srgbClr val="2746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91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Длинный 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97355" y="244778"/>
            <a:ext cx="7408905" cy="1143238"/>
          </a:xfrm>
        </p:spPr>
        <p:txBody>
          <a:bodyPr/>
          <a:lstStyle>
            <a:lvl1pPr algn="l">
              <a:defRPr>
                <a:solidFill>
                  <a:srgbClr val="274679"/>
                </a:solidFill>
              </a:defRPr>
            </a:lvl1pPr>
          </a:lstStyle>
          <a:p>
            <a:r>
              <a:rPr lang="ru-RU" dirty="0"/>
              <a:t>Очень длинный заголовок слайда, который не умещается на одной строке и переносится на вторую строку, и, что иногда случается, все равно </a:t>
            </a:r>
            <a:br>
              <a:rPr lang="ru-RU" dirty="0"/>
            </a:br>
            <a:r>
              <a:rPr lang="ru-RU" dirty="0"/>
              <a:t>не умещается, поэтому переносится на третью строку тоже</a:t>
            </a: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866162" y="1550722"/>
            <a:ext cx="7410296" cy="4408817"/>
          </a:xfrm>
        </p:spPr>
        <p:txBody>
          <a:bodyPr/>
          <a:lstStyle>
            <a:lvl1pPr marL="369153" indent="-369153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1pPr>
            <a:lvl2pPr marL="799832" indent="-307628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2pPr>
            <a:lvl3pPr marL="1230511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3pPr>
            <a:lvl4pPr marL="1722717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4pPr>
            <a:lvl5pPr marL="2214921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>
          <a:xfrm>
            <a:off x="11" y="6611800"/>
            <a:ext cx="1338858" cy="246215"/>
          </a:xfrm>
        </p:spPr>
        <p:txBody>
          <a:bodyPr/>
          <a:lstStyle/>
          <a:p>
            <a:fld id="{954C1DF4-E85D-46B4-9B18-0CABD7A852FF}" type="datetime1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05.06.2016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497362" y="6612902"/>
            <a:ext cx="6147904" cy="245109"/>
          </a:xfrm>
        </p:spPr>
        <p:txBody>
          <a:bodyPr/>
          <a:lstStyle>
            <a:lvl1pPr>
              <a:defRPr>
                <a:latin typeface="CharterOSC" pitchFamily="50" charset="0"/>
              </a:defRPr>
            </a:lvl1pPr>
          </a:lstStyle>
          <a:p>
            <a:endParaRPr lang="ru-RU" dirty="0">
              <a:solidFill>
                <a:srgbClr val="272727">
                  <a:tint val="75000"/>
                </a:srgbClr>
              </a:solidFill>
            </a:endParaRP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803767" y="6611800"/>
            <a:ext cx="1326946" cy="246215"/>
          </a:xfrm>
        </p:spPr>
        <p:txBody>
          <a:bodyPr/>
          <a:lstStyle>
            <a:lvl1pPr>
              <a:defRPr>
                <a:latin typeface="CharterOSC" pitchFamily="50" charset="0"/>
              </a:defRPr>
            </a:lvl1pPr>
          </a:lstStyle>
          <a:p>
            <a:fld id="{D3EABBD5-482B-4CBB-BF8B-9C76724221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41" y="361868"/>
            <a:ext cx="868335" cy="260486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1418844" y="244775"/>
            <a:ext cx="0" cy="1143240"/>
          </a:xfrm>
          <a:prstGeom prst="line">
            <a:avLst/>
          </a:prstGeom>
          <a:ln w="28575">
            <a:solidFill>
              <a:srgbClr val="2746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41" y="361868"/>
            <a:ext cx="868335" cy="260486"/>
          </a:xfrm>
          <a:prstGeom prst="rect">
            <a:avLst/>
          </a:prstGeom>
        </p:spPr>
      </p:pic>
      <p:cxnSp>
        <p:nvCxnSpPr>
          <p:cNvPr id="15" name="Прямая соединительная линия 14"/>
          <p:cNvCxnSpPr/>
          <p:nvPr userDrawn="1"/>
        </p:nvCxnSpPr>
        <p:spPr>
          <a:xfrm>
            <a:off x="1418844" y="244775"/>
            <a:ext cx="0" cy="1143240"/>
          </a:xfrm>
          <a:prstGeom prst="line">
            <a:avLst/>
          </a:prstGeom>
          <a:ln w="28575">
            <a:solidFill>
              <a:srgbClr val="2746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17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6162" y="4162612"/>
            <a:ext cx="7410296" cy="1796931"/>
          </a:xfrm>
        </p:spPr>
        <p:txBody>
          <a:bodyPr anchor="t"/>
          <a:lstStyle>
            <a:lvl1pPr algn="l">
              <a:defRPr sz="2500" b="0" cap="all">
                <a:solidFill>
                  <a:srgbClr val="274679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69AA1-C2A7-4CA0-85CD-37F0758ACA6E}" type="datetime1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05.06.2016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72727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BBD5-482B-4CBB-BF8B-9C76724221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Прямоугольник 6">
            <a:hlinkClick r:id="" action="ppaction://noaction"/>
          </p:cNvPr>
          <p:cNvSpPr/>
          <p:nvPr userDrawn="1"/>
        </p:nvSpPr>
        <p:spPr>
          <a:xfrm>
            <a:off x="4" y="4289317"/>
            <a:ext cx="866157" cy="2375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100000">
                <a:schemeClr val="accent1">
                  <a:shade val="675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272" tIns="40636" rIns="81272" bIns="40636" rtlCol="0" anchor="ctr"/>
          <a:lstStyle/>
          <a:p>
            <a:pPr defTabSz="984410"/>
            <a:endParaRPr lang="ru-RU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08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7" y="1330685"/>
            <a:ext cx="4038601" cy="3771900"/>
          </a:xfrm>
        </p:spPr>
        <p:txBody>
          <a:bodyPr>
            <a:normAutofit/>
          </a:bodyPr>
          <a:lstStyle>
            <a:lvl1pPr>
              <a:defRPr sz="2000">
                <a:latin typeface="Akzidenz-Grotesk Pro Regular" pitchFamily="50" charset="0"/>
              </a:defRPr>
            </a:lvl1pPr>
            <a:lvl2pPr>
              <a:defRPr sz="1800">
                <a:latin typeface="Akzidenz-Grotesk Pro Regular" pitchFamily="50" charset="0"/>
              </a:defRPr>
            </a:lvl2pPr>
            <a:lvl3pPr>
              <a:defRPr sz="1500">
                <a:latin typeface="Akzidenz-Grotesk Pro Regular" pitchFamily="50" charset="0"/>
              </a:defRPr>
            </a:lvl3pPr>
            <a:lvl4pPr>
              <a:defRPr sz="1300">
                <a:latin typeface="Akzidenz-Grotesk Pro Regular" pitchFamily="50" charset="0"/>
              </a:defRPr>
            </a:lvl4pPr>
            <a:lvl5pPr>
              <a:defRPr sz="1300">
                <a:latin typeface="Akzidenz-Grotesk Pro Regular" pitchFamily="50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8" y="1333504"/>
            <a:ext cx="4038601" cy="3771900"/>
          </a:xfrm>
        </p:spPr>
        <p:txBody>
          <a:bodyPr>
            <a:normAutofit/>
          </a:bodyPr>
          <a:lstStyle>
            <a:lvl1pPr>
              <a:defRPr sz="2000">
                <a:latin typeface="Akzidenz-Grotesk Pro Regular" pitchFamily="50" charset="0"/>
              </a:defRPr>
            </a:lvl1pPr>
            <a:lvl2pPr>
              <a:defRPr sz="1800">
                <a:latin typeface="Akzidenz-Grotesk Pro Regular" pitchFamily="50" charset="0"/>
              </a:defRPr>
            </a:lvl2pPr>
            <a:lvl3pPr>
              <a:defRPr sz="1500">
                <a:latin typeface="Akzidenz-Grotesk Pro Regular" pitchFamily="50" charset="0"/>
              </a:defRPr>
            </a:lvl3pPr>
            <a:lvl4pPr>
              <a:defRPr sz="1300">
                <a:latin typeface="Akzidenz-Grotesk Pro Regular" pitchFamily="50" charset="0"/>
              </a:defRPr>
            </a:lvl4pPr>
            <a:lvl5pPr>
              <a:defRPr sz="1300">
                <a:latin typeface="Akzidenz-Grotesk Pro Regular" pitchFamily="50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ADEB0-A564-4D97-ABC2-CA32D5F6A35E}" type="datetime1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05.06.2016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72727">
                  <a:tint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BBD5-482B-4CBB-BF8B-9C76724221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67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352" y="5468553"/>
            <a:ext cx="2364900" cy="1143241"/>
          </a:xfrm>
        </p:spPr>
        <p:txBody>
          <a:bodyPr anchor="t"/>
          <a:lstStyle>
            <a:lvl1pPr algn="l">
              <a:defRPr sz="21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6357" y="244785"/>
            <a:ext cx="8669907" cy="5061069"/>
          </a:xfrm>
        </p:spPr>
        <p:txBody>
          <a:bodyPr/>
          <a:lstStyle>
            <a:lvl1pPr marL="0" indent="0">
              <a:buNone/>
              <a:defRPr sz="3600">
                <a:latin typeface="CharterOSC" pitchFamily="50" charset="0"/>
              </a:defRPr>
            </a:lvl1pPr>
            <a:lvl2pPr marL="492203" indent="0">
              <a:buNone/>
              <a:defRPr sz="2900"/>
            </a:lvl2pPr>
            <a:lvl3pPr marL="984410" indent="0">
              <a:buNone/>
              <a:defRPr sz="2500"/>
            </a:lvl3pPr>
            <a:lvl4pPr marL="1476612" indent="0">
              <a:buNone/>
              <a:defRPr sz="2100"/>
            </a:lvl4pPr>
            <a:lvl5pPr marL="1968818" indent="0">
              <a:buNone/>
              <a:defRPr sz="2100"/>
            </a:lvl5pPr>
            <a:lvl6pPr marL="2461022" indent="0">
              <a:buNone/>
              <a:defRPr sz="2100"/>
            </a:lvl6pPr>
            <a:lvl7pPr marL="2953228" indent="0">
              <a:buNone/>
              <a:defRPr sz="2100"/>
            </a:lvl7pPr>
            <a:lvl8pPr marL="3445431" indent="0">
              <a:buNone/>
              <a:defRPr sz="2100"/>
            </a:lvl8pPr>
            <a:lvl9pPr marL="3937636" indent="0">
              <a:buNone/>
              <a:defRPr sz="21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58355" y="5468546"/>
            <a:ext cx="6147904" cy="114324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CharterOSC" pitchFamily="50" charset="0"/>
              </a:defRPr>
            </a:lvl1pPr>
            <a:lvl2pPr marL="492203" indent="0">
              <a:buNone/>
              <a:defRPr sz="1300"/>
            </a:lvl2pPr>
            <a:lvl3pPr marL="984410" indent="0">
              <a:buNone/>
              <a:defRPr sz="1000"/>
            </a:lvl3pPr>
            <a:lvl4pPr marL="1476612" indent="0">
              <a:buNone/>
              <a:defRPr sz="900"/>
            </a:lvl4pPr>
            <a:lvl5pPr marL="1968818" indent="0">
              <a:buNone/>
              <a:defRPr sz="900"/>
            </a:lvl5pPr>
            <a:lvl6pPr marL="2461022" indent="0">
              <a:buNone/>
              <a:defRPr sz="900"/>
            </a:lvl6pPr>
            <a:lvl7pPr marL="2953228" indent="0">
              <a:buNone/>
              <a:defRPr sz="900"/>
            </a:lvl7pPr>
            <a:lvl8pPr marL="3445431" indent="0">
              <a:buNone/>
              <a:defRPr sz="900"/>
            </a:lvl8pPr>
            <a:lvl9pPr marL="3937636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F28DD-D18D-439D-8E43-8D9A1C510E52}" type="datetime1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05.06.2016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497362" y="6612902"/>
            <a:ext cx="6147904" cy="245109"/>
          </a:xfrm>
        </p:spPr>
        <p:txBody>
          <a:bodyPr/>
          <a:lstStyle/>
          <a:p>
            <a:endParaRPr lang="ru-RU" dirty="0">
              <a:solidFill>
                <a:srgbClr val="272727">
                  <a:tint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BBD5-482B-4CBB-BF8B-9C76724221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70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Короткий 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97355" y="244776"/>
            <a:ext cx="7408905" cy="489547"/>
          </a:xfrm>
        </p:spPr>
        <p:txBody>
          <a:bodyPr/>
          <a:lstStyle>
            <a:lvl1pPr algn="l">
              <a:defRPr>
                <a:solidFill>
                  <a:srgbClr val="274679"/>
                </a:solidFill>
              </a:defRPr>
            </a:lvl1pPr>
          </a:lstStyle>
          <a:p>
            <a:r>
              <a:rPr lang="ru-RU" dirty="0"/>
              <a:t>Обычный заголовок слайда, который умещается на одной строке</a:t>
            </a:r>
          </a:p>
        </p:txBody>
      </p:sp>
      <p:sp>
        <p:nvSpPr>
          <p:cNvPr id="15" name="Объект 2"/>
          <p:cNvSpPr>
            <a:spLocks noGrp="1"/>
          </p:cNvSpPr>
          <p:nvPr>
            <p:ph idx="1"/>
          </p:nvPr>
        </p:nvSpPr>
        <p:spPr>
          <a:xfrm>
            <a:off x="236357" y="897033"/>
            <a:ext cx="8669907" cy="5714759"/>
          </a:xfrm>
        </p:spPr>
        <p:txBody>
          <a:bodyPr lIns="99190" tIns="47995" rIns="99190" bIns="47995"/>
          <a:lstStyle>
            <a:lvl1pPr marL="369153" indent="-369153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1pPr>
            <a:lvl2pPr marL="799832" indent="-307628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2pPr>
            <a:lvl3pPr marL="1230511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3pPr>
            <a:lvl4pPr marL="1722717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4pPr>
            <a:lvl5pPr marL="2214921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6" name="Дата 3"/>
          <p:cNvSpPr>
            <a:spLocks noGrp="1"/>
          </p:cNvSpPr>
          <p:nvPr>
            <p:ph type="dt" sz="half" idx="10"/>
          </p:nvPr>
        </p:nvSpPr>
        <p:spPr>
          <a:xfrm>
            <a:off x="11" y="6611800"/>
            <a:ext cx="1338858" cy="246215"/>
          </a:xfrm>
        </p:spPr>
        <p:txBody>
          <a:bodyPr/>
          <a:lstStyle/>
          <a:p>
            <a:fld id="{C117347D-22A7-4172-8449-57003A7BD8B5}" type="datetime1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05.06.2016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497362" y="6612902"/>
            <a:ext cx="6147904" cy="245109"/>
          </a:xfrm>
        </p:spPr>
        <p:txBody>
          <a:bodyPr/>
          <a:lstStyle/>
          <a:p>
            <a:endParaRPr lang="ru-RU" dirty="0">
              <a:solidFill>
                <a:srgbClr val="272727">
                  <a:tint val="75000"/>
                </a:srgbClr>
              </a:solidFill>
            </a:endParaRPr>
          </a:p>
        </p:txBody>
      </p:sp>
      <p:sp>
        <p:nvSpPr>
          <p:cNvPr id="1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803767" y="6611800"/>
            <a:ext cx="1326946" cy="246215"/>
          </a:xfrm>
        </p:spPr>
        <p:txBody>
          <a:bodyPr/>
          <a:lstStyle/>
          <a:p>
            <a:fld id="{D3EABBD5-482B-4CBB-BF8B-9C76724221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9" name="Рисунок 18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41" y="361868"/>
            <a:ext cx="868335" cy="260486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 userDrawn="1"/>
        </p:nvCxnSpPr>
        <p:spPr>
          <a:xfrm>
            <a:off x="1418844" y="244775"/>
            <a:ext cx="0" cy="489549"/>
          </a:xfrm>
          <a:prstGeom prst="line">
            <a:avLst/>
          </a:prstGeom>
          <a:ln w="28575">
            <a:solidFill>
              <a:srgbClr val="2746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39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Короткий 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97355" y="244776"/>
            <a:ext cx="7408905" cy="489547"/>
          </a:xfrm>
        </p:spPr>
        <p:txBody>
          <a:bodyPr/>
          <a:lstStyle>
            <a:lvl1pPr algn="l">
              <a:defRPr>
                <a:solidFill>
                  <a:srgbClr val="274679"/>
                </a:solidFill>
              </a:defRPr>
            </a:lvl1pPr>
          </a:lstStyle>
          <a:p>
            <a:r>
              <a:rPr lang="ru-RU" dirty="0"/>
              <a:t>Обычный заголовок слайда, который умещается на одной строке</a:t>
            </a:r>
          </a:p>
        </p:txBody>
      </p:sp>
      <p:sp>
        <p:nvSpPr>
          <p:cNvPr id="16" name="Дата 3"/>
          <p:cNvSpPr>
            <a:spLocks noGrp="1"/>
          </p:cNvSpPr>
          <p:nvPr>
            <p:ph type="dt" sz="half" idx="10"/>
          </p:nvPr>
        </p:nvSpPr>
        <p:spPr>
          <a:xfrm>
            <a:off x="11" y="6611800"/>
            <a:ext cx="1338858" cy="246215"/>
          </a:xfrm>
        </p:spPr>
        <p:txBody>
          <a:bodyPr/>
          <a:lstStyle/>
          <a:p>
            <a:fld id="{5704575D-B428-4F03-B7CF-0FA7640F0239}" type="datetime1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05.06.2016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497362" y="6612902"/>
            <a:ext cx="6147904" cy="245109"/>
          </a:xfrm>
        </p:spPr>
        <p:txBody>
          <a:bodyPr/>
          <a:lstStyle/>
          <a:p>
            <a:endParaRPr lang="ru-RU" dirty="0">
              <a:solidFill>
                <a:srgbClr val="272727">
                  <a:tint val="75000"/>
                </a:srgbClr>
              </a:solidFill>
            </a:endParaRPr>
          </a:p>
        </p:txBody>
      </p:sp>
      <p:sp>
        <p:nvSpPr>
          <p:cNvPr id="1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803767" y="6611800"/>
            <a:ext cx="1326946" cy="246215"/>
          </a:xfrm>
        </p:spPr>
        <p:txBody>
          <a:bodyPr/>
          <a:lstStyle/>
          <a:p>
            <a:fld id="{D3EABBD5-482B-4CBB-BF8B-9C76724221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9" name="Рисунок 18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41" y="361868"/>
            <a:ext cx="868335" cy="260486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 userDrawn="1"/>
        </p:nvCxnSpPr>
        <p:spPr>
          <a:xfrm>
            <a:off x="1418844" y="244775"/>
            <a:ext cx="0" cy="489549"/>
          </a:xfrm>
          <a:prstGeom prst="line">
            <a:avLst/>
          </a:prstGeom>
          <a:ln w="28575">
            <a:solidFill>
              <a:srgbClr val="2746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Таблица 3"/>
          <p:cNvSpPr>
            <a:spLocks noGrp="1"/>
          </p:cNvSpPr>
          <p:nvPr>
            <p:ph type="tbl" sz="quarter" idx="13"/>
          </p:nvPr>
        </p:nvSpPr>
        <p:spPr>
          <a:xfrm>
            <a:off x="866161" y="1141804"/>
            <a:ext cx="7410296" cy="4817734"/>
          </a:xfrm>
          <a:noFill/>
          <a:ln>
            <a:noFill/>
          </a:ln>
        </p:spPr>
        <p:txBody>
          <a:bodyPr/>
          <a:lstStyle/>
          <a:p>
            <a:r>
              <a:rPr lang="ru-RU"/>
              <a:t>Щелкните значок, чтобы добавить таблицу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93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редний 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97355" y="244784"/>
            <a:ext cx="7408905" cy="898351"/>
          </a:xfrm>
        </p:spPr>
        <p:txBody>
          <a:bodyPr/>
          <a:lstStyle>
            <a:lvl1pPr algn="l">
              <a:defRPr baseline="0">
                <a:solidFill>
                  <a:srgbClr val="274679"/>
                </a:solidFill>
              </a:defRPr>
            </a:lvl1pPr>
          </a:lstStyle>
          <a:p>
            <a:r>
              <a:rPr lang="ru-RU" dirty="0"/>
              <a:t>Обычный заголовок слайда, который не умещается на одной строке, </a:t>
            </a:r>
            <a:br>
              <a:rPr lang="ru-RU" dirty="0"/>
            </a:br>
            <a:r>
              <a:rPr lang="ru-RU" dirty="0"/>
              <a:t>и иногда все-таки переносится на вторую строку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357" y="1388019"/>
            <a:ext cx="8669907" cy="5223775"/>
          </a:xfrm>
        </p:spPr>
        <p:txBody>
          <a:bodyPr lIns="79992" tIns="79992" rIns="79992" bIns="79992"/>
          <a:lstStyle>
            <a:lvl1pPr marL="369153" indent="-369153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1pPr>
            <a:lvl2pPr marL="799832" indent="-307628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2pPr>
            <a:lvl3pPr marL="1230511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3pPr>
            <a:lvl4pPr marL="1722717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4pPr>
            <a:lvl5pPr marL="2214921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9F3C9-3B35-4610-B95C-EF51CAA46A15}" type="datetime1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05.06.2016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272727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BBD5-482B-4CBB-BF8B-9C76724221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9" name="Рисунок 8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41" y="361868"/>
            <a:ext cx="868335" cy="260486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 userDrawn="1"/>
        </p:nvCxnSpPr>
        <p:spPr>
          <a:xfrm>
            <a:off x="1418844" y="244778"/>
            <a:ext cx="0" cy="897026"/>
          </a:xfrm>
          <a:prstGeom prst="line">
            <a:avLst/>
          </a:prstGeom>
          <a:ln w="28575">
            <a:solidFill>
              <a:srgbClr val="2746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04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Длинный 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97355" y="244778"/>
            <a:ext cx="7408905" cy="1143238"/>
          </a:xfrm>
        </p:spPr>
        <p:txBody>
          <a:bodyPr/>
          <a:lstStyle>
            <a:lvl1pPr algn="l">
              <a:defRPr>
                <a:solidFill>
                  <a:srgbClr val="274679"/>
                </a:solidFill>
              </a:defRPr>
            </a:lvl1pPr>
          </a:lstStyle>
          <a:p>
            <a:r>
              <a:rPr lang="ru-RU" dirty="0"/>
              <a:t>Очень длинный заголовок слайда, который не умещается на одной строке и переносится на вторую строку, и, что иногда случается, все равно </a:t>
            </a:r>
            <a:br>
              <a:rPr lang="ru-RU" dirty="0"/>
            </a:br>
            <a:r>
              <a:rPr lang="ru-RU" dirty="0"/>
              <a:t>не умещается, поэтому переносится на третью строку тоже</a:t>
            </a: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236357" y="1550723"/>
            <a:ext cx="8669907" cy="5061071"/>
          </a:xfrm>
        </p:spPr>
        <p:txBody>
          <a:bodyPr/>
          <a:lstStyle>
            <a:lvl1pPr marL="369153" indent="-369153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1pPr>
            <a:lvl2pPr marL="799832" indent="-307628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2pPr>
            <a:lvl3pPr marL="1230511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3pPr>
            <a:lvl4pPr marL="1722717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4pPr>
            <a:lvl5pPr marL="2214921" indent="-246102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kzidenz-Grotesk Pro Regular" pitchFamily="50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>
          <a:xfrm>
            <a:off x="11" y="6611800"/>
            <a:ext cx="1338858" cy="246215"/>
          </a:xfrm>
        </p:spPr>
        <p:txBody>
          <a:bodyPr/>
          <a:lstStyle/>
          <a:p>
            <a:fld id="{FBF07670-06EF-4E3D-A2A1-7E2082BCD129}" type="datetime1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05.06.2016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497362" y="6612902"/>
            <a:ext cx="6147904" cy="245109"/>
          </a:xfrm>
        </p:spPr>
        <p:txBody>
          <a:bodyPr/>
          <a:lstStyle>
            <a:lvl1pPr>
              <a:defRPr>
                <a:latin typeface="CharterOSC" pitchFamily="50" charset="0"/>
              </a:defRPr>
            </a:lvl1pPr>
          </a:lstStyle>
          <a:p>
            <a:endParaRPr lang="ru-RU" dirty="0">
              <a:solidFill>
                <a:srgbClr val="272727">
                  <a:tint val="75000"/>
                </a:srgbClr>
              </a:solidFill>
            </a:endParaRP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803767" y="6611800"/>
            <a:ext cx="1326946" cy="246215"/>
          </a:xfrm>
        </p:spPr>
        <p:txBody>
          <a:bodyPr/>
          <a:lstStyle>
            <a:lvl1pPr>
              <a:defRPr>
                <a:latin typeface="CharterOSC" pitchFamily="50" charset="0"/>
              </a:defRPr>
            </a:lvl1pPr>
          </a:lstStyle>
          <a:p>
            <a:fld id="{D3EABBD5-482B-4CBB-BF8B-9C76724221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12" name="Рисунок 11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41" y="361868"/>
            <a:ext cx="868335" cy="260486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 userDrawn="1"/>
        </p:nvCxnSpPr>
        <p:spPr>
          <a:xfrm>
            <a:off x="1418844" y="244775"/>
            <a:ext cx="0" cy="1143240"/>
          </a:xfrm>
          <a:prstGeom prst="line">
            <a:avLst/>
          </a:prstGeom>
          <a:ln w="28575">
            <a:solidFill>
              <a:srgbClr val="2746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46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DE57-B996-4141-BF59-C74E6D9FC553}" type="datetime1">
              <a:rPr lang="ru-RU" smtClean="0"/>
              <a:pPr/>
              <a:t>05.06.2016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946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378526" y="413800"/>
            <a:ext cx="6308274" cy="66294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749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/>
          <a:lstStyle/>
          <a:p>
            <a:fld id="{DC825430-9AE2-49A0-8562-C160EAAE8CFE}" type="datetime1">
              <a:rPr lang="ru-RU">
                <a:solidFill>
                  <a:prstClr val="black"/>
                </a:solidFill>
              </a:rPr>
              <a:pPr/>
              <a:t>05.06.2016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75871" y="644826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fld id="{1BDB76B2-54C3-4C1F-97B9-70D4B9D418B4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116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357" y="244780"/>
            <a:ext cx="8669907" cy="489549"/>
          </a:xfrm>
          <a:prstGeom prst="rect">
            <a:avLst/>
          </a:prstGeom>
        </p:spPr>
        <p:txBody>
          <a:bodyPr vert="horz" lIns="98441" tIns="49221" rIns="98441" bIns="49221" rtlCol="0" anchor="ctr">
            <a:noAutofit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6357" y="897033"/>
            <a:ext cx="8669907" cy="5714759"/>
          </a:xfrm>
          <a:prstGeom prst="rect">
            <a:avLst/>
          </a:prstGeom>
        </p:spPr>
        <p:txBody>
          <a:bodyPr vert="horz" lIns="98441" tIns="49221" rIns="98441" bIns="49221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" y="6611800"/>
            <a:ext cx="1338858" cy="246215"/>
          </a:xfrm>
          <a:prstGeom prst="rect">
            <a:avLst/>
          </a:prstGeom>
        </p:spPr>
        <p:txBody>
          <a:bodyPr vert="horz" lIns="98441" tIns="49221" rIns="98441" bIns="49221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  <a:latin typeface="CharterOSC" pitchFamily="50" charset="0"/>
              </a:defRPr>
            </a:lvl1pPr>
          </a:lstStyle>
          <a:p>
            <a:pPr defTabSz="984410"/>
            <a:fld id="{DCE3B642-6EAD-4D11-BE81-5A17E00A233C}" type="datetime1">
              <a:rPr lang="ru-RU" smtClean="0">
                <a:solidFill>
                  <a:prstClr val="white">
                    <a:lumMod val="50000"/>
                  </a:prstClr>
                </a:solidFill>
              </a:rPr>
              <a:pPr defTabSz="984410"/>
              <a:t>05.06.2016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497362" y="6612902"/>
            <a:ext cx="6147904" cy="245109"/>
          </a:xfrm>
          <a:prstGeom prst="rect">
            <a:avLst/>
          </a:prstGeom>
        </p:spPr>
        <p:txBody>
          <a:bodyPr vert="horz" lIns="98441" tIns="49221" rIns="98441" bIns="49221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harterOSC" pitchFamily="50" charset="0"/>
              </a:defRPr>
            </a:lvl1pPr>
          </a:lstStyle>
          <a:p>
            <a:pPr defTabSz="984410"/>
            <a:endParaRPr lang="ru-RU" dirty="0">
              <a:solidFill>
                <a:srgbClr val="272727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803767" y="6611800"/>
            <a:ext cx="1326946" cy="246215"/>
          </a:xfrm>
          <a:prstGeom prst="rect">
            <a:avLst/>
          </a:prstGeom>
        </p:spPr>
        <p:txBody>
          <a:bodyPr vert="horz" lIns="98441" tIns="49221" rIns="98441" bIns="49221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  <a:latin typeface="Akzidenz-Grotesk Pro Med" pitchFamily="50" charset="0"/>
              </a:defRPr>
            </a:lvl1pPr>
          </a:lstStyle>
          <a:p>
            <a:pPr defTabSz="984410"/>
            <a:fld id="{D3EABBD5-482B-4CBB-BF8B-9C76724221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 defTabSz="984410"/>
              <a:t>‹#›</a:t>
            </a:fld>
            <a:endParaRPr lang="ru-RU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217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6" r:id="rId13"/>
  </p:sldLayoutIdLst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ctr" defTabSz="984410" rtl="0" eaLnBrk="1" latinLnBrk="0" hangingPunct="1">
        <a:spcBef>
          <a:spcPct val="0"/>
        </a:spcBef>
        <a:buNone/>
        <a:defRPr sz="2500" b="0" kern="1200" cap="all" baseline="0">
          <a:solidFill>
            <a:srgbClr val="274679"/>
          </a:solidFill>
          <a:latin typeface="Akzidenz-Grotesk Pro Med Cnd" pitchFamily="50" charset="0"/>
          <a:ea typeface="+mj-ea"/>
          <a:cs typeface="+mj-cs"/>
        </a:defRPr>
      </a:lvl1pPr>
    </p:titleStyle>
    <p:bodyStyle>
      <a:lvl1pPr marL="369153" indent="-369153" algn="l" defTabSz="98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kzidenz-Grotesk Pro Regular" pitchFamily="50" charset="0"/>
          <a:ea typeface="+mn-ea"/>
          <a:cs typeface="+mn-cs"/>
        </a:defRPr>
      </a:lvl1pPr>
      <a:lvl2pPr marL="799832" indent="-307628" algn="l" defTabSz="98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kzidenz-Grotesk Pro Regular" pitchFamily="50" charset="0"/>
          <a:ea typeface="+mn-ea"/>
          <a:cs typeface="+mn-cs"/>
        </a:defRPr>
      </a:lvl2pPr>
      <a:lvl3pPr marL="1230511" indent="-246102" algn="l" defTabSz="98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Akzidenz-Grotesk Pro Regular" pitchFamily="50" charset="0"/>
          <a:ea typeface="+mn-ea"/>
          <a:cs typeface="+mn-cs"/>
        </a:defRPr>
      </a:lvl3pPr>
      <a:lvl4pPr marL="1722717" indent="-246102" algn="l" defTabSz="98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>
              <a:lumMod val="75000"/>
              <a:lumOff val="25000"/>
            </a:schemeClr>
          </a:solidFill>
          <a:latin typeface="Akzidenz-Grotesk Pro Regular" pitchFamily="50" charset="0"/>
          <a:ea typeface="+mn-ea"/>
          <a:cs typeface="+mn-cs"/>
        </a:defRPr>
      </a:lvl4pPr>
      <a:lvl5pPr marL="2214921" indent="-246102" algn="l" defTabSz="98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>
              <a:lumMod val="75000"/>
              <a:lumOff val="25000"/>
            </a:schemeClr>
          </a:solidFill>
          <a:latin typeface="Akzidenz-Grotesk Pro Regular" pitchFamily="50" charset="0"/>
          <a:ea typeface="+mn-ea"/>
          <a:cs typeface="+mn-cs"/>
        </a:defRPr>
      </a:lvl5pPr>
      <a:lvl6pPr marL="2707125" indent="-246102" algn="l" defTabSz="98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99330" indent="-246102" algn="l" defTabSz="98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91534" indent="-246102" algn="l" defTabSz="98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83739" indent="-246102" algn="l" defTabSz="9844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844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2203" algn="l" defTabSz="9844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84410" algn="l" defTabSz="9844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76612" algn="l" defTabSz="9844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68818" algn="l" defTabSz="9844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61022" algn="l" defTabSz="9844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53228" algn="l" defTabSz="9844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45431" algn="l" defTabSz="9844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37636" algn="l" defTabSz="98441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головок 1"/>
          <p:cNvSpPr txBox="1">
            <a:spLocks/>
          </p:cNvSpPr>
          <p:nvPr userDrawn="1"/>
        </p:nvSpPr>
        <p:spPr>
          <a:xfrm>
            <a:off x="7895446" y="6309320"/>
            <a:ext cx="797627" cy="36004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200" dirty="0" smtClean="0">
                <a:solidFill>
                  <a:srgbClr val="002856"/>
                </a:solidFill>
                <a:latin typeface="Intro" pitchFamily="50" charset="0"/>
              </a:rPr>
              <a:t>Стр. </a:t>
            </a:r>
            <a:fld id="{45103EEC-59A8-48EB-9A4F-02F74BC6A0A5}" type="slidenum">
              <a:rPr lang="en-US" sz="1200" smtClean="0">
                <a:solidFill>
                  <a:srgbClr val="002856"/>
                </a:solidFill>
                <a:latin typeface="Intro" pitchFamily="50" charset="0"/>
              </a:rPr>
              <a:pPr algn="r"/>
              <a:t>‹#›</a:t>
            </a:fld>
            <a:endParaRPr lang="ru-RU" sz="1200" dirty="0">
              <a:solidFill>
                <a:srgbClr val="002856"/>
              </a:solidFill>
              <a:latin typeface="Intro" pitchFamily="50" charset="0"/>
            </a:endParaRPr>
          </a:p>
        </p:txBody>
      </p:sp>
      <p:pic>
        <p:nvPicPr>
          <p:cNvPr id="9" name="Picture 4" descr="C:\Users\Loginov\Desktop\ksk-2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27" y="404673"/>
            <a:ext cx="1861130" cy="6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378526" y="413800"/>
            <a:ext cx="6308274" cy="66294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1230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1800" kern="1200">
          <a:solidFill>
            <a:srgbClr val="002856"/>
          </a:solidFill>
          <a:latin typeface="Intro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GIF"/><Relationship Id="rId5" Type="http://schemas.openxmlformats.org/officeDocument/2006/relationships/image" Target="../media/image14.png"/><Relationship Id="rId10" Type="http://schemas.openxmlformats.org/officeDocument/2006/relationships/image" Target="../media/image19.GIF"/><Relationship Id="rId4" Type="http://schemas.openxmlformats.org/officeDocument/2006/relationships/image" Target="../media/image13.png"/><Relationship Id="rId9" Type="http://schemas.openxmlformats.org/officeDocument/2006/relationships/image" Target="../media/image1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9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openxmlformats.org/officeDocument/2006/relationships/image" Target="../media/image14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GIF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oginov\Pictures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481" y="-137247"/>
            <a:ext cx="9316962" cy="713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86364" y="332656"/>
            <a:ext cx="8978844" cy="1656184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043238"/>
            <a:r>
              <a:rPr lang="ru-RU" b="1" dirty="0">
                <a:solidFill>
                  <a:srgbClr val="002060"/>
                </a:solidFill>
              </a:rPr>
              <a:t>Туристские  услуги</a:t>
            </a:r>
          </a:p>
          <a:p>
            <a:pPr marL="3043238"/>
            <a:endParaRPr lang="ru-RU" b="1" dirty="0">
              <a:solidFill>
                <a:srgbClr val="002060"/>
              </a:solidFill>
            </a:endParaRPr>
          </a:p>
          <a:p>
            <a:pPr marL="3043238"/>
            <a:r>
              <a:rPr lang="ru-RU" b="1" dirty="0" smtClean="0">
                <a:solidFill>
                  <a:srgbClr val="002060"/>
                </a:solidFill>
              </a:rPr>
              <a:t>ОБЩИЕ </a:t>
            </a:r>
            <a:r>
              <a:rPr lang="ru-RU" b="1" dirty="0">
                <a:solidFill>
                  <a:srgbClr val="002060"/>
                </a:solidFill>
              </a:rPr>
              <a:t>ТРЕБОВАНИЯ </a:t>
            </a:r>
            <a:r>
              <a:rPr lang="ru-RU" b="1" dirty="0" smtClean="0">
                <a:solidFill>
                  <a:srgbClr val="002060"/>
                </a:solidFill>
              </a:rPr>
              <a:t>К ДЕЯТЕЛЬНОСТИ ГОРНОЛЫЖНЫХ ТУРИСТСКО-РЕКРЕАЦИОННЫХ КОМПЛЕКСОВ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47667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Национальный стандарт Российской Федерации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843808" y="476672"/>
            <a:ext cx="0" cy="1368152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85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25"/>
            <a:ext cx="9144000" cy="6830861"/>
          </a:xfrm>
        </p:spPr>
      </p:pic>
      <p:sp>
        <p:nvSpPr>
          <p:cNvPr id="5" name="Прямоугольник 4"/>
          <p:cNvSpPr/>
          <p:nvPr/>
        </p:nvSpPr>
        <p:spPr>
          <a:xfrm>
            <a:off x="-14356" y="332656"/>
            <a:ext cx="8978844" cy="1656184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043238"/>
            <a:r>
              <a:rPr lang="ru-RU" b="1" dirty="0">
                <a:solidFill>
                  <a:srgbClr val="002060"/>
                </a:solidFill>
              </a:rPr>
              <a:t>Туристские  услуги</a:t>
            </a:r>
          </a:p>
          <a:p>
            <a:pPr marL="3043238"/>
            <a:endParaRPr lang="ru-RU" b="1" dirty="0">
              <a:solidFill>
                <a:srgbClr val="002060"/>
              </a:solidFill>
            </a:endParaRPr>
          </a:p>
          <a:p>
            <a:pPr marL="3043238"/>
            <a:r>
              <a:rPr lang="ru-RU" b="1" dirty="0" smtClean="0">
                <a:solidFill>
                  <a:srgbClr val="002060"/>
                </a:solidFill>
              </a:rPr>
              <a:t>ОБЩИЕ </a:t>
            </a:r>
            <a:r>
              <a:rPr lang="ru-RU" b="1" dirty="0">
                <a:solidFill>
                  <a:srgbClr val="002060"/>
                </a:solidFill>
              </a:rPr>
              <a:t>ТРЕБОВАНИЯ </a:t>
            </a:r>
            <a:r>
              <a:rPr lang="ru-RU" b="1" dirty="0" smtClean="0">
                <a:solidFill>
                  <a:srgbClr val="002060"/>
                </a:solidFill>
              </a:rPr>
              <a:t>К ДЕЯТЕЛЬНОСТИ ГОРНОЛЫЖНЫХ ТУРИСТСКО-РЕКРЕАЦИОННЫХ КОМПЛЕКСОВ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47667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Национальный стандарт Российской Федерации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843808" y="476672"/>
            <a:ext cx="0" cy="1368152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855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-14356" y="116632"/>
            <a:ext cx="8978844" cy="1656184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043238" algn="ctr"/>
            <a:r>
              <a:rPr lang="ru-RU" sz="2000" b="1" dirty="0">
                <a:solidFill>
                  <a:srgbClr val="002060"/>
                </a:solidFill>
              </a:rPr>
              <a:t>Туристские  услуги</a:t>
            </a:r>
          </a:p>
          <a:p>
            <a:pPr marL="3043238" algn="ctr"/>
            <a:endParaRPr lang="ru-RU" sz="2000" b="1" dirty="0">
              <a:solidFill>
                <a:srgbClr val="002060"/>
              </a:solidFill>
            </a:endParaRPr>
          </a:p>
          <a:p>
            <a:pPr marL="3043238" algn="ctr"/>
            <a:r>
              <a:rPr lang="ru-RU" sz="2000" b="1" dirty="0" smtClean="0">
                <a:solidFill>
                  <a:srgbClr val="002060"/>
                </a:solidFill>
              </a:rPr>
              <a:t>ОБЩИЕ </a:t>
            </a:r>
            <a:r>
              <a:rPr lang="ru-RU" sz="2000" b="1" dirty="0">
                <a:solidFill>
                  <a:srgbClr val="002060"/>
                </a:solidFill>
              </a:rPr>
              <a:t>ТРЕБОВАНИЯ </a:t>
            </a:r>
            <a:r>
              <a:rPr lang="ru-RU" sz="2000" b="1" dirty="0" smtClean="0">
                <a:solidFill>
                  <a:srgbClr val="002060"/>
                </a:solidFill>
              </a:rPr>
              <a:t>К ДЕЯТЕЛЬНОСТИ </a:t>
            </a:r>
            <a:r>
              <a:rPr lang="ru-RU" sz="2000" b="1" dirty="0" smtClean="0">
                <a:solidFill>
                  <a:srgbClr val="002060"/>
                </a:solidFill>
              </a:rPr>
              <a:t>ГОРНОЛЫЖНЫХ </a:t>
            </a:r>
            <a:r>
              <a:rPr lang="ru-RU" sz="2000" b="1" dirty="0" smtClean="0">
                <a:solidFill>
                  <a:srgbClr val="002060"/>
                </a:solidFill>
              </a:rPr>
              <a:t>ТУРИСТСКО-РЕКРЕАЦИОННЫХ КОМПЛЕКСОВ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6512" y="116632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Национальный стандарт </a:t>
            </a:r>
            <a:r>
              <a:rPr lang="ru-RU" sz="2000" b="1" dirty="0" smtClean="0">
                <a:solidFill>
                  <a:srgbClr val="002060"/>
                </a:solidFill>
              </a:rPr>
              <a:t/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Российской </a:t>
            </a:r>
            <a:r>
              <a:rPr lang="ru-RU" sz="2000" b="1" dirty="0" smtClean="0">
                <a:solidFill>
                  <a:srgbClr val="002060"/>
                </a:solidFill>
              </a:rPr>
              <a:t>Федерации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987824" y="260648"/>
            <a:ext cx="0" cy="1368152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8411879"/>
              </p:ext>
            </p:extLst>
          </p:nvPr>
        </p:nvGraphicFramePr>
        <p:xfrm>
          <a:off x="853375" y="980728"/>
          <a:ext cx="910313" cy="600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r:id="rId4" imgW="3200000" imgH="2114845" progId="">
                  <p:embed/>
                </p:oleObj>
              </mc:Choice>
              <mc:Fallback>
                <p:oleObj r:id="rId4" imgW="3200000" imgH="2114845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375" y="980728"/>
                        <a:ext cx="910313" cy="600757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295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698099" y="122658"/>
            <a:ext cx="5543601" cy="836349"/>
          </a:xfrm>
          <a:prstGeom prst="rect">
            <a:avLst/>
          </a:prstGeom>
        </p:spPr>
        <p:txBody>
          <a:bodyPr vert="horz" lIns="98431" tIns="49216" rIns="98431" bIns="49216" rtlCol="0" anchor="ctr">
            <a:noAutofit/>
          </a:bodyPr>
          <a:lstStyle>
            <a:lvl1pPr algn="l" defTabSz="1107572" rtl="0" eaLnBrk="1" latinLnBrk="0" hangingPunct="1">
              <a:spcBef>
                <a:spcPct val="0"/>
              </a:spcBef>
              <a:buNone/>
              <a:defRPr sz="2800" b="0" kern="1200" cap="all" baseline="0">
                <a:solidFill>
                  <a:srgbClr val="274679"/>
                </a:solidFill>
                <a:latin typeface="Akzidenz-Grotesk Pro Med Cnd" pitchFamily="50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96574" y="5765167"/>
            <a:ext cx="2024276" cy="331165"/>
          </a:xfrm>
        </p:spPr>
        <p:txBody>
          <a:bodyPr/>
          <a:lstStyle/>
          <a:p>
            <a:fld id="{1BDB76B2-54C3-4C1F-97B9-70D4B9D418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4</a:t>
            </a:fld>
            <a:endParaRPr lang="ru-RU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8453" y="1412776"/>
            <a:ext cx="2396398" cy="469856"/>
          </a:xfrm>
          <a:prstGeom prst="rect">
            <a:avLst/>
          </a:prstGeom>
          <a:noFill/>
          <a:ln>
            <a:noFill/>
          </a:ln>
        </p:spPr>
        <p:txBody>
          <a:bodyPr wrap="square" lIns="81264" tIns="40632" rIns="81264" bIns="40632" rtlCol="0">
            <a:spAutoFit/>
          </a:bodyPr>
          <a:lstStyle/>
          <a:p>
            <a:pPr defTabSz="984311">
              <a:lnSpc>
                <a:spcPct val="90000"/>
              </a:lnSpc>
              <a:spcBef>
                <a:spcPts val="889"/>
              </a:spcBef>
            </a:pPr>
            <a:r>
              <a:rPr lang="ru-RU" sz="2800" b="1" dirty="0">
                <a:solidFill>
                  <a:srgbClr val="002856"/>
                </a:solidFill>
                <a:latin typeface="Calibri" panose="020F0502020204030204" pitchFamily="34" charset="0"/>
                <a:cs typeface="Clear Sans" panose="020B0503030202020304" pitchFamily="34" charset="0"/>
              </a:rPr>
              <a:t>цель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3608" y="2852936"/>
            <a:ext cx="1387388" cy="469856"/>
          </a:xfrm>
          <a:prstGeom prst="rect">
            <a:avLst/>
          </a:prstGeom>
          <a:noFill/>
          <a:ln>
            <a:noFill/>
          </a:ln>
        </p:spPr>
        <p:txBody>
          <a:bodyPr wrap="square" lIns="81264" tIns="40632" rIns="81264" bIns="40632" rtlCol="0">
            <a:spAutoFit/>
          </a:bodyPr>
          <a:lstStyle/>
          <a:p>
            <a:pPr defTabSz="984311">
              <a:lnSpc>
                <a:spcPct val="90000"/>
              </a:lnSpc>
              <a:spcBef>
                <a:spcPts val="889"/>
              </a:spcBef>
            </a:pPr>
            <a:r>
              <a:rPr lang="ru-RU" sz="2800" b="1" dirty="0">
                <a:solidFill>
                  <a:srgbClr val="002856"/>
                </a:solidFill>
                <a:latin typeface="Calibri" panose="020F0502020204030204" pitchFamily="34" charset="0"/>
                <a:cs typeface="Clear Sans" panose="020B0503030202020304" pitchFamily="34" charset="0"/>
              </a:rPr>
              <a:t>задачи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27584" y="3284984"/>
            <a:ext cx="7992888" cy="2682770"/>
          </a:xfrm>
          <a:prstGeom prst="rect">
            <a:avLst/>
          </a:prstGeom>
        </p:spPr>
        <p:txBody>
          <a:bodyPr wrap="square" lIns="81264" tIns="40632" rIns="81264" bIns="40632">
            <a:spAutoFit/>
          </a:bodyPr>
          <a:lstStyle/>
          <a:p>
            <a:pPr marL="285750" indent="-285750" defTabSz="984311">
              <a:spcAft>
                <a:spcPts val="533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Обеспечение </a:t>
            </a:r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безопасности предоставляемых на территории ГТРК услуг</a:t>
            </a:r>
            <a:endParaRPr lang="en-US" b="1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defTabSz="984311">
              <a:spcAft>
                <a:spcPts val="533"/>
              </a:spcAft>
            </a:pPr>
            <a:endParaRPr lang="ru-RU" b="1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152370" indent="-152370" defTabSz="984311">
              <a:spcAft>
                <a:spcPts val="533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Описание возможностей расширения предоставляемого пакета услуг ГТРК </a:t>
            </a:r>
            <a:endParaRPr lang="en-US" b="1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defTabSz="984311">
              <a:spcAft>
                <a:spcPts val="533"/>
              </a:spcAft>
            </a:pPr>
            <a:endParaRPr lang="ru-RU" b="1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152370" indent="-152370" defTabSz="984311">
              <a:spcAft>
                <a:spcPts val="533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Создание схемы построения конкурентоспособно </a:t>
            </a:r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ГТРК</a:t>
            </a:r>
          </a:p>
          <a:p>
            <a:pPr defTabSz="984311">
              <a:spcAft>
                <a:spcPts val="533"/>
              </a:spcAft>
            </a:pPr>
            <a:endParaRPr lang="ru-RU" b="1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152370" indent="-152370" defTabSz="984311">
              <a:spcAft>
                <a:spcPts val="533"/>
              </a:spcAft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</a:rPr>
              <a:t> Получение максимального дохода и повышение эффективности ГТРК при минимальных </a:t>
            </a:r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издержках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13" name="Picture 3" descr="C:\Users\Loginov\Desktop\03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806933" cy="83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Loginov\Desktop\03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10172"/>
            <a:ext cx="864096" cy="89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1900559"/>
            <a:ext cx="732059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</a:rPr>
              <a:t>Настоящий стандарт устанавливает требования к деятельности по подготовке к эксплуатации и эксплуатации </a:t>
            </a:r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ГТРК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072" y="171500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Цель и задачи </a:t>
            </a:r>
            <a:endParaRPr lang="ru-RU" sz="2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21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698099" y="122658"/>
            <a:ext cx="5543601" cy="836349"/>
          </a:xfrm>
          <a:prstGeom prst="rect">
            <a:avLst/>
          </a:prstGeom>
        </p:spPr>
        <p:txBody>
          <a:bodyPr vert="horz" lIns="98431" tIns="49216" rIns="98431" bIns="49216" rtlCol="0" anchor="ctr">
            <a:noAutofit/>
          </a:bodyPr>
          <a:lstStyle>
            <a:lvl1pPr algn="l" defTabSz="1107572" rtl="0" eaLnBrk="1" latinLnBrk="0" hangingPunct="1">
              <a:spcBef>
                <a:spcPct val="0"/>
              </a:spcBef>
              <a:buNone/>
              <a:defRPr sz="2800" b="0" kern="1200" cap="all" baseline="0">
                <a:solidFill>
                  <a:srgbClr val="274679"/>
                </a:solidFill>
                <a:latin typeface="Akzidenz-Grotesk Pro Med Cnd" pitchFamily="50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52180" y="6266187"/>
            <a:ext cx="2024276" cy="331165"/>
          </a:xfrm>
        </p:spPr>
        <p:txBody>
          <a:bodyPr/>
          <a:lstStyle/>
          <a:p>
            <a:fld id="{1BDB76B2-54C3-4C1F-97B9-70D4B9D418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5</a:t>
            </a:fld>
            <a:endParaRPr lang="ru-RU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072" y="171500"/>
            <a:ext cx="5689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Calibri" panose="020F0502020204030204" pitchFamily="34" charset="0"/>
              </a:rPr>
              <a:t>Область применения </a:t>
            </a:r>
            <a:endParaRPr lang="ru-RU" sz="2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624" y="1556792"/>
            <a:ext cx="756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Горнолыжные туристско-рекреационные комплексы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Picture 27" descr="C:\Users\Loginov\Desktop\0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377" y="4180160"/>
            <a:ext cx="833015" cy="83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D:\icon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32" y="4365144"/>
            <a:ext cx="648032" cy="64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1835696" y="2132856"/>
            <a:ext cx="862403" cy="504056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572000" y="2132856"/>
            <a:ext cx="0" cy="576064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6660232" y="2132856"/>
            <a:ext cx="648072" cy="504056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401168"/>
            <a:ext cx="540000" cy="5400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968" y="5067212"/>
            <a:ext cx="540000" cy="540000"/>
          </a:xfrm>
          <a:prstGeom prst="rect">
            <a:avLst/>
          </a:prstGeom>
        </p:spPr>
      </p:pic>
      <p:pic>
        <p:nvPicPr>
          <p:cNvPr id="22" name="Picture 3" descr="D:\icon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385071"/>
            <a:ext cx="648032" cy="64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460161"/>
            <a:ext cx="540000" cy="54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392" y="4437112"/>
            <a:ext cx="540000" cy="540000"/>
          </a:xfrm>
          <a:prstGeom prst="rect">
            <a:avLst/>
          </a:prstGeom>
        </p:spPr>
      </p:pic>
      <p:grpSp>
        <p:nvGrpSpPr>
          <p:cNvPr id="26" name="Группа 25"/>
          <p:cNvGrpSpPr/>
          <p:nvPr/>
        </p:nvGrpSpPr>
        <p:grpSpPr>
          <a:xfrm>
            <a:off x="1475656" y="4387760"/>
            <a:ext cx="576000" cy="576000"/>
            <a:chOff x="5529064" y="3032195"/>
            <a:chExt cx="576000" cy="576000"/>
          </a:xfrm>
        </p:grpSpPr>
        <p:pic>
          <p:nvPicPr>
            <p:cNvPr id="27" name="Picture 2" descr="D:\icon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9064" y="3032195"/>
              <a:ext cx="576000" cy="57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Прямоугольник 27"/>
            <p:cNvSpPr/>
            <p:nvPr/>
          </p:nvSpPr>
          <p:spPr>
            <a:xfrm>
              <a:off x="5601040" y="3061915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5916990" y="3032195"/>
              <a:ext cx="108012" cy="72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211960" y="4410473"/>
            <a:ext cx="576000" cy="576000"/>
            <a:chOff x="5529064" y="3032195"/>
            <a:chExt cx="576000" cy="576000"/>
          </a:xfrm>
        </p:grpSpPr>
        <p:pic>
          <p:nvPicPr>
            <p:cNvPr id="31" name="Picture 2" descr="D:\icon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9064" y="3032195"/>
              <a:ext cx="576000" cy="57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Прямоугольник 31"/>
            <p:cNvSpPr/>
            <p:nvPr/>
          </p:nvSpPr>
          <p:spPr>
            <a:xfrm>
              <a:off x="5601040" y="3061915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916990" y="3032195"/>
              <a:ext cx="108012" cy="72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03536" y="2708920"/>
            <a:ext cx="252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Горнолыжные туристско-рекреационные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зоны отдыха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(ГТРЗО)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275856" y="2708920"/>
            <a:ext cx="252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Горнолыжные туристско-рекреационные центры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(ГТРЦ)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84168" y="2708920"/>
            <a:ext cx="252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Горнолыжные туристско-рекреационные курорты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(</a:t>
            </a:r>
            <a:r>
              <a:rPr lang="ru-RU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ГТРКу</a:t>
            </a:r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)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001444"/>
            <a:ext cx="540000" cy="540000"/>
          </a:xfrm>
          <a:prstGeom prst="rect">
            <a:avLst/>
          </a:prstGeom>
        </p:spPr>
      </p:pic>
      <p:pic>
        <p:nvPicPr>
          <p:cNvPr id="43" name="Picture 6" descr="C:\Users\Sevostyanova\Фото Медведев Кисловодск\Desktop\icons\meal.png"/>
          <p:cNvPicPr>
            <a:picLocks noChangeAspect="1" noChangeArrowheads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12" y="5098399"/>
            <a:ext cx="391164" cy="55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7" descr="C:\Users\Sevostyanova\Фото Медведев Кисловодск\Desktop\icons\g454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228" y="5085184"/>
            <a:ext cx="565510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7" descr="C:\Users\Sevostyanova\Фото Медведев Кисловодск\Desktop\icons\g4545.png"/>
          <p:cNvPicPr>
            <a:picLocks noChangeAspect="1" noChangeArrowheads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394" y="5166433"/>
            <a:ext cx="565510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C:\Users\Sevostyanova\Фото Медведев Кисловодск\Desktop\icons\mea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429" y="4996219"/>
            <a:ext cx="391164" cy="55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699849"/>
            <a:ext cx="696707" cy="597532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0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5589240"/>
            <a:ext cx="553974" cy="703121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5751331"/>
            <a:ext cx="540000" cy="44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4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698099" y="122658"/>
            <a:ext cx="5543601" cy="836349"/>
          </a:xfrm>
          <a:prstGeom prst="rect">
            <a:avLst/>
          </a:prstGeom>
        </p:spPr>
        <p:txBody>
          <a:bodyPr vert="horz" lIns="98431" tIns="49216" rIns="98431" bIns="49216" rtlCol="0" anchor="ctr">
            <a:noAutofit/>
          </a:bodyPr>
          <a:lstStyle>
            <a:lvl1pPr algn="l" defTabSz="1107572" rtl="0" eaLnBrk="1" latinLnBrk="0" hangingPunct="1">
              <a:spcBef>
                <a:spcPct val="0"/>
              </a:spcBef>
              <a:buNone/>
              <a:defRPr sz="2800" b="0" kern="1200" cap="all" baseline="0">
                <a:solidFill>
                  <a:srgbClr val="274679"/>
                </a:solidFill>
                <a:latin typeface="Akzidenz-Grotesk Pro Med Cnd" pitchFamily="50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96574" y="5549143"/>
            <a:ext cx="2024276" cy="331165"/>
          </a:xfrm>
        </p:spPr>
        <p:txBody>
          <a:bodyPr/>
          <a:lstStyle/>
          <a:p>
            <a:fld id="{1BDB76B2-54C3-4C1F-97B9-70D4B9D418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6</a:t>
            </a:fld>
            <a:endParaRPr lang="ru-RU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1147213"/>
            <a:ext cx="8388424" cy="697611"/>
          </a:xfrm>
          <a:prstGeom prst="rect">
            <a:avLst/>
          </a:prstGeom>
          <a:noFill/>
          <a:ln>
            <a:noFill/>
          </a:ln>
        </p:spPr>
        <p:txBody>
          <a:bodyPr wrap="square" lIns="81264" tIns="40632" rIns="81264" bIns="40632" rtlCol="0">
            <a:spAutoFit/>
          </a:bodyPr>
          <a:lstStyle/>
          <a:p>
            <a:pPr defTabSz="984311">
              <a:spcBef>
                <a:spcPts val="889"/>
              </a:spcBef>
            </a:pPr>
            <a:r>
              <a:rPr lang="ru-RU" sz="2000" b="1" dirty="0">
                <a:solidFill>
                  <a:srgbClr val="002856"/>
                </a:solidFill>
                <a:latin typeface="Calibri" panose="020F0502020204030204" pitchFamily="34" charset="0"/>
                <a:cs typeface="Clear Sans" panose="020B0503030202020304" pitchFamily="34" charset="0"/>
              </a:rPr>
              <a:t>Основные структурные компоненты </a:t>
            </a:r>
            <a:r>
              <a:rPr lang="ru-RU" sz="2000" b="1" dirty="0" smtClean="0">
                <a:solidFill>
                  <a:srgbClr val="002856"/>
                </a:solidFill>
                <a:latin typeface="Calibri" panose="020F0502020204030204" pitchFamily="34" charset="0"/>
                <a:cs typeface="Clear Sans" panose="020B0503030202020304" pitchFamily="34" charset="0"/>
              </a:rPr>
              <a:t>организации деятельности </a:t>
            </a:r>
            <a:r>
              <a:rPr lang="ru-RU" sz="2000" b="1" dirty="0">
                <a:solidFill>
                  <a:srgbClr val="002856"/>
                </a:solidFill>
                <a:latin typeface="Calibri" panose="020F0502020204030204" pitchFamily="34" charset="0"/>
                <a:cs typeface="Clear Sans" panose="020B0503030202020304" pitchFamily="34" charset="0"/>
              </a:rPr>
              <a:t>по эксплуатации </a:t>
            </a:r>
            <a:r>
              <a:rPr lang="ru-RU" sz="2000" b="1" dirty="0" smtClean="0">
                <a:solidFill>
                  <a:srgbClr val="002856"/>
                </a:solidFill>
                <a:latin typeface="Calibri" panose="020F0502020204030204" pitchFamily="34" charset="0"/>
                <a:cs typeface="Clear Sans" panose="020B0503030202020304" pitchFamily="34" charset="0"/>
              </a:rPr>
              <a:t>ГТРК:</a:t>
            </a:r>
            <a:endParaRPr lang="ru-RU" sz="2000" b="1" dirty="0">
              <a:solidFill>
                <a:srgbClr val="002856"/>
              </a:solidFill>
              <a:latin typeface="Calibri" panose="020F0502020204030204" pitchFamily="34" charset="0"/>
              <a:cs typeface="Clear Sans" panose="020B05030302020203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241484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Структура</a:t>
            </a:r>
            <a:endParaRPr lang="ru-RU" sz="2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5616" y="1772816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Calibri" panose="020F0502020204030204" pitchFamily="34" charset="0"/>
              </a:rPr>
              <a:t>Система оперативно-производственного планирования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Calibri" panose="020F0502020204030204" pitchFamily="34" charset="0"/>
              </a:rPr>
              <a:t>Экономическая деятельность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Calibri" panose="020F0502020204030204" pitchFamily="34" charset="0"/>
              </a:rPr>
              <a:t>Коммерческая деятельность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</a:rPr>
              <a:t>Маркетинговая деятельность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Calibri" panose="020F0502020204030204" pitchFamily="34" charset="0"/>
              </a:rPr>
              <a:t>Подготовка к производственной деятельности (оказание услуг)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Calibri" panose="020F0502020204030204" pitchFamily="34" charset="0"/>
              </a:rPr>
              <a:t>Операционная деятельность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611560" y="3501008"/>
            <a:ext cx="763014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19572" y="3573016"/>
            <a:ext cx="7414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Требования к организационной деятельности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+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Требования по обеспечению безопасности  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2089417" y="4444121"/>
            <a:ext cx="682383" cy="36004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868144" y="4444121"/>
            <a:ext cx="576064" cy="36004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55576" y="478786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Услуг активных видов отдыха</a:t>
            </a:r>
            <a:endParaRPr lang="ru-RU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04048" y="4804161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Услуг пассивных видов отдыха</a:t>
            </a:r>
            <a:endParaRPr lang="ru-RU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23" name="Picture 9" descr="C:\Users\Loginov\Desktop\communicatio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904"/>
            <a:ext cx="864016" cy="86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453" y="5123032"/>
            <a:ext cx="540000" cy="54000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306" y="5122992"/>
            <a:ext cx="540000" cy="540000"/>
          </a:xfrm>
          <a:prstGeom prst="rect">
            <a:avLst/>
          </a:prstGeom>
        </p:spPr>
      </p:pic>
      <p:pic>
        <p:nvPicPr>
          <p:cNvPr id="26" name="Picture 30" descr="C:\Users\Loginov\Desktop\01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88" y="5139579"/>
            <a:ext cx="506824" cy="50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999" y="5173493"/>
            <a:ext cx="696707" cy="59753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301" y="5090042"/>
            <a:ext cx="553974" cy="703121"/>
          </a:xfrm>
          <a:prstGeom prst="rect">
            <a:avLst/>
          </a:prstGeom>
        </p:spPr>
      </p:pic>
      <p:pic>
        <p:nvPicPr>
          <p:cNvPr id="30" name="Picture 2" descr="C:\Users\Sevostyanova\Фото Медведев Кисловодск\Desktop\icons\g442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706" y="5196058"/>
            <a:ext cx="595073" cy="60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Прямая соединительная линия 32"/>
          <p:cNvCxnSpPr/>
          <p:nvPr/>
        </p:nvCxnSpPr>
        <p:spPr>
          <a:xfrm>
            <a:off x="683568" y="5877272"/>
            <a:ext cx="7630140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71600" y="6093295"/>
            <a:ext cx="2808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Требования к кадровому обеспечению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20072" y="6093296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</a:rPr>
              <a:t>Требования к охране окружающей среды при оказании услуг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36" name="Picture 4" descr="C:\Users\Loginov\Desktop\man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07" y="6090683"/>
            <a:ext cx="650685" cy="650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C:\Users\Loginov\Desktop\03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95" y="6099548"/>
            <a:ext cx="640078" cy="640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93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698099" y="122658"/>
            <a:ext cx="5543601" cy="836349"/>
          </a:xfrm>
          <a:prstGeom prst="rect">
            <a:avLst/>
          </a:prstGeom>
        </p:spPr>
        <p:txBody>
          <a:bodyPr vert="horz" lIns="98431" tIns="49216" rIns="98431" bIns="49216" rtlCol="0" anchor="ctr">
            <a:noAutofit/>
          </a:bodyPr>
          <a:lstStyle>
            <a:lvl1pPr algn="l" defTabSz="1107572" rtl="0" eaLnBrk="1" latinLnBrk="0" hangingPunct="1">
              <a:spcBef>
                <a:spcPct val="0"/>
              </a:spcBef>
              <a:buNone/>
              <a:defRPr sz="2800" b="0" kern="1200" cap="all" baseline="0">
                <a:solidFill>
                  <a:srgbClr val="274679"/>
                </a:solidFill>
                <a:latin typeface="Akzidenz-Grotesk Pro Med Cnd" pitchFamily="50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96574" y="5765167"/>
            <a:ext cx="2024276" cy="331165"/>
          </a:xfrm>
        </p:spPr>
        <p:txBody>
          <a:bodyPr/>
          <a:lstStyle/>
          <a:p>
            <a:fld id="{1BDB76B2-54C3-4C1F-97B9-70D4B9D418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7</a:t>
            </a:fld>
            <a:endParaRPr lang="ru-RU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44624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Унификация организационных параметров и классификации горнолыжных трасс </a:t>
            </a:r>
            <a:endParaRPr lang="ru-RU" sz="2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02064" y="1898152"/>
            <a:ext cx="34859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Классификатор сложности горнолыжных трасс, альпинистских маршрутов и трудности маршрутов горного туризма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6080" y="4285545"/>
            <a:ext cx="3269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Параметры   качества снежного покрытия на горнолыжных трассах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51378" y="1844824"/>
            <a:ext cx="29411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Правила разметки горнолыжных </a:t>
            </a:r>
            <a:r>
              <a:rPr lang="ru-RU" sz="20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трасс, </a:t>
            </a:r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направлений движений и знаки разметки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12160" y="4193793"/>
            <a:ext cx="2808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Организационное обеспечение оказания услуг на горнолыжных туристских трассах 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0" y="3717032"/>
            <a:ext cx="9144000" cy="0"/>
          </a:xfrm>
          <a:prstGeom prst="line">
            <a:avLst/>
          </a:prstGeom>
          <a:ln>
            <a:solidFill>
              <a:srgbClr val="00285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4739443" y="1268760"/>
            <a:ext cx="0" cy="5517232"/>
          </a:xfrm>
          <a:prstGeom prst="line">
            <a:avLst/>
          </a:prstGeom>
          <a:ln>
            <a:solidFill>
              <a:srgbClr val="00285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179512" y="1988840"/>
            <a:ext cx="622920" cy="62292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331912" y="2141240"/>
            <a:ext cx="622920" cy="6229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484312" y="2293640"/>
            <a:ext cx="622920" cy="62292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636712" y="2446040"/>
            <a:ext cx="622920" cy="62292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pic>
        <p:nvPicPr>
          <p:cNvPr id="37" name="Рисунок 3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4048" y="3068960"/>
            <a:ext cx="756085" cy="554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Рисунок 37" descr="b02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25065" y="2564904"/>
            <a:ext cx="455047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1" name="Прямая соединительная линия 40"/>
          <p:cNvCxnSpPr/>
          <p:nvPr/>
        </p:nvCxnSpPr>
        <p:spPr>
          <a:xfrm>
            <a:off x="5194920" y="1808167"/>
            <a:ext cx="0" cy="443553"/>
          </a:xfrm>
          <a:prstGeom prst="line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5347320" y="1960567"/>
            <a:ext cx="0" cy="443553"/>
          </a:xfrm>
          <a:prstGeom prst="line">
            <a:avLst/>
          </a:prstGeom>
          <a:ln w="635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5499720" y="2112967"/>
            <a:ext cx="0" cy="443553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5652120" y="2265367"/>
            <a:ext cx="0" cy="443553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3" descr="D:\icon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281870"/>
            <a:ext cx="1091346" cy="1091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" y="4027376"/>
            <a:ext cx="1292090" cy="136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07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698099" y="122658"/>
            <a:ext cx="5543601" cy="836349"/>
          </a:xfrm>
          <a:prstGeom prst="rect">
            <a:avLst/>
          </a:prstGeom>
        </p:spPr>
        <p:txBody>
          <a:bodyPr vert="horz" lIns="98431" tIns="49216" rIns="98431" bIns="49216" rtlCol="0" anchor="ctr">
            <a:noAutofit/>
          </a:bodyPr>
          <a:lstStyle>
            <a:lvl1pPr algn="l" defTabSz="1107572" rtl="0" eaLnBrk="1" latinLnBrk="0" hangingPunct="1">
              <a:spcBef>
                <a:spcPct val="0"/>
              </a:spcBef>
              <a:buNone/>
              <a:defRPr sz="2800" b="0" kern="1200" cap="all" baseline="0">
                <a:solidFill>
                  <a:srgbClr val="274679"/>
                </a:solidFill>
                <a:latin typeface="Akzidenz-Grotesk Pro Med Cnd" pitchFamily="50" charset="0"/>
                <a:ea typeface="+mj-ea"/>
                <a:cs typeface="+mj-cs"/>
              </a:defRPr>
            </a:lvl1pPr>
          </a:lstStyle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96574" y="5765167"/>
            <a:ext cx="2024276" cy="331165"/>
          </a:xfrm>
        </p:spPr>
        <p:txBody>
          <a:bodyPr/>
          <a:lstStyle/>
          <a:p>
            <a:fld id="{1BDB76B2-54C3-4C1F-97B9-70D4B9D418B4}" type="slidenum">
              <a:rPr lang="ru-RU" smtClean="0">
                <a:solidFill>
                  <a:prstClr val="white">
                    <a:lumMod val="50000"/>
                  </a:prstClr>
                </a:solidFill>
              </a:rPr>
              <a:pPr/>
              <a:t>8</a:t>
            </a:fld>
            <a:endParaRPr lang="ru-RU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69476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Типовые правила для посетителей ГТРК</a:t>
            </a:r>
            <a:endParaRPr lang="ru-RU" sz="2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07704" y="1988840"/>
            <a:ext cx="6171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Типовые правила поведения туристов на территориях ГТРК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7704" y="4974267"/>
            <a:ext cx="6099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Типовые правила катания в сноуборд-парке и снежном парке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7704" y="3236783"/>
            <a:ext cx="54467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Типовые правила поведения на горнолыжных склонах, горнолыжных трассах и подъёмниках</a:t>
            </a:r>
          </a:p>
        </p:txBody>
      </p:sp>
      <p:pic>
        <p:nvPicPr>
          <p:cNvPr id="23" name="Picture 3" descr="D:\icon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08" y="3501048"/>
            <a:ext cx="684136" cy="68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00" y="3537072"/>
            <a:ext cx="648112" cy="648112"/>
          </a:xfrm>
          <a:prstGeom prst="rect">
            <a:avLst/>
          </a:prstGeom>
        </p:spPr>
      </p:pic>
      <p:grpSp>
        <p:nvGrpSpPr>
          <p:cNvPr id="25" name="Группа 24"/>
          <p:cNvGrpSpPr/>
          <p:nvPr/>
        </p:nvGrpSpPr>
        <p:grpSpPr>
          <a:xfrm>
            <a:off x="755536" y="3523664"/>
            <a:ext cx="734860" cy="661520"/>
            <a:chOff x="5529064" y="3032195"/>
            <a:chExt cx="576000" cy="576000"/>
          </a:xfrm>
        </p:grpSpPr>
        <p:pic>
          <p:nvPicPr>
            <p:cNvPr id="26" name="Picture 2" descr="D:\icon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9064" y="3032195"/>
              <a:ext cx="576000" cy="57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Прямоугольник 27"/>
            <p:cNvSpPr/>
            <p:nvPr/>
          </p:nvSpPr>
          <p:spPr>
            <a:xfrm>
              <a:off x="5601040" y="3061915"/>
              <a:ext cx="21602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5916990" y="3032195"/>
              <a:ext cx="108012" cy="72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0" name="Picture 4" descr="C:\Users\Loginov\Desktop\03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74135"/>
            <a:ext cx="720040" cy="74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5" descr="C:\Users\Sevostyanova\Фото Медведев Кисловодск\Desktop\icons\hous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692190" cy="63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0" descr="C:\Users\Loginov\Desktop\01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06" y="5013176"/>
            <a:ext cx="665684" cy="665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974266"/>
            <a:ext cx="714537" cy="86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58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2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6" name="Изображение 1"/>
          <p:cNvPicPr>
            <a:picLocks noChangeAspect="1"/>
          </p:cNvPicPr>
          <p:nvPr/>
        </p:nvPicPr>
        <p:blipFill rotWithShape="1">
          <a:blip r:embed="rId2"/>
          <a:srcRect l="1165" r="7133" b="1741"/>
          <a:stretch/>
        </p:blipFill>
        <p:spPr>
          <a:xfrm>
            <a:off x="-90096" y="-45180"/>
            <a:ext cx="10627656" cy="7606444"/>
          </a:xfrm>
          <a:prstGeom prst="rect">
            <a:avLst/>
          </a:prstGeom>
        </p:spPr>
      </p:pic>
      <p:sp>
        <p:nvSpPr>
          <p:cNvPr id="9" name="Название 3"/>
          <p:cNvSpPr txBox="1">
            <a:spLocks/>
          </p:cNvSpPr>
          <p:nvPr/>
        </p:nvSpPr>
        <p:spPr>
          <a:xfrm>
            <a:off x="3449028" y="-27384"/>
            <a:ext cx="3715260" cy="800219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lIns="102870" tIns="51435" rIns="102870" bIns="51435" rtlCol="0" anchor="ctr">
            <a:normAutofit/>
          </a:bodyPr>
          <a:lstStyle>
            <a:lvl1pPr algn="l" defTabSz="514350" rtl="0" eaLnBrk="1" latinLnBrk="0" hangingPunct="1">
              <a:spcBef>
                <a:spcPct val="0"/>
              </a:spcBef>
              <a:buNone/>
              <a:defRPr sz="5000" kern="1200">
                <a:solidFill>
                  <a:srgbClr val="27467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Спасибо за внимание!</a:t>
            </a:r>
            <a:endParaRPr lang="ru-RU" sz="28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1063589" y="5589240"/>
            <a:ext cx="7016824" cy="985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92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ЛЕТО_ДСО_14_05">
  <a:themeElements>
    <a:clrScheme name="NCR_Colors">
      <a:dk1>
        <a:srgbClr val="272727"/>
      </a:dk1>
      <a:lt1>
        <a:sysClr val="window" lastClr="FFFFFF"/>
      </a:lt1>
      <a:dk2>
        <a:srgbClr val="404179"/>
      </a:dk2>
      <a:lt2>
        <a:srgbClr val="D8D8D8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7F"/>
      </a:hlink>
      <a:folHlink>
        <a:srgbClr val="800080"/>
      </a:folHlink>
    </a:clrScheme>
    <a:fontScheme name="NCR_Fonts">
      <a:majorFont>
        <a:latin typeface="Akzidenz-Grotesk Pro Cnd"/>
        <a:ea typeface=""/>
        <a:cs typeface=""/>
      </a:majorFont>
      <a:minorFont>
        <a:latin typeface="Akzidenz-Grotesk Pro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253</Words>
  <Application>Microsoft Office PowerPoint</Application>
  <PresentationFormat>Экран (4:3)</PresentationFormat>
  <Paragraphs>63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Презентация ЛЕТО_ДСО_14_05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Marianna Sevostyanova</dc:creator>
  <cp:lastModifiedBy>Marianna Sevostyanova</cp:lastModifiedBy>
  <cp:revision>24</cp:revision>
  <dcterms:created xsi:type="dcterms:W3CDTF">2016-06-05T10:38:54Z</dcterms:created>
  <dcterms:modified xsi:type="dcterms:W3CDTF">2016-06-05T20:03:32Z</dcterms:modified>
</cp:coreProperties>
</file>