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256" r:id="rId2"/>
    <p:sldId id="311" r:id="rId3"/>
    <p:sldId id="312" r:id="rId4"/>
    <p:sldId id="301" r:id="rId5"/>
    <p:sldId id="302" r:id="rId6"/>
    <p:sldId id="285" r:id="rId7"/>
    <p:sldId id="307" r:id="rId8"/>
    <p:sldId id="308" r:id="rId9"/>
    <p:sldId id="283" r:id="rId10"/>
    <p:sldId id="298" r:id="rId11"/>
    <p:sldId id="309" r:id="rId12"/>
    <p:sldId id="303" r:id="rId13"/>
    <p:sldId id="306" r:id="rId14"/>
    <p:sldId id="305" r:id="rId15"/>
    <p:sldId id="300" r:id="rId16"/>
    <p:sldId id="314" r:id="rId17"/>
    <p:sldId id="313" r:id="rId18"/>
    <p:sldId id="315" r:id="rId19"/>
    <p:sldId id="316" r:id="rId20"/>
    <p:sldId id="319" r:id="rId21"/>
    <p:sldId id="317" r:id="rId22"/>
    <p:sldId id="318" r:id="rId23"/>
    <p:sldId id="297" r:id="rId24"/>
    <p:sldId id="310" r:id="rId25"/>
    <p:sldId id="304" r:id="rId26"/>
  </p:sldIdLst>
  <p:sldSz cx="9144000" cy="5143500" type="screen16x9"/>
  <p:notesSz cx="6797675" cy="9926638"/>
  <p:defaultTextStyle>
    <a:defPPr>
      <a:defRPr lang="en-GB"/>
    </a:defPPr>
    <a:lvl1pPr algn="l" defTabSz="36353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1pPr>
    <a:lvl2pPr marL="601663" indent="-230188" algn="l" defTabSz="36353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2pPr>
    <a:lvl3pPr marL="925513" indent="-184150" algn="l" defTabSz="36353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3pPr>
    <a:lvl4pPr marL="1295400" indent="-184150" algn="l" defTabSz="36353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4pPr>
    <a:lvl5pPr marL="1665288" indent="-184150" algn="l" defTabSz="36353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1AF"/>
    <a:srgbClr val="009EDB"/>
    <a:srgbClr val="0DB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41" autoAdjust="0"/>
    <p:restoredTop sz="94660"/>
  </p:normalViewPr>
  <p:slideViewPr>
    <p:cSldViewPr>
      <p:cViewPr varScale="1">
        <p:scale>
          <a:sx n="115" d="100"/>
          <a:sy n="115" d="100"/>
        </p:scale>
        <p:origin x="-114" y="-468"/>
      </p:cViewPr>
      <p:guideLst>
        <p:guide orient="horz" pos="1470"/>
        <p:guide pos="2612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74"/>
        <p:guide pos="19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0488" y="754063"/>
            <a:ext cx="6613525" cy="372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482" y="4714970"/>
            <a:ext cx="5437284" cy="446588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1" y="0"/>
            <a:ext cx="2949180" cy="49522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333403">
              <a:lnSpc>
                <a:spcPct val="92000"/>
              </a:lnSpc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Tahoma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47068" y="0"/>
            <a:ext cx="2949180" cy="49522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333403">
              <a:lnSpc>
                <a:spcPct val="92000"/>
              </a:lnSpc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Tahoma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1" y="9429937"/>
            <a:ext cx="2949180" cy="49522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333403">
              <a:lnSpc>
                <a:spcPct val="92000"/>
              </a:lnSpc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Tahoma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847068" y="9429937"/>
            <a:ext cx="2949180" cy="49522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333403">
              <a:lnSpc>
                <a:spcPct val="92000"/>
              </a:lnSpc>
              <a:tabLst>
                <a:tab pos="411660" algn="l"/>
                <a:tab pos="823318" algn="l"/>
                <a:tab pos="1234978" algn="l"/>
                <a:tab pos="1646637" algn="l"/>
                <a:tab pos="2058297" algn="l"/>
                <a:tab pos="2469955" algn="l"/>
                <a:tab pos="2881615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Tahoma" charset="0"/>
              </a:defRPr>
            </a:lvl1pPr>
          </a:lstStyle>
          <a:p>
            <a:pPr>
              <a:defRPr/>
            </a:pPr>
            <a:fld id="{C9DF4403-7193-4A32-9031-00F50C0A10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5658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3635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3635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3635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3635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3635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1851431" algn="l" defTabSz="7405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21718" algn="l" defTabSz="7405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92004" algn="l" defTabSz="7405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62290" algn="l" defTabSz="7405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4929190" y="3224952"/>
            <a:ext cx="3000396" cy="642942"/>
          </a:xfrm>
        </p:spPr>
        <p:txBody>
          <a:bodyPr/>
          <a:lstStyle>
            <a:lvl1pPr marL="0" indent="0">
              <a:buNone/>
              <a:defRPr sz="1400" b="1">
                <a:solidFill>
                  <a:srgbClr val="0DB14B"/>
                </a:solidFill>
              </a:defRPr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ПОДЗАГОЛОВОК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4929190" y="1499610"/>
            <a:ext cx="3643338" cy="1432180"/>
          </a:xfrm>
        </p:spPr>
        <p:txBody>
          <a:bodyPr/>
          <a:lstStyle>
            <a:lvl1pPr marL="0" indent="0" algn="l">
              <a:lnSpc>
                <a:spcPts val="3800"/>
              </a:lnSpc>
              <a:buFontTx/>
              <a:buNone/>
              <a:defRPr sz="4400" b="1" baseline="0">
                <a:solidFill>
                  <a:srgbClr val="0DB14B"/>
                </a:solidFill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вый слайд раздела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2976" y="2211710"/>
            <a:ext cx="2564928" cy="720080"/>
          </a:xfrm>
        </p:spPr>
        <p:txBody>
          <a:bodyPr/>
          <a:lstStyle>
            <a:lvl1pPr marL="0" indent="0">
              <a:lnSpc>
                <a:spcPts val="2400"/>
              </a:lnSpc>
              <a:buNone/>
              <a:defRPr sz="2200" b="1" baseline="0">
                <a:solidFill>
                  <a:schemeClr val="bg1"/>
                </a:solidFill>
              </a:defRPr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НАЗВАНИЕ</a:t>
            </a:r>
            <a:r>
              <a:rPr lang="en-US" dirty="0" smtClean="0"/>
              <a:t> </a:t>
            </a:r>
            <a:r>
              <a:rPr lang="ru-RU" dirty="0" smtClean="0"/>
              <a:t>РАЗДЕЛА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норамная фотография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14346" y="3867894"/>
            <a:ext cx="2357454" cy="792088"/>
          </a:xfrm>
        </p:spPr>
        <p:txBody>
          <a:bodyPr anchor="t"/>
          <a:lstStyle>
            <a:lvl1pPr algn="l">
              <a:defRPr sz="1750" b="1" spc="-100" baseline="0">
                <a:solidFill>
                  <a:srgbClr val="009EDB"/>
                </a:solidFill>
              </a:defRPr>
            </a:lvl1pPr>
          </a:lstStyle>
          <a:p>
            <a:r>
              <a:rPr lang="ru-RU" dirty="0" smtClean="0"/>
              <a:t>ЗАГОЛОВОК СЛАЙДА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3419872" y="3867894"/>
            <a:ext cx="3571900" cy="785248"/>
          </a:xfrm>
          <a:noFill/>
        </p:spPr>
        <p:txBody>
          <a:bodyPr tIns="0"/>
          <a:lstStyle>
            <a:lvl1pPr marL="0" marR="0" indent="0" algn="l" defTabSz="363858" rtl="0" eaLnBrk="1" fontAlgn="base" latinLnBrk="0" hangingPunct="0">
              <a:lnSpc>
                <a:spcPts val="1300"/>
              </a:lnSpc>
              <a:spcBef>
                <a:spcPts val="1154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 sz="1100" baseline="0"/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0" y="1059582"/>
            <a:ext cx="9144000" cy="259228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698406" y="415503"/>
            <a:ext cx="1857370" cy="500063"/>
          </a:xfrm>
        </p:spPr>
        <p:txBody>
          <a:bodyPr anchor="b" anchorCtr="0"/>
          <a:lstStyle>
            <a:lvl1pPr marL="0" indent="0">
              <a:lnSpc>
                <a:spcPts val="1100"/>
              </a:lnSpc>
              <a:buFontTx/>
              <a:buNone/>
              <a:defRPr sz="9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 слев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156176" y="1275606"/>
            <a:ext cx="2232248" cy="576064"/>
          </a:xfrm>
        </p:spPr>
        <p:txBody>
          <a:bodyPr anchor="t"/>
          <a:lstStyle>
            <a:lvl1pPr algn="l">
              <a:defRPr sz="1750" b="1" spc="-100" baseline="0">
                <a:solidFill>
                  <a:srgbClr val="009EDB"/>
                </a:solidFill>
              </a:defRPr>
            </a:lvl1pPr>
          </a:lstStyle>
          <a:p>
            <a:r>
              <a:rPr lang="ru-RU" dirty="0" smtClean="0"/>
              <a:t>ЗАГОЛОВОК СЛАЙДА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156176" y="1851670"/>
            <a:ext cx="2232248" cy="2232248"/>
          </a:xfrm>
          <a:noFill/>
        </p:spPr>
        <p:txBody>
          <a:bodyPr tIns="0"/>
          <a:lstStyle>
            <a:lvl1pPr marL="0" marR="0" indent="0" algn="l" defTabSz="363858" rtl="0" eaLnBrk="1" fontAlgn="base" latinLnBrk="0" hangingPunct="0">
              <a:lnSpc>
                <a:spcPts val="1300"/>
              </a:lnSpc>
              <a:spcBef>
                <a:spcPts val="1154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 sz="1100" baseline="0"/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0" y="1059582"/>
            <a:ext cx="5724128" cy="367240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698406" y="415503"/>
            <a:ext cx="1857370" cy="500063"/>
          </a:xfrm>
        </p:spPr>
        <p:txBody>
          <a:bodyPr anchor="b" anchorCtr="0"/>
          <a:lstStyle>
            <a:lvl1pPr marL="0" indent="0">
              <a:lnSpc>
                <a:spcPts val="1100"/>
              </a:lnSpc>
              <a:buFontTx/>
              <a:buNone/>
              <a:defRPr sz="9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 справ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3568" y="1275606"/>
            <a:ext cx="2232248" cy="576064"/>
          </a:xfrm>
        </p:spPr>
        <p:txBody>
          <a:bodyPr anchor="t"/>
          <a:lstStyle>
            <a:lvl1pPr algn="l">
              <a:defRPr sz="1750" b="1" spc="-100" baseline="0">
                <a:solidFill>
                  <a:srgbClr val="009EDB"/>
                </a:solidFill>
              </a:defRPr>
            </a:lvl1pPr>
          </a:lstStyle>
          <a:p>
            <a:r>
              <a:rPr lang="ru-RU" dirty="0" smtClean="0"/>
              <a:t>ЗАГОЛОВОК СЛАЙДА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3568" y="1851670"/>
            <a:ext cx="2232248" cy="2232248"/>
          </a:xfrm>
          <a:noFill/>
        </p:spPr>
        <p:txBody>
          <a:bodyPr tIns="0"/>
          <a:lstStyle>
            <a:lvl1pPr marL="0" marR="0" indent="0" algn="l" defTabSz="363858" rtl="0" eaLnBrk="1" fontAlgn="base" latinLnBrk="0" hangingPunct="0">
              <a:lnSpc>
                <a:spcPts val="1300"/>
              </a:lnSpc>
              <a:spcBef>
                <a:spcPts val="1154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 sz="1100" baseline="0"/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3419872" y="1059582"/>
            <a:ext cx="5724128" cy="367240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698406" y="415503"/>
            <a:ext cx="1857370" cy="500063"/>
          </a:xfrm>
        </p:spPr>
        <p:txBody>
          <a:bodyPr anchor="b" anchorCtr="0"/>
          <a:lstStyle>
            <a:lvl1pPr marL="0" indent="0">
              <a:lnSpc>
                <a:spcPts val="1100"/>
              </a:lnSpc>
              <a:buFontTx/>
              <a:buNone/>
              <a:defRPr sz="9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ервый слайд раздела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2976" y="2211710"/>
            <a:ext cx="2564928" cy="720080"/>
          </a:xfrm>
        </p:spPr>
        <p:txBody>
          <a:bodyPr/>
          <a:lstStyle>
            <a:lvl1pPr marL="0" indent="0">
              <a:lnSpc>
                <a:spcPts val="2400"/>
              </a:lnSpc>
              <a:buNone/>
              <a:defRPr sz="2200" b="1" baseline="0">
                <a:solidFill>
                  <a:schemeClr val="bg1"/>
                </a:solidFill>
              </a:defRPr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НАЗВАНИЕ</a:t>
            </a:r>
            <a:r>
              <a:rPr lang="en-US" dirty="0" smtClean="0"/>
              <a:t> </a:t>
            </a:r>
            <a:r>
              <a:rPr lang="ru-RU" dirty="0" smtClean="0"/>
              <a:t>РАЗДЕЛА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анорамная фотография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14346" y="3867894"/>
            <a:ext cx="2357454" cy="792088"/>
          </a:xfrm>
        </p:spPr>
        <p:txBody>
          <a:bodyPr anchor="t"/>
          <a:lstStyle>
            <a:lvl1pPr algn="l">
              <a:defRPr sz="1750" b="1" spc="-100" baseline="0">
                <a:solidFill>
                  <a:srgbClr val="009EDB"/>
                </a:solidFill>
              </a:defRPr>
            </a:lvl1pPr>
          </a:lstStyle>
          <a:p>
            <a:r>
              <a:rPr lang="ru-RU" dirty="0" smtClean="0"/>
              <a:t>ЗАГОЛОВОК СЛАЙДА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3419872" y="3867894"/>
            <a:ext cx="3571900" cy="785248"/>
          </a:xfrm>
          <a:noFill/>
        </p:spPr>
        <p:txBody>
          <a:bodyPr tIns="0"/>
          <a:lstStyle>
            <a:lvl1pPr marL="0" marR="0" indent="0" algn="l" defTabSz="363858" rtl="0" eaLnBrk="1" fontAlgn="base" latinLnBrk="0" hangingPunct="0">
              <a:lnSpc>
                <a:spcPts val="1300"/>
              </a:lnSpc>
              <a:spcBef>
                <a:spcPts val="1154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 sz="1100" baseline="0"/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0" y="1059582"/>
            <a:ext cx="9144000" cy="259228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698406" y="415503"/>
            <a:ext cx="1857370" cy="500063"/>
          </a:xfrm>
        </p:spPr>
        <p:txBody>
          <a:bodyPr anchor="b" anchorCtr="0"/>
          <a:lstStyle>
            <a:lvl1pPr marL="0" indent="0">
              <a:lnSpc>
                <a:spcPts val="1100"/>
              </a:lnSpc>
              <a:buFontTx/>
              <a:buNone/>
              <a:defRPr sz="9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Фотография слев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156176" y="1275606"/>
            <a:ext cx="2232248" cy="576064"/>
          </a:xfrm>
        </p:spPr>
        <p:txBody>
          <a:bodyPr anchor="t"/>
          <a:lstStyle>
            <a:lvl1pPr algn="l">
              <a:defRPr sz="1750" b="1" spc="-100" baseline="0">
                <a:solidFill>
                  <a:srgbClr val="009EDB"/>
                </a:solidFill>
              </a:defRPr>
            </a:lvl1pPr>
          </a:lstStyle>
          <a:p>
            <a:r>
              <a:rPr lang="ru-RU" dirty="0" smtClean="0"/>
              <a:t>ЗАГОЛОВОК СЛАЙДА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156176" y="1851670"/>
            <a:ext cx="2232248" cy="2232248"/>
          </a:xfrm>
          <a:noFill/>
        </p:spPr>
        <p:txBody>
          <a:bodyPr tIns="0"/>
          <a:lstStyle>
            <a:lvl1pPr marL="0" marR="0" indent="0" algn="l" defTabSz="363858" rtl="0" eaLnBrk="1" fontAlgn="base" latinLnBrk="0" hangingPunct="0">
              <a:lnSpc>
                <a:spcPts val="1300"/>
              </a:lnSpc>
              <a:spcBef>
                <a:spcPts val="1154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 sz="1100" baseline="0"/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0" y="1059582"/>
            <a:ext cx="5724128" cy="367240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698406" y="415503"/>
            <a:ext cx="1857370" cy="500063"/>
          </a:xfrm>
        </p:spPr>
        <p:txBody>
          <a:bodyPr anchor="b" anchorCtr="0"/>
          <a:lstStyle>
            <a:lvl1pPr marL="0" indent="0">
              <a:lnSpc>
                <a:spcPts val="1100"/>
              </a:lnSpc>
              <a:buFontTx/>
              <a:buNone/>
              <a:defRPr sz="9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Фотография справ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3568" y="1275606"/>
            <a:ext cx="2232248" cy="576064"/>
          </a:xfrm>
        </p:spPr>
        <p:txBody>
          <a:bodyPr anchor="t"/>
          <a:lstStyle>
            <a:lvl1pPr algn="l">
              <a:defRPr sz="1750" b="1" spc="-100" baseline="0">
                <a:solidFill>
                  <a:srgbClr val="009EDB"/>
                </a:solidFill>
              </a:defRPr>
            </a:lvl1pPr>
          </a:lstStyle>
          <a:p>
            <a:r>
              <a:rPr lang="ru-RU" dirty="0" smtClean="0"/>
              <a:t>ЗАГОЛОВОК СЛАЙДА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3568" y="1851670"/>
            <a:ext cx="2232248" cy="2232248"/>
          </a:xfrm>
          <a:noFill/>
        </p:spPr>
        <p:txBody>
          <a:bodyPr tIns="0"/>
          <a:lstStyle>
            <a:lvl1pPr marL="0" marR="0" indent="0" algn="l" defTabSz="363858" rtl="0" eaLnBrk="1" fontAlgn="base" latinLnBrk="0" hangingPunct="0">
              <a:lnSpc>
                <a:spcPts val="1300"/>
              </a:lnSpc>
              <a:spcBef>
                <a:spcPts val="1154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 sz="1100" baseline="0"/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3419872" y="1059582"/>
            <a:ext cx="5724128" cy="367240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698406" y="415503"/>
            <a:ext cx="1857370" cy="500063"/>
          </a:xfrm>
        </p:spPr>
        <p:txBody>
          <a:bodyPr anchor="b" anchorCtr="0"/>
          <a:lstStyle>
            <a:lvl1pPr marL="0" indent="0">
              <a:lnSpc>
                <a:spcPts val="1100"/>
              </a:lnSpc>
              <a:buFontTx/>
              <a:buNone/>
              <a:defRPr sz="9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ервый слайд раздела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2976" y="2211710"/>
            <a:ext cx="2564928" cy="720080"/>
          </a:xfrm>
        </p:spPr>
        <p:txBody>
          <a:bodyPr/>
          <a:lstStyle>
            <a:lvl1pPr marL="0" indent="0">
              <a:lnSpc>
                <a:spcPts val="2400"/>
              </a:lnSpc>
              <a:buNone/>
              <a:defRPr sz="2200" b="1" baseline="0">
                <a:solidFill>
                  <a:schemeClr val="bg1"/>
                </a:solidFill>
              </a:defRPr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НАЗВАНИЕ</a:t>
            </a:r>
            <a:r>
              <a:rPr lang="en-US" dirty="0" smtClean="0"/>
              <a:t> </a:t>
            </a:r>
            <a:r>
              <a:rPr lang="ru-RU" dirty="0" smtClean="0"/>
              <a:t>РАЗДЕЛА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анорамная фотография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14346" y="3867894"/>
            <a:ext cx="2357454" cy="792088"/>
          </a:xfrm>
        </p:spPr>
        <p:txBody>
          <a:bodyPr anchor="t"/>
          <a:lstStyle>
            <a:lvl1pPr algn="l">
              <a:defRPr sz="1750" b="1" spc="-100" baseline="0">
                <a:solidFill>
                  <a:srgbClr val="009EDB"/>
                </a:solidFill>
              </a:defRPr>
            </a:lvl1pPr>
          </a:lstStyle>
          <a:p>
            <a:r>
              <a:rPr lang="ru-RU" dirty="0" smtClean="0"/>
              <a:t>ЗАГОЛОВОК СЛАЙДА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3419872" y="3867894"/>
            <a:ext cx="3571900" cy="785248"/>
          </a:xfrm>
          <a:noFill/>
        </p:spPr>
        <p:txBody>
          <a:bodyPr tIns="0"/>
          <a:lstStyle>
            <a:lvl1pPr marL="0" marR="0" indent="0" algn="l" defTabSz="363858" rtl="0" eaLnBrk="1" fontAlgn="base" latinLnBrk="0" hangingPunct="0">
              <a:lnSpc>
                <a:spcPts val="1300"/>
              </a:lnSpc>
              <a:spcBef>
                <a:spcPts val="1154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 sz="1100" baseline="0"/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0" y="1059582"/>
            <a:ext cx="9144000" cy="259228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698406" y="415503"/>
            <a:ext cx="1857370" cy="500063"/>
          </a:xfrm>
        </p:spPr>
        <p:txBody>
          <a:bodyPr anchor="b" anchorCtr="0"/>
          <a:lstStyle>
            <a:lvl1pPr marL="0" indent="0">
              <a:lnSpc>
                <a:spcPts val="1100"/>
              </a:lnSpc>
              <a:buFontTx/>
              <a:buNone/>
              <a:defRPr sz="9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Фотография слев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156176" y="1275606"/>
            <a:ext cx="2232248" cy="576064"/>
          </a:xfrm>
        </p:spPr>
        <p:txBody>
          <a:bodyPr anchor="t"/>
          <a:lstStyle>
            <a:lvl1pPr algn="l">
              <a:defRPr sz="1750" b="1" spc="-100" baseline="0">
                <a:solidFill>
                  <a:srgbClr val="009EDB"/>
                </a:solidFill>
              </a:defRPr>
            </a:lvl1pPr>
          </a:lstStyle>
          <a:p>
            <a:r>
              <a:rPr lang="ru-RU" dirty="0" smtClean="0"/>
              <a:t>ЗАГОЛОВОК СЛАЙДА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156176" y="1851670"/>
            <a:ext cx="2232248" cy="2232248"/>
          </a:xfrm>
          <a:noFill/>
        </p:spPr>
        <p:txBody>
          <a:bodyPr tIns="0"/>
          <a:lstStyle>
            <a:lvl1pPr marL="0" marR="0" indent="0" algn="l" defTabSz="363858" rtl="0" eaLnBrk="1" fontAlgn="base" latinLnBrk="0" hangingPunct="0">
              <a:lnSpc>
                <a:spcPts val="1300"/>
              </a:lnSpc>
              <a:spcBef>
                <a:spcPts val="1154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 sz="1100" baseline="0"/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0" y="1059582"/>
            <a:ext cx="5724128" cy="367240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698406" y="415503"/>
            <a:ext cx="1857370" cy="500063"/>
          </a:xfrm>
        </p:spPr>
        <p:txBody>
          <a:bodyPr anchor="b" anchorCtr="0"/>
          <a:lstStyle>
            <a:lvl1pPr marL="0" indent="0">
              <a:lnSpc>
                <a:spcPts val="1100"/>
              </a:lnSpc>
              <a:buFontTx/>
              <a:buNone/>
              <a:defRPr sz="9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Фотография справ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3568" y="1275606"/>
            <a:ext cx="2232248" cy="576064"/>
          </a:xfrm>
        </p:spPr>
        <p:txBody>
          <a:bodyPr anchor="t"/>
          <a:lstStyle>
            <a:lvl1pPr algn="l">
              <a:defRPr sz="1750" b="1" spc="-100" baseline="0">
                <a:solidFill>
                  <a:srgbClr val="009EDB"/>
                </a:solidFill>
              </a:defRPr>
            </a:lvl1pPr>
          </a:lstStyle>
          <a:p>
            <a:r>
              <a:rPr lang="ru-RU" dirty="0" smtClean="0"/>
              <a:t>ЗАГОЛОВОК СЛАЙДА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3568" y="1851670"/>
            <a:ext cx="2232248" cy="2232248"/>
          </a:xfrm>
          <a:noFill/>
        </p:spPr>
        <p:txBody>
          <a:bodyPr tIns="0"/>
          <a:lstStyle>
            <a:lvl1pPr marL="0" marR="0" indent="0" algn="l" defTabSz="363858" rtl="0" eaLnBrk="1" fontAlgn="base" latinLnBrk="0" hangingPunct="0">
              <a:lnSpc>
                <a:spcPts val="1300"/>
              </a:lnSpc>
              <a:spcBef>
                <a:spcPts val="1154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 sz="1100" baseline="0"/>
            </a:lvl1pPr>
            <a:lvl2pPr marL="370286" indent="0">
              <a:buNone/>
              <a:defRPr sz="1000"/>
            </a:lvl2pPr>
            <a:lvl3pPr marL="740573" indent="0">
              <a:buNone/>
              <a:defRPr sz="800"/>
            </a:lvl3pPr>
            <a:lvl4pPr marL="1110859" indent="0">
              <a:buNone/>
              <a:defRPr sz="700"/>
            </a:lvl4pPr>
            <a:lvl5pPr marL="1481145" indent="0">
              <a:buNone/>
              <a:defRPr sz="700"/>
            </a:lvl5pPr>
            <a:lvl6pPr marL="1851431" indent="0">
              <a:buNone/>
              <a:defRPr sz="700"/>
            </a:lvl6pPr>
            <a:lvl7pPr marL="2221718" indent="0">
              <a:buNone/>
              <a:defRPr sz="700"/>
            </a:lvl7pPr>
            <a:lvl8pPr marL="2592004" indent="0">
              <a:buNone/>
              <a:defRPr sz="700"/>
            </a:lvl8pPr>
            <a:lvl9pPr marL="2962290" indent="0">
              <a:buNone/>
              <a:defRPr sz="700"/>
            </a:lvl9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3419872" y="1059582"/>
            <a:ext cx="5724128" cy="367240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698406" y="415503"/>
            <a:ext cx="1857370" cy="500063"/>
          </a:xfrm>
        </p:spPr>
        <p:txBody>
          <a:bodyPr anchor="b" anchorCtr="0"/>
          <a:lstStyle>
            <a:lvl1pPr marL="0" indent="0">
              <a:lnSpc>
                <a:spcPts val="1100"/>
              </a:lnSpc>
              <a:buFontTx/>
              <a:buNone/>
              <a:defRPr sz="9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4788"/>
            <a:ext cx="8226425" cy="858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щёлкните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3325"/>
            <a:ext cx="8226425" cy="298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30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4686300"/>
            <a:ext cx="2127250" cy="352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363858">
              <a:lnSpc>
                <a:spcPct val="92000"/>
              </a:lnSpc>
              <a:tabLst>
                <a:tab pos="363858" algn="l"/>
                <a:tab pos="727715" algn="l"/>
                <a:tab pos="1091574" algn="l"/>
                <a:tab pos="1455431" algn="l"/>
                <a:tab pos="1819289" algn="l"/>
              </a:tabLst>
              <a:defRPr sz="1100" smtClean="0">
                <a:solidFill>
                  <a:srgbClr val="000000"/>
                </a:solidFill>
                <a:latin typeface="Times New Roman" pitchFamily="16" charset="0"/>
                <a:cs typeface="Tahoma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375" y="4686300"/>
            <a:ext cx="2897188" cy="352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defTabSz="363858">
              <a:lnSpc>
                <a:spcPct val="92000"/>
              </a:lnSpc>
              <a:tabLst>
                <a:tab pos="363858" algn="l"/>
                <a:tab pos="727715" algn="l"/>
                <a:tab pos="1091574" algn="l"/>
                <a:tab pos="1455431" algn="l"/>
                <a:tab pos="1819289" algn="l"/>
                <a:tab pos="2183146" algn="l"/>
                <a:tab pos="2547004" algn="l"/>
              </a:tabLst>
              <a:defRPr sz="1100" smtClean="0">
                <a:solidFill>
                  <a:srgbClr val="000000"/>
                </a:solidFill>
                <a:latin typeface="Times New Roman" pitchFamily="16" charset="0"/>
                <a:cs typeface="Tahoma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75" y="4686300"/>
            <a:ext cx="2128838" cy="352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363858">
              <a:lnSpc>
                <a:spcPct val="92000"/>
              </a:lnSpc>
              <a:tabLst>
                <a:tab pos="363858" algn="l"/>
                <a:tab pos="727715" algn="l"/>
                <a:tab pos="1091574" algn="l"/>
                <a:tab pos="1455431" algn="l"/>
                <a:tab pos="1819289" algn="l"/>
              </a:tabLst>
              <a:defRPr sz="1100" smtClean="0">
                <a:solidFill>
                  <a:srgbClr val="000000"/>
                </a:solidFill>
                <a:latin typeface="Times New Roman" pitchFamily="16" charset="0"/>
                <a:cs typeface="Tahoma" charset="0"/>
              </a:defRPr>
            </a:lvl1pPr>
          </a:lstStyle>
          <a:p>
            <a:pPr>
              <a:defRPr/>
            </a:pPr>
            <a:fld id="{18724155-418E-4124-8167-D2729297AB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93" r:id="rId4"/>
    <p:sldLayoutId id="2147483691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ctr" defTabSz="363538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363538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Calibri" pitchFamily="32" charset="0"/>
          <a:cs typeface="Arial Unicode MS" charset="0"/>
        </a:defRPr>
      </a:lvl2pPr>
      <a:lvl3pPr algn="ctr" defTabSz="363538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Calibri" pitchFamily="32" charset="0"/>
          <a:cs typeface="Arial Unicode MS" charset="0"/>
        </a:defRPr>
      </a:lvl3pPr>
      <a:lvl4pPr algn="ctr" defTabSz="363538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Calibri" pitchFamily="32" charset="0"/>
          <a:cs typeface="Arial Unicode MS" charset="0"/>
        </a:defRPr>
      </a:lvl4pPr>
      <a:lvl5pPr algn="ctr" defTabSz="363538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Calibri" pitchFamily="32" charset="0"/>
          <a:cs typeface="Arial Unicode MS" charset="0"/>
        </a:defRPr>
      </a:lvl5pPr>
      <a:lvl6pPr marL="2036575" indent="-185143" algn="ctr" defTabSz="3638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Arial" charset="0"/>
          <a:cs typeface="Arial Unicode MS" charset="0"/>
        </a:defRPr>
      </a:lvl6pPr>
      <a:lvl7pPr marL="2406861" indent="-185143" algn="ctr" defTabSz="3638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Arial" charset="0"/>
          <a:cs typeface="Arial Unicode MS" charset="0"/>
        </a:defRPr>
      </a:lvl7pPr>
      <a:lvl8pPr marL="2777147" indent="-185143" algn="ctr" defTabSz="3638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Arial" charset="0"/>
          <a:cs typeface="Arial Unicode MS" charset="0"/>
        </a:defRPr>
      </a:lvl8pPr>
      <a:lvl9pPr marL="3147433" indent="-185143" algn="ctr" defTabSz="3638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0000"/>
          </a:solidFill>
          <a:latin typeface="Arial" charset="0"/>
          <a:cs typeface="Arial Unicode MS" charset="0"/>
        </a:defRPr>
      </a:lvl9pPr>
    </p:titleStyle>
    <p:bodyStyle>
      <a:lvl1pPr marL="276225" indent="-276225" algn="l" defTabSz="363538" rtl="0" eaLnBrk="0" fontAlgn="base" hangingPunct="0">
        <a:lnSpc>
          <a:spcPct val="93000"/>
        </a:lnSpc>
        <a:spcBef>
          <a:spcPts val="11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600">
          <a:solidFill>
            <a:srgbClr val="000000"/>
          </a:solidFill>
          <a:latin typeface="+mn-lt"/>
          <a:ea typeface="+mn-ea"/>
          <a:cs typeface="+mn-cs"/>
        </a:defRPr>
      </a:lvl1pPr>
      <a:lvl2pPr marL="601663" indent="-230188" algn="l" defTabSz="363538" rtl="0" eaLnBrk="0" fontAlgn="base" hangingPunct="0">
        <a:lnSpc>
          <a:spcPct val="93000"/>
        </a:lnSpc>
        <a:spcBef>
          <a:spcPts val="9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300">
          <a:solidFill>
            <a:srgbClr val="000000"/>
          </a:solidFill>
          <a:latin typeface="+mn-lt"/>
          <a:cs typeface="+mn-cs"/>
        </a:defRPr>
      </a:lvl2pPr>
      <a:lvl3pPr marL="925513" indent="-184150" algn="l" defTabSz="363538" rtl="0" eaLnBrk="0" fontAlgn="base" hangingPunct="0">
        <a:lnSpc>
          <a:spcPct val="93000"/>
        </a:lnSpc>
        <a:spcBef>
          <a:spcPts val="6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1900">
          <a:solidFill>
            <a:srgbClr val="000000"/>
          </a:solidFill>
          <a:latin typeface="+mn-lt"/>
          <a:cs typeface="+mn-cs"/>
        </a:defRPr>
      </a:lvl3pPr>
      <a:lvl4pPr marL="1295400" indent="-184150" algn="l" defTabSz="363538" rtl="0" eaLnBrk="0" fontAlgn="base" hangingPunct="0">
        <a:lnSpc>
          <a:spcPct val="93000"/>
        </a:lnSpc>
        <a:spcBef>
          <a:spcPts val="463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1600">
          <a:solidFill>
            <a:srgbClr val="000000"/>
          </a:solidFill>
          <a:latin typeface="+mn-lt"/>
          <a:cs typeface="+mn-cs"/>
        </a:defRPr>
      </a:lvl4pPr>
      <a:lvl5pPr marL="1665288" indent="-184150" algn="l" defTabSz="363538" rtl="0" eaLnBrk="0" fontAlgn="base" hangingPunct="0">
        <a:lnSpc>
          <a:spcPct val="93000"/>
        </a:lnSpc>
        <a:spcBef>
          <a:spcPts val="23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1600">
          <a:solidFill>
            <a:srgbClr val="000000"/>
          </a:solidFill>
          <a:latin typeface="+mn-lt"/>
          <a:cs typeface="+mn-cs"/>
        </a:defRPr>
      </a:lvl5pPr>
      <a:lvl6pPr marL="2036575" indent="-185143" algn="l" defTabSz="363858" rtl="0" fontAlgn="base" hangingPunct="0">
        <a:lnSpc>
          <a:spcPct val="93000"/>
        </a:lnSpc>
        <a:spcBef>
          <a:spcPts val="233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cs typeface="+mn-cs"/>
        </a:defRPr>
      </a:lvl6pPr>
      <a:lvl7pPr marL="2406861" indent="-185143" algn="l" defTabSz="363858" rtl="0" fontAlgn="base" hangingPunct="0">
        <a:lnSpc>
          <a:spcPct val="93000"/>
        </a:lnSpc>
        <a:spcBef>
          <a:spcPts val="233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cs typeface="+mn-cs"/>
        </a:defRPr>
      </a:lvl7pPr>
      <a:lvl8pPr marL="2777147" indent="-185143" algn="l" defTabSz="363858" rtl="0" fontAlgn="base" hangingPunct="0">
        <a:lnSpc>
          <a:spcPct val="93000"/>
        </a:lnSpc>
        <a:spcBef>
          <a:spcPts val="233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cs typeface="+mn-cs"/>
        </a:defRPr>
      </a:lvl8pPr>
      <a:lvl9pPr marL="3147433" indent="-185143" algn="l" defTabSz="363858" rtl="0" fontAlgn="base" hangingPunct="0">
        <a:lnSpc>
          <a:spcPct val="93000"/>
        </a:lnSpc>
        <a:spcBef>
          <a:spcPts val="233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74057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0286" algn="l" defTabSz="74057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40573" algn="l" defTabSz="74057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10859" algn="l" defTabSz="74057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45" algn="l" defTabSz="74057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51431" algn="l" defTabSz="74057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1718" algn="l" defTabSz="74057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92004" algn="l" defTabSz="74057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62290" algn="l" defTabSz="74057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4860032" y="1491630"/>
            <a:ext cx="3643338" cy="1800200"/>
          </a:xfrm>
        </p:spPr>
        <p:txBody>
          <a:bodyPr/>
          <a:lstStyle/>
          <a:p>
            <a:r>
              <a:rPr lang="ru-RU" sz="2000" dirty="0" smtClean="0">
                <a:solidFill>
                  <a:srgbClr val="3F21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событийного туризма на горнолыжных курортах</a:t>
            </a:r>
            <a:endParaRPr lang="en-US" sz="2000" dirty="0" smtClean="0">
              <a:solidFill>
                <a:srgbClr val="3F21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rgbClr val="3F21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«Роза Хутор»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1043608" y="1707654"/>
            <a:ext cx="2564928" cy="720080"/>
          </a:xfrm>
        </p:spPr>
        <p:txBody>
          <a:bodyPr/>
          <a:lstStyle/>
          <a:p>
            <a:pPr algn="ctr"/>
            <a:r>
              <a:rPr lang="ru-RU" sz="6600" dirty="0" smtClean="0"/>
              <a:t>1%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 данным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Intesco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Research Group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доля событийного туризма в России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27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275606"/>
            <a:ext cx="2880320" cy="3384376"/>
          </a:xfrm>
        </p:spPr>
        <p:txBody>
          <a:bodyPr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Доля событийных мероприятий в России, получающие известность среди широкого круга населения </a:t>
            </a:r>
          </a:p>
          <a:p>
            <a:pPr algn="just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19622"/>
            <a:ext cx="5006727" cy="288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1043608" y="1707654"/>
            <a:ext cx="2564928" cy="720080"/>
          </a:xfrm>
        </p:spPr>
        <p:txBody>
          <a:bodyPr/>
          <a:lstStyle/>
          <a:p>
            <a:pPr algn="ctr"/>
            <a:r>
              <a:rPr lang="en-US" sz="6600" dirty="0" smtClean="0"/>
              <a:t>&gt;80</a:t>
            </a:r>
            <a:endParaRPr lang="ru-RU" sz="6600" dirty="0" smtClean="0"/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Культурно-массовых мероприятий прошли на курорте «Роза Хутор» в 2015 году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154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9552" y="1419622"/>
            <a:ext cx="2808312" cy="2928882"/>
          </a:xfrm>
        </p:spPr>
        <p:txBody>
          <a:bodyPr/>
          <a:lstStyle/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Всесезонность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постоянных инфоповодов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Привлечение на курорт новых партнеров и спонсоров</a:t>
            </a: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Информационная поддержка и реклама курорта до, во время и после мероприятия</a:t>
            </a: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Привлечение новых туристов</a:t>
            </a:r>
          </a:p>
          <a:p>
            <a:pPr lvl="0">
              <a:lnSpc>
                <a:spcPts val="900"/>
              </a:lnSpc>
            </a:pPr>
            <a:endParaRPr lang="ru-RU" dirty="0" smtClean="0">
              <a:solidFill>
                <a:schemeClr val="tx1"/>
              </a:solidFill>
            </a:endParaRPr>
          </a:p>
          <a:p>
            <a:pPr lvl="0">
              <a:lnSpc>
                <a:spcPct val="200000"/>
              </a:lnSpc>
            </a:pPr>
            <a:endParaRPr lang="ru-RU" dirty="0">
              <a:solidFill>
                <a:schemeClr val="tx1"/>
              </a:solidFill>
            </a:endParaRPr>
          </a:p>
          <a:p>
            <a:pPr lvl="0">
              <a:lnSpc>
                <a:spcPts val="900"/>
              </a:lnSpc>
            </a:pPr>
            <a:endParaRPr lang="ru-RU" dirty="0"/>
          </a:p>
          <a:p>
            <a:pPr>
              <a:lnSpc>
                <a:spcPts val="900"/>
              </a:lnSpc>
            </a:pPr>
            <a:endParaRPr lang="ru-RU" dirty="0"/>
          </a:p>
          <a:p>
            <a:pPr lvl="0">
              <a:lnSpc>
                <a:spcPts val="900"/>
              </a:lnSpc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539552" y="411510"/>
            <a:ext cx="3441546" cy="500063"/>
          </a:xfrm>
        </p:spPr>
        <p:txBody>
          <a:bodyPr/>
          <a:lstStyle/>
          <a:p>
            <a:r>
              <a:rPr lang="ru-RU" sz="1600" dirty="0" smtClean="0">
                <a:cs typeface="Arial" panose="020B0604020202020204" pitchFamily="34" charset="0"/>
              </a:rPr>
              <a:t>Плюсы событийного</a:t>
            </a:r>
          </a:p>
          <a:p>
            <a:r>
              <a:rPr lang="ru-RU" sz="1600" dirty="0" smtClean="0">
                <a:cs typeface="Arial" panose="020B0604020202020204" pitchFamily="34" charset="0"/>
              </a:rPr>
              <a:t>туризма</a:t>
            </a:r>
            <a:endParaRPr lang="ru-RU" sz="1600" dirty="0">
              <a:cs typeface="Arial" panose="020B0604020202020204" pitchFamily="34" charset="0"/>
            </a:endParaRPr>
          </a:p>
        </p:txBody>
      </p:sp>
      <p:pic>
        <p:nvPicPr>
          <p:cNvPr id="3074" name="Picture 2" descr="FIS World Snow D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131590"/>
            <a:ext cx="2838185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Рождественский музыкальный фестиваль на «Роза Хутор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704" y="1131590"/>
            <a:ext cx="248695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31 августа: Семейный марафо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440" y="2931790"/>
            <a:ext cx="2841633" cy="171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Концерт группы «Несчастный случай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790" y="2931790"/>
            <a:ext cx="2487873" cy="171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2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11560" y="1491630"/>
            <a:ext cx="2808312" cy="2856874"/>
          </a:xfrm>
        </p:spPr>
        <p:txBody>
          <a:bodyPr/>
          <a:lstStyle/>
          <a:p>
            <a:pPr marL="171450" lvl="0" indent="-17145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Многофункциональный конгресс-холл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Rosa Hall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1500 человек</a:t>
            </a: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Ледовая арена на 700 посадочных мест</a:t>
            </a: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Ратуши</a:t>
            </a: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Горная Олимпийская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деревня</a:t>
            </a: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 километров горнолыжных трасс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900"/>
              </a:lnSpc>
            </a:pPr>
            <a:endParaRPr lang="ru-RU" dirty="0" smtClean="0">
              <a:solidFill>
                <a:schemeClr val="tx1"/>
              </a:solidFill>
            </a:endParaRPr>
          </a:p>
          <a:p>
            <a:pPr lvl="0">
              <a:lnSpc>
                <a:spcPct val="200000"/>
              </a:lnSpc>
            </a:pPr>
            <a:endParaRPr lang="ru-RU" dirty="0">
              <a:solidFill>
                <a:schemeClr val="tx1"/>
              </a:solidFill>
            </a:endParaRPr>
          </a:p>
          <a:p>
            <a:pPr lvl="0">
              <a:lnSpc>
                <a:spcPts val="900"/>
              </a:lnSpc>
            </a:pPr>
            <a:endParaRPr lang="ru-RU" dirty="0"/>
          </a:p>
          <a:p>
            <a:pPr>
              <a:lnSpc>
                <a:spcPts val="900"/>
              </a:lnSpc>
            </a:pPr>
            <a:endParaRPr lang="ru-RU" dirty="0"/>
          </a:p>
          <a:p>
            <a:pPr lvl="0">
              <a:lnSpc>
                <a:spcPts val="900"/>
              </a:lnSpc>
            </a:pPr>
            <a:endParaRPr lang="ru-RU" dirty="0"/>
          </a:p>
          <a:p>
            <a:pPr>
              <a:lnSpc>
                <a:spcPts val="900"/>
              </a:lnSpc>
            </a:pP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83568" y="411510"/>
            <a:ext cx="3441546" cy="500063"/>
          </a:xfrm>
        </p:spPr>
        <p:txBody>
          <a:bodyPr/>
          <a:lstStyle/>
          <a:p>
            <a:r>
              <a:rPr lang="ru-RU" sz="1600" dirty="0" smtClean="0"/>
              <a:t>Событийная </a:t>
            </a:r>
          </a:p>
          <a:p>
            <a:r>
              <a:rPr lang="ru-RU" sz="1600" dirty="0" smtClean="0"/>
              <a:t>инфраструктура </a:t>
            </a:r>
          </a:p>
          <a:p>
            <a:r>
              <a:rPr lang="ru-RU" sz="1600" dirty="0" smtClean="0"/>
              <a:t>курорта</a:t>
            </a:r>
            <a:endParaRPr lang="ru-RU" sz="1600" dirty="0"/>
          </a:p>
        </p:txBody>
      </p:sp>
      <p:pic>
        <p:nvPicPr>
          <p:cNvPr id="1026" name="Picture 2" descr="C:\Users\Morozov_AS\Desktop\Фото\Каток\Каток (1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491" y="1157419"/>
            <a:ext cx="2751663" cy="181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orozov_AS\Desktop\DSC_03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443" y="1157419"/>
            <a:ext cx="2439256" cy="181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Marketing and Sales\Marketing\0_Docflow\1_0_О_Курорте\Фотобанк\Зима\ГОД\ГОД (17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092" y="3027429"/>
            <a:ext cx="2758062" cy="181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newsfiber.com/thumb/20150111-82DC1ADCCF501AC1-0-0-AC181412-84FD968AD20A83AF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443" y="3027429"/>
            <a:ext cx="2439256" cy="181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24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1043608" y="1707654"/>
            <a:ext cx="2564928" cy="720080"/>
          </a:xfrm>
        </p:spPr>
        <p:txBody>
          <a:bodyPr/>
          <a:lstStyle/>
          <a:p>
            <a:pPr algn="ctr"/>
            <a:endParaRPr lang="ru-RU" sz="6600" dirty="0" smtClean="0"/>
          </a:p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Мероприятия федерального масштаба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317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539552" y="555526"/>
            <a:ext cx="1872208" cy="36004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1600" dirty="0" smtClean="0"/>
              <a:t>Удачные кейсы в Краснодарском крае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347614"/>
            <a:ext cx="3024336" cy="3024336"/>
          </a:xfrm>
        </p:spPr>
        <p:txBody>
          <a:bodyPr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Фестиваль «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Кубана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 ( 2009 – 2014)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Фестиваль формировал целые туристические потоки в район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Бугазской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косы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Кинотавр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(с 1991 года)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Главный фестиваль российского кино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Музыкальный фестиваль «Пять звезд», затем – «Новая волна» (2004 – 2008)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Музыкальный фестиваль, за ходом которого следит страна в прямом эфире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/>
          </a:p>
        </p:txBody>
      </p:sp>
      <p:pic>
        <p:nvPicPr>
          <p:cNvPr id="1026" name="Picture 2" descr="http://magazine-fish.ru/wp-content/uploads/2012/12/Kuban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51671"/>
            <a:ext cx="262731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rt.caravan.kz/preview/typephoto/image8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126434"/>
            <a:ext cx="2102006" cy="190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1tv.ru/imgsize180x135/PR2007083119471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96899"/>
            <a:ext cx="171450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29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539552" y="123478"/>
            <a:ext cx="1800200" cy="788095"/>
          </a:xfrm>
        </p:spPr>
        <p:txBody>
          <a:bodyPr/>
          <a:lstStyle/>
          <a:p>
            <a:r>
              <a:rPr lang="ru-RU" sz="1600" dirty="0" smtClean="0"/>
              <a:t>Рождество на «Роза</a:t>
            </a:r>
          </a:p>
          <a:p>
            <a:r>
              <a:rPr lang="ru-RU" sz="1600" dirty="0" smtClean="0"/>
              <a:t>Хутор»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347614"/>
            <a:ext cx="3024336" cy="3024336"/>
          </a:xfrm>
        </p:spPr>
        <p:txBody>
          <a:bodyPr/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7-9 января 2016 года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Главный рождественский фестиваль  страны «Рождество на Роза Хутор», организованный продюсерским центром Григория Лепса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Прямая трансляция на «Первом канале»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Выступление на курорте артистов топ-уровня для различной целевой аудитории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турпродукта на основе события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/>
          </a:p>
        </p:txBody>
      </p:sp>
      <p:pic>
        <p:nvPicPr>
          <p:cNvPr id="2050" name="Picture 2" descr="http://levidom.com/_nw/32/606652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91630"/>
            <a:ext cx="3833731" cy="215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50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275606"/>
            <a:ext cx="2880320" cy="3384376"/>
          </a:xfrm>
        </p:spPr>
        <p:txBody>
          <a:bodyPr/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12 – 21 июня 2016 года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Крупнейший международный детский фестиваль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Привлечение на курорт более 1500 гостей в «не сезон»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Инфоподдержка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мероприятия от главных федеральных СМИ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Насыщенная программа мероприятия на каждый день, в которой могли принять участие гости курорта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Второй год подряд загрузка отелей в дни фестиваля достигает 85%</a:t>
            </a:r>
          </a:p>
          <a:p>
            <a:pPr algn="just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98406" y="339503"/>
            <a:ext cx="1857370" cy="576064"/>
          </a:xfrm>
        </p:spPr>
        <p:txBody>
          <a:bodyPr/>
          <a:lstStyle/>
          <a:p>
            <a:r>
              <a:rPr lang="ru-RU" sz="1600" dirty="0" smtClean="0"/>
              <a:t>Фестиваль </a:t>
            </a:r>
          </a:p>
          <a:p>
            <a:r>
              <a:rPr lang="ru-RU" sz="1600" dirty="0" smtClean="0"/>
              <a:t>«Поколение </a:t>
            </a:r>
            <a:r>
              <a:rPr lang="en-US" sz="1600" dirty="0" smtClean="0"/>
              <a:t>NEXT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pic>
        <p:nvPicPr>
          <p:cNvPr id="6" name="Picture 2" descr="Музыкальный фестиваль «Поколение NEXT» на «Роза Хутор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47614"/>
            <a:ext cx="3724944" cy="248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45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203598"/>
            <a:ext cx="2880320" cy="3384376"/>
          </a:xfrm>
        </p:spPr>
        <p:txBody>
          <a:bodyPr/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21 – 25 июня 2016 года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Ко-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брендинговый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летний проект курорта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Известный бренд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Инфоподдержка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мероприятия от главных федеральных СМИ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Привлечение на курорт качественно новой аудитории за счет известного бренда и отличной музыкальной составляющей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турпакета (проживание + билет) на фестиваль</a:t>
            </a:r>
          </a:p>
          <a:p>
            <a:pPr algn="just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98406" y="339503"/>
            <a:ext cx="1857370" cy="576064"/>
          </a:xfrm>
        </p:spPr>
        <p:txBody>
          <a:bodyPr/>
          <a:lstStyle/>
          <a:p>
            <a:r>
              <a:rPr lang="ru-RU" sz="1600" dirty="0" smtClean="0"/>
              <a:t>Фестиваль </a:t>
            </a:r>
          </a:p>
          <a:p>
            <a:r>
              <a:rPr lang="ru-RU" sz="1600" dirty="0" smtClean="0"/>
              <a:t>«Усадьба Джаз»</a:t>
            </a:r>
            <a:endParaRPr lang="ru-RU" sz="1600" dirty="0"/>
          </a:p>
        </p:txBody>
      </p:sp>
      <p:pic>
        <p:nvPicPr>
          <p:cNvPr id="2052" name="Picture 4" descr="http://rosaski.com/shared/files/201603/1_151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75606"/>
            <a:ext cx="2256857" cy="332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47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7544" y="1347614"/>
            <a:ext cx="2808312" cy="2856874"/>
          </a:xfrm>
        </p:spPr>
        <p:txBody>
          <a:bodyPr/>
          <a:lstStyle/>
          <a:p>
            <a:pPr marL="171450" lvl="0" indent="-171450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Позволяют составить полноценную программу анимации на курорте</a:t>
            </a:r>
          </a:p>
          <a:p>
            <a:pPr marL="171450" lvl="0" indent="-17145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Привлечение гостей на уикенд или даже один вечер</a:t>
            </a:r>
          </a:p>
          <a:p>
            <a:pPr marL="171450" lvl="0" indent="-17145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</a:t>
            </a:r>
            <a:r>
              <a:rPr lang="ru-RU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промотировать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дополнительные сервисы курорта (мероприятия на высоте – прогулка прогулочных билетов)</a:t>
            </a:r>
          </a:p>
          <a:p>
            <a:pPr marL="171450" lvl="0" indent="-17145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Небольшой бюджет</a:t>
            </a:r>
          </a:p>
          <a:p>
            <a:pPr lvl="0">
              <a:lnSpc>
                <a:spcPct val="200000"/>
              </a:lnSpc>
            </a:pPr>
            <a:endParaRPr lang="ru-RU" dirty="0">
              <a:solidFill>
                <a:schemeClr val="tx1"/>
              </a:solidFill>
            </a:endParaRPr>
          </a:p>
          <a:p>
            <a:pPr lvl="0">
              <a:lnSpc>
                <a:spcPts val="900"/>
              </a:lnSpc>
            </a:pPr>
            <a:endParaRPr lang="ru-RU" dirty="0"/>
          </a:p>
          <a:p>
            <a:pPr>
              <a:lnSpc>
                <a:spcPts val="900"/>
              </a:lnSpc>
            </a:pPr>
            <a:endParaRPr lang="ru-RU" dirty="0"/>
          </a:p>
          <a:p>
            <a:pPr lvl="0">
              <a:lnSpc>
                <a:spcPts val="900"/>
              </a:lnSpc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83568" y="411510"/>
            <a:ext cx="3441546" cy="500063"/>
          </a:xfrm>
        </p:spPr>
        <p:txBody>
          <a:bodyPr/>
          <a:lstStyle/>
          <a:p>
            <a:r>
              <a:rPr lang="ru-RU" sz="1600" dirty="0" smtClean="0"/>
              <a:t>Локальные</a:t>
            </a:r>
          </a:p>
          <a:p>
            <a:r>
              <a:rPr lang="ru-RU" sz="1600" dirty="0" smtClean="0"/>
              <a:t>мероприятия</a:t>
            </a:r>
            <a:endParaRPr lang="ru-RU" sz="1600" dirty="0"/>
          </a:p>
        </p:txBody>
      </p:sp>
      <p:pic>
        <p:nvPicPr>
          <p:cNvPr id="3076" name="Picture 4" descr="Открытое первенство города Сочи по фристайлу и сноуборду на «Роза Хутор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1203598"/>
            <a:ext cx="2520280" cy="168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Горнолыжно-сноубордический квест на Роза Хуто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90" y="3003798"/>
            <a:ext cx="2520280" cy="170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Международный день молодеж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03598"/>
            <a:ext cx="2448272" cy="168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13 августа: этап Чемпионата и Первенства России по лыжероллерам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593" y="3003796"/>
            <a:ext cx="2448272" cy="170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58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7544" y="1347614"/>
            <a:ext cx="2808312" cy="2856874"/>
          </a:xfrm>
        </p:spPr>
        <p:txBody>
          <a:bodyPr/>
          <a:lstStyle/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Банный форум на «Роза Хутор»</a:t>
            </a:r>
          </a:p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 бега</a:t>
            </a:r>
          </a:p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Международный день молодежи</a:t>
            </a:r>
          </a:p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Турнир по бадминтону «Роза Хутор»</a:t>
            </a:r>
          </a:p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Выставка собак «Бархатный сезон»</a:t>
            </a:r>
          </a:p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 туризма на «Роза Хутор»</a:t>
            </a:r>
          </a:p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уикенд на «Роза Хутор»</a:t>
            </a:r>
          </a:p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 рыбака</a:t>
            </a:r>
          </a:p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Масленичные выходные на «Роза Хутор»</a:t>
            </a:r>
          </a:p>
          <a:p>
            <a:pPr marL="171450" lvl="0" indent="-171450">
              <a:lnSpc>
                <a:spcPts val="9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 World Snow Day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200000"/>
              </a:lnSpc>
            </a:pPr>
            <a:endParaRPr lang="ru-RU" dirty="0">
              <a:solidFill>
                <a:schemeClr val="tx1"/>
              </a:solidFill>
            </a:endParaRPr>
          </a:p>
          <a:p>
            <a:pPr lvl="0">
              <a:lnSpc>
                <a:spcPts val="900"/>
              </a:lnSpc>
            </a:pPr>
            <a:endParaRPr lang="ru-RU" dirty="0"/>
          </a:p>
          <a:p>
            <a:pPr>
              <a:lnSpc>
                <a:spcPts val="900"/>
              </a:lnSpc>
            </a:pPr>
            <a:endParaRPr lang="ru-RU" dirty="0"/>
          </a:p>
          <a:p>
            <a:pPr lvl="0">
              <a:lnSpc>
                <a:spcPts val="900"/>
              </a:lnSpc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83568" y="411510"/>
            <a:ext cx="3441546" cy="500063"/>
          </a:xfrm>
        </p:spPr>
        <p:txBody>
          <a:bodyPr/>
          <a:lstStyle/>
          <a:p>
            <a:r>
              <a:rPr lang="ru-RU" sz="1600" dirty="0" smtClean="0"/>
              <a:t>Локальные</a:t>
            </a:r>
          </a:p>
          <a:p>
            <a:r>
              <a:rPr lang="ru-RU" sz="1600" dirty="0" smtClean="0"/>
              <a:t>мероприятия</a:t>
            </a:r>
            <a:endParaRPr lang="ru-RU" sz="1600" dirty="0"/>
          </a:p>
        </p:txBody>
      </p:sp>
      <p:pic>
        <p:nvPicPr>
          <p:cNvPr id="6146" name="Picture 2" descr="Фестиваль бег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1131590"/>
            <a:ext cx="2769144" cy="183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rosaski.com/shared/files/201503/1_51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053805"/>
            <a:ext cx="2769143" cy="159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Международный день театр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523" y="1131590"/>
            <a:ext cx="2690973" cy="183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Международный день молодеж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523" y="3053805"/>
            <a:ext cx="2690973" cy="159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59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1419622"/>
            <a:ext cx="2592288" cy="3384376"/>
          </a:xfrm>
        </p:spPr>
        <p:txBody>
          <a:bodyPr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Полноценный туристический продукт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«загрузить»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дестинацию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в низкий сезон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продавать не только отдых, но и впечатление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партнерства с интересными проектами или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селебрити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по схеме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win-win</a:t>
            </a:r>
          </a:p>
          <a:p>
            <a:pPr lvl="0"/>
            <a:endParaRPr lang="ru-RU" dirty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539552" y="195486"/>
            <a:ext cx="1857370" cy="57606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600" dirty="0" smtClean="0"/>
              <a:t>Событийные туры</a:t>
            </a:r>
            <a:endParaRPr lang="ru-RU" sz="1600" dirty="0"/>
          </a:p>
        </p:txBody>
      </p:sp>
      <p:pic>
        <p:nvPicPr>
          <p:cNvPr id="6146" name="Picture 2" descr="http://rosaski.com/shared/files/201512/2_112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203599"/>
            <a:ext cx="2484275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rosaski.com/shared/files/201512/2_112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03601"/>
            <a:ext cx="2520280" cy="165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rosaski.com/shared/files/201512/2_112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31790"/>
            <a:ext cx="248427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rosaski.com/shared/files/201602/2_120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013" y="2931791"/>
            <a:ext cx="251044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25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1292168"/>
            <a:ext cx="2592288" cy="3384376"/>
          </a:xfrm>
        </p:spPr>
        <p:txBody>
          <a:bodyPr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Ski&amp;Snow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Camp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 журналов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Men’s Health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Women’s Health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BONUS SPRING SESSION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Фототур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с главным редактором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National Geographic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Модельные каникулы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AVANTCAMP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Спортивный лагерь КАНТ</a:t>
            </a:r>
          </a:p>
          <a:p>
            <a:pPr lvl="0"/>
            <a:endParaRPr lang="ru-RU" dirty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83568" y="267494"/>
            <a:ext cx="1857370" cy="576064"/>
          </a:xfrm>
        </p:spPr>
        <p:txBody>
          <a:bodyPr/>
          <a:lstStyle/>
          <a:p>
            <a:r>
              <a:rPr lang="ru-RU" sz="1600" dirty="0" smtClean="0"/>
              <a:t>Событийные туры</a:t>
            </a:r>
            <a:endParaRPr lang="ru-RU" sz="1600" dirty="0"/>
          </a:p>
        </p:txBody>
      </p:sp>
      <p:pic>
        <p:nvPicPr>
          <p:cNvPr id="5122" name="Picture 2" descr="BONUS SPRING SE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091" y="1115906"/>
            <a:ext cx="2887109" cy="177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Модельные каникулы AVANTCA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308" y="1115907"/>
            <a:ext cx="2409114" cy="178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Фототур &quot;Тревел-Репортаж&quot; c National Geographic Traveler &lt;br&gt;&lt;a href=&quot;http://rosaphotoclub.ru/&quot;&gt; Подробности и участие&lt;/a&g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551" y="2984356"/>
            <a:ext cx="2872649" cy="165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Ski&amp;Snow Camp от Men's Health и Women's Healt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308" y="2984356"/>
            <a:ext cx="2409114" cy="165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41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1043608" y="1707654"/>
            <a:ext cx="2564928" cy="720080"/>
          </a:xfrm>
        </p:spPr>
        <p:txBody>
          <a:bodyPr/>
          <a:lstStyle/>
          <a:p>
            <a:pPr algn="ctr"/>
            <a:endParaRPr lang="ru-RU" sz="6600" dirty="0" smtClean="0"/>
          </a:p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Спортивные события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445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419622"/>
            <a:ext cx="2592288" cy="3384376"/>
          </a:xfrm>
        </p:spPr>
        <p:txBody>
          <a:bodyPr/>
          <a:lstStyle/>
          <a:p>
            <a:pPr algn="just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Олимпийские игры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Универсиады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Чемпионаты мира по футболу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Известные туристические события (теннисный турнир Уимблдон, ралли Париж-Дакар и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/>
            <a:endParaRPr lang="ru-RU" dirty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11560" y="267494"/>
            <a:ext cx="1857370" cy="57606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600" dirty="0" smtClean="0"/>
              <a:t>Спорт – событие!</a:t>
            </a:r>
            <a:endParaRPr lang="ru-RU" sz="1600" dirty="0"/>
          </a:p>
        </p:txBody>
      </p:sp>
      <p:pic>
        <p:nvPicPr>
          <p:cNvPr id="3076" name="Picture 4" descr="http://i.md/wp-content/uploads/2014/01/olimp_kol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31590"/>
            <a:ext cx="2952328" cy="148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cdn.fishki.net/upload/post/201412/19/1357662/1c4241ccb8e839d9696826c1f9a10c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2751770"/>
            <a:ext cx="2752307" cy="1548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blogs.denverpost.com/ostrow/files/2011/07/NUP_131685_00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67627"/>
            <a:ext cx="1421219" cy="142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74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1115616" y="1563638"/>
            <a:ext cx="2564928" cy="720080"/>
          </a:xfrm>
        </p:spPr>
        <p:txBody>
          <a:bodyPr/>
          <a:lstStyle/>
          <a:p>
            <a:pPr algn="ctr">
              <a:spcBef>
                <a:spcPts val="1800"/>
              </a:spcBef>
            </a:pPr>
            <a:r>
              <a:rPr lang="ru-RU" sz="4800" dirty="0" smtClean="0"/>
              <a:t>1,5 млн</a:t>
            </a:r>
          </a:p>
          <a:p>
            <a:pPr algn="ctr">
              <a:spcBef>
                <a:spcPts val="1800"/>
              </a:spcBef>
            </a:pPr>
            <a:endParaRPr lang="ru-RU" sz="6600" dirty="0" smtClean="0"/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Туристов привлекла Олимпиада в Сочи-2014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679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7544" y="1707654"/>
            <a:ext cx="2808312" cy="2856874"/>
          </a:xfrm>
        </p:spPr>
        <p:txBody>
          <a:bodyPr/>
          <a:lstStyle/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Событие международного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масштаба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«черных» олимпийских трасс курорта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Бесплатный вход для гостей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продажи дополнительных сервисов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 СМИ к событию</a:t>
            </a:r>
          </a:p>
          <a:p>
            <a:pPr lvl="0">
              <a:lnSpc>
                <a:spcPct val="200000"/>
              </a:lnSpc>
            </a:pPr>
            <a:endParaRPr lang="ru-RU" dirty="0">
              <a:solidFill>
                <a:schemeClr val="tx1"/>
              </a:solidFill>
            </a:endParaRPr>
          </a:p>
          <a:p>
            <a:pPr lvl="0">
              <a:lnSpc>
                <a:spcPts val="900"/>
              </a:lnSpc>
            </a:pPr>
            <a:endParaRPr lang="ru-RU" dirty="0"/>
          </a:p>
          <a:p>
            <a:pPr>
              <a:lnSpc>
                <a:spcPts val="900"/>
              </a:lnSpc>
            </a:pPr>
            <a:endParaRPr lang="ru-RU" dirty="0"/>
          </a:p>
          <a:p>
            <a:pPr lvl="0">
              <a:lnSpc>
                <a:spcPts val="900"/>
              </a:lnSpc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539552" y="483518"/>
            <a:ext cx="1872208" cy="500063"/>
          </a:xfrm>
        </p:spPr>
        <p:txBody>
          <a:bodyPr/>
          <a:lstStyle/>
          <a:p>
            <a:r>
              <a:rPr lang="ru-RU" sz="1600" dirty="0" smtClean="0"/>
              <a:t>Чемпионат мира по горнолыжному спорту среди юниоров</a:t>
            </a:r>
            <a:endParaRPr lang="ru-RU" sz="1600" dirty="0"/>
          </a:p>
        </p:txBody>
      </p:sp>
      <p:pic>
        <p:nvPicPr>
          <p:cNvPr id="9218" name="Picture 2" descr="X Открытый Чемпионат инструкторов  на «Роза Хутор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152829"/>
            <a:ext cx="2736304" cy="164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Freeride Contest на «Роза Хутор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52829"/>
            <a:ext cx="2664296" cy="164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X кубок миллионеров состоится 7 января 2016 года на « Роза Хутор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59782"/>
            <a:ext cx="273630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Неделя скайраннинга с 5 по 13 сентября 20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878991"/>
            <a:ext cx="2664296" cy="178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91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7544" y="1419622"/>
            <a:ext cx="2808312" cy="2856874"/>
          </a:xfrm>
        </p:spPr>
        <p:txBody>
          <a:bodyPr/>
          <a:lstStyle/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 бега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Турнир по бадминтону «Роза Хутор»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 World Snow Day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Открытый чемпионат Сочи по горным лыжам и сноуборду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Командные </a:t>
            </a:r>
            <a:r>
              <a:rPr lang="ru-RU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квесты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спортивному ориентировани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200000"/>
              </a:lnSpc>
            </a:pPr>
            <a:endParaRPr lang="ru-RU" dirty="0">
              <a:solidFill>
                <a:schemeClr val="tx1"/>
              </a:solidFill>
            </a:endParaRPr>
          </a:p>
          <a:p>
            <a:pPr lvl="0">
              <a:lnSpc>
                <a:spcPts val="900"/>
              </a:lnSpc>
            </a:pPr>
            <a:endParaRPr lang="ru-RU" dirty="0"/>
          </a:p>
          <a:p>
            <a:pPr>
              <a:lnSpc>
                <a:spcPts val="900"/>
              </a:lnSpc>
            </a:pPr>
            <a:endParaRPr lang="ru-RU" dirty="0"/>
          </a:p>
          <a:p>
            <a:pPr lvl="0">
              <a:lnSpc>
                <a:spcPts val="900"/>
              </a:lnSpc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83568" y="411510"/>
            <a:ext cx="1728192" cy="5000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600" dirty="0" smtClean="0"/>
              <a:t>Открытые спортивные мероприятия</a:t>
            </a:r>
          </a:p>
        </p:txBody>
      </p:sp>
      <p:pic>
        <p:nvPicPr>
          <p:cNvPr id="7172" name="Picture 4" descr="http://rosaski.com/shared/files/201605/2_159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203598"/>
            <a:ext cx="2645314" cy="176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rosaski.com/shared/files/201603/2_143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92994"/>
            <a:ext cx="2520280" cy="177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rosaski.com/shared/files/201602/2_128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075807"/>
            <a:ext cx="264531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rosaski.com/shared/files/201602/2_140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075808"/>
            <a:ext cx="252028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04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11560" y="267494"/>
            <a:ext cx="1857370" cy="576064"/>
          </a:xfrm>
        </p:spPr>
        <p:txBody>
          <a:bodyPr/>
          <a:lstStyle/>
          <a:p>
            <a:r>
              <a:rPr lang="en-US" sz="1600" dirty="0" smtClean="0"/>
              <a:t>Bonus Spring Session</a:t>
            </a:r>
            <a:endParaRPr lang="ru-RU" sz="1600" dirty="0"/>
          </a:p>
        </p:txBody>
      </p:sp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539552" y="1419622"/>
            <a:ext cx="2736304" cy="223224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событийного спортивного тура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100-150 человек разного уровня подготовки учатся две недели под руководством известного райдера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Дениса Леонтьева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Новый продукт для курорта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Интересно для гостей, так как мероприятие не носит «закрытого» характера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http://rosaski.com/shared/files/201505/2_65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203598"/>
            <a:ext cx="2642015" cy="176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rosaski.com/shared/files/201505/2_65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1203598"/>
            <a:ext cx="2664296" cy="176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rosaski.com/shared/files/201505/2_65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661" y="3006227"/>
            <a:ext cx="2632242" cy="165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rosaski.com/shared/files/201505/2_65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4" y="3001924"/>
            <a:ext cx="2664296" cy="165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5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11560" y="267494"/>
            <a:ext cx="1857370" cy="576064"/>
          </a:xfrm>
        </p:spPr>
        <p:txBody>
          <a:bodyPr/>
          <a:lstStyle/>
          <a:p>
            <a:r>
              <a:rPr lang="en-US" sz="1600" dirty="0" smtClean="0"/>
              <a:t>Rosa Run</a:t>
            </a:r>
            <a:endParaRPr lang="ru-RU" sz="1600" dirty="0"/>
          </a:p>
        </p:txBody>
      </p:sp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539552" y="1419622"/>
            <a:ext cx="2736304" cy="223224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Фестиваль бега с 5 по 8 мая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Насыщенная программа спортивных мероприятий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Полноценный спортивный событийный тур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Ко-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брендинговый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проект с известным в Москве беговым клубом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iLoveRuning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1000 участников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rosaski.com/shared/files/201605/2_159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639" y="1203598"/>
            <a:ext cx="239355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rosaski.com/shared/files/201605/2_159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639" y="2859782"/>
            <a:ext cx="239355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rosaski.com/shared/files/201605/2_159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203599"/>
            <a:ext cx="253219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rosaski.com/shared/files/201605/2_159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833738"/>
            <a:ext cx="2532193" cy="168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36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11560" y="1563638"/>
            <a:ext cx="2808312" cy="3024336"/>
          </a:xfrm>
        </p:spPr>
        <p:txBody>
          <a:bodyPr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Событие – это не только повод для туриста, это и </a:t>
            </a:r>
            <a:r>
              <a:rPr lang="ru-RU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инфоповод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курорта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Формируйте полноценный турпродукт (событийные туры)  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Развивайте дополнительные сервисы (возможность покупки билетов)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Развивайте разные каналы продаж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Привлекайте новых партнеров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Придумывайте интересные события сами</a:t>
            </a:r>
          </a:p>
        </p:txBody>
      </p:sp>
      <p:pic>
        <p:nvPicPr>
          <p:cNvPr id="1026" name="Picture 2" descr="C:\Users\Morozov_AS\AppData\Local\Microsoft\Windows\Temporary Internet Files\Content.Outlook\7BEHMGHY\rosa_khutor_maket ПРАВИЛЬНЫ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30918"/>
            <a:ext cx="2524052" cy="355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123478"/>
            <a:ext cx="1530868" cy="792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bg1"/>
                </a:solidFill>
                <a:latin typeface="+mn-lt"/>
              </a:rPr>
              <a:t>Наши </a:t>
            </a:r>
            <a:endParaRPr lang="ru-RU" sz="1600" b="1" dirty="0" smtClean="0">
              <a:solidFill>
                <a:schemeClr val="bg1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+mn-lt"/>
              </a:rPr>
              <a:t>рекомендации</a:t>
            </a:r>
            <a:endParaRPr lang="ru-RU" sz="16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166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275606"/>
            <a:ext cx="2592288" cy="3384376"/>
          </a:xfrm>
        </p:spPr>
        <p:txBody>
          <a:bodyPr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Привлекайте звезд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(Уикенд сериала «Молодежка»)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Проводите самые необычные события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(фестиваль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Boogel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Woogel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Проводите социальные мероприятия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Смотрите на СМИ, но не забывайте про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соцсети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dirty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11560" y="267494"/>
            <a:ext cx="1857370" cy="57606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600" dirty="0" smtClean="0"/>
              <a:t>Наши рекомендации</a:t>
            </a:r>
            <a:endParaRPr lang="ru-RU" sz="1600" dirty="0"/>
          </a:p>
        </p:txBody>
      </p:sp>
      <p:pic>
        <p:nvPicPr>
          <p:cNvPr id="5122" name="Picture 2" descr="http://rosaski.com/shared/files/201512/2_113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928" y="3003798"/>
            <a:ext cx="259228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rosaski.com/shared/files/201512/2_11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003798"/>
            <a:ext cx="259228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content.xx.fbcdn.net/v/t1.0-9/12439191_1596869113970165_7427681080636387825_n.jpg?oh=54d6695dfc4c9f667f70682cc90e0416&amp;oe=57E574D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322362"/>
            <a:ext cx="5238328" cy="149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73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1115616" y="1779662"/>
            <a:ext cx="2564928" cy="720080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 smtClean="0"/>
              <a:t>СПАСИБО ЗА ВНИМАНИЕ!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r</a:t>
            </a:r>
            <a:r>
              <a:rPr lang="en-US" sz="1400" dirty="0" smtClean="0"/>
              <a:t>osaski.com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41960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название презентации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3490</TotalTime>
  <Words>697</Words>
  <Application>Microsoft Office PowerPoint</Application>
  <PresentationFormat>Экран (16:9)</PresentationFormat>
  <Paragraphs>164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РОЗА ХУТОР</dc:title>
  <dc:creator>Design1</dc:creator>
  <cp:lastModifiedBy>Morozov Anton S.</cp:lastModifiedBy>
  <cp:revision>315</cp:revision>
  <cp:lastPrinted>2015-11-16T09:35:04Z</cp:lastPrinted>
  <dcterms:created xsi:type="dcterms:W3CDTF">2015-05-14T09:39:42Z</dcterms:created>
  <dcterms:modified xsi:type="dcterms:W3CDTF">2016-05-25T14:41:26Z</dcterms:modified>
</cp:coreProperties>
</file>