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56" r:id="rId3"/>
    <p:sldId id="257" r:id="rId4"/>
    <p:sldId id="258" r:id="rId5"/>
    <p:sldId id="261" r:id="rId6"/>
    <p:sldId id="264" r:id="rId7"/>
    <p:sldId id="265" r:id="rId8"/>
    <p:sldId id="263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EFED7E2-76AB-4811-963C-4AAD903372E2}">
          <p14:sldIdLst>
            <p14:sldId id="256"/>
            <p14:sldId id="257"/>
            <p14:sldId id="258"/>
            <p14:sldId id="261"/>
            <p14:sldId id="264"/>
            <p14:sldId id="265"/>
            <p14:sldId id="263"/>
            <p14:sldId id="266"/>
            <p14:sldId id="267"/>
          </p14:sldIdLst>
        </p14:section>
        <p14:section name="Раздел без заголовка" id="{767D6B48-31E5-4E7C-B5AD-0BC45DE5202E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746" y="-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66F520-F7E8-4F8C-AC4B-51EBF922888E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F6C2A8FD-370B-40C4-9BC8-366C7EE2736E}">
      <dgm:prSet phldrT="[Текст]"/>
      <dgm:spPr/>
      <dgm:t>
        <a:bodyPr/>
        <a:lstStyle/>
        <a:p>
          <a:r>
            <a:rPr lang="ru-RU" dirty="0" smtClean="0">
              <a:solidFill>
                <a:srgbClr val="FFFF00"/>
              </a:solidFill>
            </a:rPr>
            <a:t>Тестирование, оценка показателей физического развития</a:t>
          </a:r>
          <a:endParaRPr lang="ru-RU" dirty="0">
            <a:solidFill>
              <a:srgbClr val="FFFF00"/>
            </a:solidFill>
          </a:endParaRPr>
        </a:p>
      </dgm:t>
    </dgm:pt>
    <dgm:pt modelId="{BF314773-DC1F-45F9-B648-5CA7C08A794C}" type="parTrans" cxnId="{5246DBD4-2755-40F8-86C3-41E559978885}">
      <dgm:prSet/>
      <dgm:spPr/>
      <dgm:t>
        <a:bodyPr/>
        <a:lstStyle/>
        <a:p>
          <a:endParaRPr lang="ru-RU"/>
        </a:p>
      </dgm:t>
    </dgm:pt>
    <dgm:pt modelId="{3F9E54EA-C2F8-4EC3-B52F-38EF372037D3}" type="sibTrans" cxnId="{5246DBD4-2755-40F8-86C3-41E559978885}">
      <dgm:prSet/>
      <dgm:spPr/>
      <dgm:t>
        <a:bodyPr/>
        <a:lstStyle/>
        <a:p>
          <a:endParaRPr lang="ru-RU"/>
        </a:p>
      </dgm:t>
    </dgm:pt>
    <dgm:pt modelId="{9F9BD828-7577-459B-B18B-5BBD16FBAADC}">
      <dgm:prSet phldrT="[Текст]" custT="1"/>
      <dgm:spPr/>
      <dgm:t>
        <a:bodyPr/>
        <a:lstStyle/>
        <a:p>
          <a:r>
            <a:rPr lang="ru-RU" sz="1000" dirty="0" smtClean="0">
              <a:solidFill>
                <a:srgbClr val="FFFF00"/>
              </a:solidFill>
            </a:rPr>
            <a:t>Определение спортивной перспективности </a:t>
          </a:r>
          <a:endParaRPr lang="ru-RU" sz="1000" dirty="0">
            <a:solidFill>
              <a:srgbClr val="FFFF00"/>
            </a:solidFill>
          </a:endParaRPr>
        </a:p>
      </dgm:t>
    </dgm:pt>
    <dgm:pt modelId="{A6B11B7F-9046-4FD8-A4C9-20D147BC01D1}" type="parTrans" cxnId="{107D4C29-91BD-44F6-ACB6-2303EA731B1F}">
      <dgm:prSet/>
      <dgm:spPr/>
      <dgm:t>
        <a:bodyPr/>
        <a:lstStyle/>
        <a:p>
          <a:endParaRPr lang="ru-RU"/>
        </a:p>
      </dgm:t>
    </dgm:pt>
    <dgm:pt modelId="{BF175349-70B3-4ACD-9C7A-29509EA188A5}" type="sibTrans" cxnId="{107D4C29-91BD-44F6-ACB6-2303EA731B1F}">
      <dgm:prSet/>
      <dgm:spPr/>
      <dgm:t>
        <a:bodyPr/>
        <a:lstStyle/>
        <a:p>
          <a:endParaRPr lang="ru-RU"/>
        </a:p>
      </dgm:t>
    </dgm:pt>
    <dgm:pt modelId="{FC4E8FC2-9B1D-41CA-AF83-1527C7812D78}">
      <dgm:prSet phldrT="[Текст]"/>
      <dgm:spPr/>
      <dgm:t>
        <a:bodyPr/>
        <a:lstStyle/>
        <a:p>
          <a:r>
            <a:rPr lang="ru-RU" dirty="0" smtClean="0">
              <a:solidFill>
                <a:srgbClr val="FFFF00"/>
              </a:solidFill>
            </a:rPr>
            <a:t>Сопровождение тренировочного процесса,                        анализ нагрузок </a:t>
          </a:r>
          <a:endParaRPr lang="ru-RU" dirty="0">
            <a:solidFill>
              <a:srgbClr val="FFFF00"/>
            </a:solidFill>
          </a:endParaRPr>
        </a:p>
      </dgm:t>
    </dgm:pt>
    <dgm:pt modelId="{C293B748-A0D5-44F2-A387-3F4DE1ED3222}" type="parTrans" cxnId="{D59AFFC3-BF50-47E1-B29C-F82F395DCE59}">
      <dgm:prSet/>
      <dgm:spPr/>
      <dgm:t>
        <a:bodyPr/>
        <a:lstStyle/>
        <a:p>
          <a:endParaRPr lang="ru-RU"/>
        </a:p>
      </dgm:t>
    </dgm:pt>
    <dgm:pt modelId="{33BE7575-8E89-4D49-95DA-105833C587B2}" type="sibTrans" cxnId="{D59AFFC3-BF50-47E1-B29C-F82F395DCE59}">
      <dgm:prSet/>
      <dgm:spPr/>
      <dgm:t>
        <a:bodyPr/>
        <a:lstStyle/>
        <a:p>
          <a:endParaRPr lang="ru-RU"/>
        </a:p>
      </dgm:t>
    </dgm:pt>
    <dgm:pt modelId="{8351AAA0-9160-4616-8772-8FBECEBFA416}" type="pres">
      <dgm:prSet presAssocID="{0666F520-F7E8-4F8C-AC4B-51EBF922888E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1366B202-7696-4A5D-9186-4DA527EEC7A9}" type="pres">
      <dgm:prSet presAssocID="{F6C2A8FD-370B-40C4-9BC8-366C7EE2736E}" presName="gear1" presStyleLbl="node1" presStyleIdx="0" presStyleCnt="3" custLinFactNeighborX="-1499" custLinFactNeighborY="166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F47A41-F7E9-4B79-B92B-5882B9A6F4F8}" type="pres">
      <dgm:prSet presAssocID="{F6C2A8FD-370B-40C4-9BC8-366C7EE2736E}" presName="gear1srcNode" presStyleLbl="node1" presStyleIdx="0" presStyleCnt="3"/>
      <dgm:spPr/>
      <dgm:t>
        <a:bodyPr/>
        <a:lstStyle/>
        <a:p>
          <a:endParaRPr lang="ru-RU"/>
        </a:p>
      </dgm:t>
    </dgm:pt>
    <dgm:pt modelId="{C97EB1CA-B679-4319-AA2A-894D52C99C63}" type="pres">
      <dgm:prSet presAssocID="{F6C2A8FD-370B-40C4-9BC8-366C7EE2736E}" presName="gear1dstNode" presStyleLbl="node1" presStyleIdx="0" presStyleCnt="3"/>
      <dgm:spPr/>
      <dgm:t>
        <a:bodyPr/>
        <a:lstStyle/>
        <a:p>
          <a:endParaRPr lang="ru-RU"/>
        </a:p>
      </dgm:t>
    </dgm:pt>
    <dgm:pt modelId="{B8622F9B-5093-4EE9-950C-4428D805C66F}" type="pres">
      <dgm:prSet presAssocID="{9F9BD828-7577-459B-B18B-5BBD16FBAADC}" presName="gear2" presStyleLbl="node1" presStyleIdx="1" presStyleCnt="3" custScaleX="107149" custScaleY="10290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78353D-D1FD-47EC-9A3E-4DF9805630AB}" type="pres">
      <dgm:prSet presAssocID="{9F9BD828-7577-459B-B18B-5BBD16FBAADC}" presName="gear2srcNode" presStyleLbl="node1" presStyleIdx="1" presStyleCnt="3"/>
      <dgm:spPr/>
      <dgm:t>
        <a:bodyPr/>
        <a:lstStyle/>
        <a:p>
          <a:endParaRPr lang="ru-RU"/>
        </a:p>
      </dgm:t>
    </dgm:pt>
    <dgm:pt modelId="{3FB5EA11-D82D-4CB8-81E6-C4D97BEF4C01}" type="pres">
      <dgm:prSet presAssocID="{9F9BD828-7577-459B-B18B-5BBD16FBAADC}" presName="gear2dstNode" presStyleLbl="node1" presStyleIdx="1" presStyleCnt="3"/>
      <dgm:spPr/>
      <dgm:t>
        <a:bodyPr/>
        <a:lstStyle/>
        <a:p>
          <a:endParaRPr lang="ru-RU"/>
        </a:p>
      </dgm:t>
    </dgm:pt>
    <dgm:pt modelId="{02C4B640-4903-4677-AC03-0C01D815423F}" type="pres">
      <dgm:prSet presAssocID="{FC4E8FC2-9B1D-41CA-AF83-1527C7812D78}" presName="gear3" presStyleLbl="node1" presStyleIdx="2" presStyleCnt="3" custLinFactNeighborX="606" custLinFactNeighborY="3625"/>
      <dgm:spPr/>
      <dgm:t>
        <a:bodyPr/>
        <a:lstStyle/>
        <a:p>
          <a:endParaRPr lang="ru-RU"/>
        </a:p>
      </dgm:t>
    </dgm:pt>
    <dgm:pt modelId="{CE423218-634E-429A-A2BA-460FC88ABFA1}" type="pres">
      <dgm:prSet presAssocID="{FC4E8FC2-9B1D-41CA-AF83-1527C7812D78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D9B88B-5B8E-4CEF-BE12-863D739EC950}" type="pres">
      <dgm:prSet presAssocID="{FC4E8FC2-9B1D-41CA-AF83-1527C7812D78}" presName="gear3srcNode" presStyleLbl="node1" presStyleIdx="2" presStyleCnt="3"/>
      <dgm:spPr/>
      <dgm:t>
        <a:bodyPr/>
        <a:lstStyle/>
        <a:p>
          <a:endParaRPr lang="ru-RU"/>
        </a:p>
      </dgm:t>
    </dgm:pt>
    <dgm:pt modelId="{7A5ACE17-B95A-4EB6-9006-A14598437B07}" type="pres">
      <dgm:prSet presAssocID="{FC4E8FC2-9B1D-41CA-AF83-1527C7812D78}" presName="gear3dstNode" presStyleLbl="node1" presStyleIdx="2" presStyleCnt="3"/>
      <dgm:spPr/>
      <dgm:t>
        <a:bodyPr/>
        <a:lstStyle/>
        <a:p>
          <a:endParaRPr lang="ru-RU"/>
        </a:p>
      </dgm:t>
    </dgm:pt>
    <dgm:pt modelId="{E0B3A88B-FCE6-4D14-B57F-C51D80B9819D}" type="pres">
      <dgm:prSet presAssocID="{3F9E54EA-C2F8-4EC3-B52F-38EF372037D3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DC4B7B61-94F1-4B84-B781-5BE413EE5177}" type="pres">
      <dgm:prSet presAssocID="{BF175349-70B3-4ACD-9C7A-29509EA188A5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0B49A8A4-8CBF-44A9-9C01-7564B4CE04FE}" type="pres">
      <dgm:prSet presAssocID="{33BE7575-8E89-4D49-95DA-105833C587B2}" presName="connector3" presStyleLbl="sibTrans2D1" presStyleIdx="2" presStyleCnt="3" custScaleX="113006"/>
      <dgm:spPr/>
      <dgm:t>
        <a:bodyPr/>
        <a:lstStyle/>
        <a:p>
          <a:endParaRPr lang="ru-RU"/>
        </a:p>
      </dgm:t>
    </dgm:pt>
  </dgm:ptLst>
  <dgm:cxnLst>
    <dgm:cxn modelId="{EA253186-C374-4626-B94F-D1A34DAA0E10}" type="presOf" srcId="{FC4E8FC2-9B1D-41CA-AF83-1527C7812D78}" destId="{5FD9B88B-5B8E-4CEF-BE12-863D739EC950}" srcOrd="2" destOrd="0" presId="urn:microsoft.com/office/officeart/2005/8/layout/gear1"/>
    <dgm:cxn modelId="{0B423419-19DB-48A3-AC02-4A35929115E4}" type="presOf" srcId="{FC4E8FC2-9B1D-41CA-AF83-1527C7812D78}" destId="{7A5ACE17-B95A-4EB6-9006-A14598437B07}" srcOrd="3" destOrd="0" presId="urn:microsoft.com/office/officeart/2005/8/layout/gear1"/>
    <dgm:cxn modelId="{72DC96F1-5B4F-4EBD-B046-3E21C8A37C24}" type="presOf" srcId="{9F9BD828-7577-459B-B18B-5BBD16FBAADC}" destId="{1078353D-D1FD-47EC-9A3E-4DF9805630AB}" srcOrd="1" destOrd="0" presId="urn:microsoft.com/office/officeart/2005/8/layout/gear1"/>
    <dgm:cxn modelId="{4F5E1354-E364-468F-AB2A-BF99A0A76ED4}" type="presOf" srcId="{F6C2A8FD-370B-40C4-9BC8-366C7EE2736E}" destId="{C97EB1CA-B679-4319-AA2A-894D52C99C63}" srcOrd="2" destOrd="0" presId="urn:microsoft.com/office/officeart/2005/8/layout/gear1"/>
    <dgm:cxn modelId="{D4E9B7B6-DB31-4EB8-B5CF-48E01CE58693}" type="presOf" srcId="{9F9BD828-7577-459B-B18B-5BBD16FBAADC}" destId="{B8622F9B-5093-4EE9-950C-4428D805C66F}" srcOrd="0" destOrd="0" presId="urn:microsoft.com/office/officeart/2005/8/layout/gear1"/>
    <dgm:cxn modelId="{1AD2E074-88F2-4211-A0D2-4AE6E5FD2782}" type="presOf" srcId="{BF175349-70B3-4ACD-9C7A-29509EA188A5}" destId="{DC4B7B61-94F1-4B84-B781-5BE413EE5177}" srcOrd="0" destOrd="0" presId="urn:microsoft.com/office/officeart/2005/8/layout/gear1"/>
    <dgm:cxn modelId="{CCDEA964-E124-453D-812F-FC929A5AF9C8}" type="presOf" srcId="{FC4E8FC2-9B1D-41CA-AF83-1527C7812D78}" destId="{CE423218-634E-429A-A2BA-460FC88ABFA1}" srcOrd="1" destOrd="0" presId="urn:microsoft.com/office/officeart/2005/8/layout/gear1"/>
    <dgm:cxn modelId="{F2DD37C6-136A-4193-A5E3-F33CC76C93EF}" type="presOf" srcId="{9F9BD828-7577-459B-B18B-5BBD16FBAADC}" destId="{3FB5EA11-D82D-4CB8-81E6-C4D97BEF4C01}" srcOrd="2" destOrd="0" presId="urn:microsoft.com/office/officeart/2005/8/layout/gear1"/>
    <dgm:cxn modelId="{3C42338B-8C67-47A7-9E8E-156462D55088}" type="presOf" srcId="{3F9E54EA-C2F8-4EC3-B52F-38EF372037D3}" destId="{E0B3A88B-FCE6-4D14-B57F-C51D80B9819D}" srcOrd="0" destOrd="0" presId="urn:microsoft.com/office/officeart/2005/8/layout/gear1"/>
    <dgm:cxn modelId="{D6FF767E-ECB8-49FD-9CD1-2F358C92A5AF}" type="presOf" srcId="{F6C2A8FD-370B-40C4-9BC8-366C7EE2736E}" destId="{DFF47A41-F7E9-4B79-B92B-5882B9A6F4F8}" srcOrd="1" destOrd="0" presId="urn:microsoft.com/office/officeart/2005/8/layout/gear1"/>
    <dgm:cxn modelId="{DA7F55EE-384D-4A49-8116-87A3F7009CD0}" type="presOf" srcId="{FC4E8FC2-9B1D-41CA-AF83-1527C7812D78}" destId="{02C4B640-4903-4677-AC03-0C01D815423F}" srcOrd="0" destOrd="0" presId="urn:microsoft.com/office/officeart/2005/8/layout/gear1"/>
    <dgm:cxn modelId="{341E3EF5-0932-4C69-AB76-48B6FC0550E2}" type="presOf" srcId="{33BE7575-8E89-4D49-95DA-105833C587B2}" destId="{0B49A8A4-8CBF-44A9-9C01-7564B4CE04FE}" srcOrd="0" destOrd="0" presId="urn:microsoft.com/office/officeart/2005/8/layout/gear1"/>
    <dgm:cxn modelId="{107D4C29-91BD-44F6-ACB6-2303EA731B1F}" srcId="{0666F520-F7E8-4F8C-AC4B-51EBF922888E}" destId="{9F9BD828-7577-459B-B18B-5BBD16FBAADC}" srcOrd="1" destOrd="0" parTransId="{A6B11B7F-9046-4FD8-A4C9-20D147BC01D1}" sibTransId="{BF175349-70B3-4ACD-9C7A-29509EA188A5}"/>
    <dgm:cxn modelId="{3282E707-F99B-428C-8ABF-553E98AFEB23}" type="presOf" srcId="{F6C2A8FD-370B-40C4-9BC8-366C7EE2736E}" destId="{1366B202-7696-4A5D-9186-4DA527EEC7A9}" srcOrd="0" destOrd="0" presId="urn:microsoft.com/office/officeart/2005/8/layout/gear1"/>
    <dgm:cxn modelId="{25E92B36-0ED8-4C3F-9A21-B7A70E531275}" type="presOf" srcId="{0666F520-F7E8-4F8C-AC4B-51EBF922888E}" destId="{8351AAA0-9160-4616-8772-8FBECEBFA416}" srcOrd="0" destOrd="0" presId="urn:microsoft.com/office/officeart/2005/8/layout/gear1"/>
    <dgm:cxn modelId="{5246DBD4-2755-40F8-86C3-41E559978885}" srcId="{0666F520-F7E8-4F8C-AC4B-51EBF922888E}" destId="{F6C2A8FD-370B-40C4-9BC8-366C7EE2736E}" srcOrd="0" destOrd="0" parTransId="{BF314773-DC1F-45F9-B648-5CA7C08A794C}" sibTransId="{3F9E54EA-C2F8-4EC3-B52F-38EF372037D3}"/>
    <dgm:cxn modelId="{D59AFFC3-BF50-47E1-B29C-F82F395DCE59}" srcId="{0666F520-F7E8-4F8C-AC4B-51EBF922888E}" destId="{FC4E8FC2-9B1D-41CA-AF83-1527C7812D78}" srcOrd="2" destOrd="0" parTransId="{C293B748-A0D5-44F2-A387-3F4DE1ED3222}" sibTransId="{33BE7575-8E89-4D49-95DA-105833C587B2}"/>
    <dgm:cxn modelId="{95ABF898-1A6A-478B-9BAE-0C251CC79908}" type="presParOf" srcId="{8351AAA0-9160-4616-8772-8FBECEBFA416}" destId="{1366B202-7696-4A5D-9186-4DA527EEC7A9}" srcOrd="0" destOrd="0" presId="urn:microsoft.com/office/officeart/2005/8/layout/gear1"/>
    <dgm:cxn modelId="{92552BA0-9817-42CA-A713-9E65393BA2DC}" type="presParOf" srcId="{8351AAA0-9160-4616-8772-8FBECEBFA416}" destId="{DFF47A41-F7E9-4B79-B92B-5882B9A6F4F8}" srcOrd="1" destOrd="0" presId="urn:microsoft.com/office/officeart/2005/8/layout/gear1"/>
    <dgm:cxn modelId="{EBB8A514-6E4E-4CBA-B908-CFD62E8F8C22}" type="presParOf" srcId="{8351AAA0-9160-4616-8772-8FBECEBFA416}" destId="{C97EB1CA-B679-4319-AA2A-894D52C99C63}" srcOrd="2" destOrd="0" presId="urn:microsoft.com/office/officeart/2005/8/layout/gear1"/>
    <dgm:cxn modelId="{53A6CD80-219E-47EE-AD5C-DCC26FDA4984}" type="presParOf" srcId="{8351AAA0-9160-4616-8772-8FBECEBFA416}" destId="{B8622F9B-5093-4EE9-950C-4428D805C66F}" srcOrd="3" destOrd="0" presId="urn:microsoft.com/office/officeart/2005/8/layout/gear1"/>
    <dgm:cxn modelId="{FDCB7D60-79B4-4B23-9B2F-C61B0D96EB53}" type="presParOf" srcId="{8351AAA0-9160-4616-8772-8FBECEBFA416}" destId="{1078353D-D1FD-47EC-9A3E-4DF9805630AB}" srcOrd="4" destOrd="0" presId="urn:microsoft.com/office/officeart/2005/8/layout/gear1"/>
    <dgm:cxn modelId="{29AA50C4-1CC2-4D73-8705-9DFDA1AAC9F2}" type="presParOf" srcId="{8351AAA0-9160-4616-8772-8FBECEBFA416}" destId="{3FB5EA11-D82D-4CB8-81E6-C4D97BEF4C01}" srcOrd="5" destOrd="0" presId="urn:microsoft.com/office/officeart/2005/8/layout/gear1"/>
    <dgm:cxn modelId="{B552E0B5-8AC3-4C75-8DC7-DAF4C85CD5CA}" type="presParOf" srcId="{8351AAA0-9160-4616-8772-8FBECEBFA416}" destId="{02C4B640-4903-4677-AC03-0C01D815423F}" srcOrd="6" destOrd="0" presId="urn:microsoft.com/office/officeart/2005/8/layout/gear1"/>
    <dgm:cxn modelId="{98892355-B7B5-4D5E-AEF1-A3B94E9E47F3}" type="presParOf" srcId="{8351AAA0-9160-4616-8772-8FBECEBFA416}" destId="{CE423218-634E-429A-A2BA-460FC88ABFA1}" srcOrd="7" destOrd="0" presId="urn:microsoft.com/office/officeart/2005/8/layout/gear1"/>
    <dgm:cxn modelId="{362932CB-BC45-425E-B64F-7CDD0C1C5BC8}" type="presParOf" srcId="{8351AAA0-9160-4616-8772-8FBECEBFA416}" destId="{5FD9B88B-5B8E-4CEF-BE12-863D739EC950}" srcOrd="8" destOrd="0" presId="urn:microsoft.com/office/officeart/2005/8/layout/gear1"/>
    <dgm:cxn modelId="{C9A78A63-ECA8-4330-8CD1-D69970AC4383}" type="presParOf" srcId="{8351AAA0-9160-4616-8772-8FBECEBFA416}" destId="{7A5ACE17-B95A-4EB6-9006-A14598437B07}" srcOrd="9" destOrd="0" presId="urn:microsoft.com/office/officeart/2005/8/layout/gear1"/>
    <dgm:cxn modelId="{57E0594F-2A74-4B24-8CA9-21D9C8FF4DC5}" type="presParOf" srcId="{8351AAA0-9160-4616-8772-8FBECEBFA416}" destId="{E0B3A88B-FCE6-4D14-B57F-C51D80B9819D}" srcOrd="10" destOrd="0" presId="urn:microsoft.com/office/officeart/2005/8/layout/gear1"/>
    <dgm:cxn modelId="{296E7AC7-4632-4DEB-8E8C-CE8E377717E8}" type="presParOf" srcId="{8351AAA0-9160-4616-8772-8FBECEBFA416}" destId="{DC4B7B61-94F1-4B84-B781-5BE413EE5177}" srcOrd="11" destOrd="0" presId="urn:microsoft.com/office/officeart/2005/8/layout/gear1"/>
    <dgm:cxn modelId="{BD940D0F-DF64-415E-928F-1C87E1BC62A0}" type="presParOf" srcId="{8351AAA0-9160-4616-8772-8FBECEBFA416}" destId="{0B49A8A4-8CBF-44A9-9C01-7564B4CE04FE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66B202-7696-4A5D-9186-4DA527EEC7A9}">
      <dsp:nvSpPr>
        <dsp:cNvPr id="0" name=""/>
        <dsp:cNvSpPr/>
      </dsp:nvSpPr>
      <dsp:spPr>
        <a:xfrm>
          <a:off x="2386007" y="2009023"/>
          <a:ext cx="2455472" cy="2455472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rgbClr val="FFFF00"/>
              </a:solidFill>
            </a:rPr>
            <a:t>Тестирование, оценка показателей физического развития</a:t>
          </a:r>
          <a:endParaRPr lang="ru-RU" sz="1000" kern="1200" dirty="0">
            <a:solidFill>
              <a:srgbClr val="FFFF00"/>
            </a:solidFill>
          </a:endParaRPr>
        </a:p>
      </dsp:txBody>
      <dsp:txXfrm>
        <a:off x="2879666" y="2584206"/>
        <a:ext cx="1468154" cy="1262163"/>
      </dsp:txXfrm>
    </dsp:sp>
    <dsp:sp modelId="{B8622F9B-5093-4EE9-950C-4428D805C66F}">
      <dsp:nvSpPr>
        <dsp:cNvPr id="0" name=""/>
        <dsp:cNvSpPr/>
      </dsp:nvSpPr>
      <dsp:spPr>
        <a:xfrm>
          <a:off x="930343" y="1402717"/>
          <a:ext cx="1913465" cy="1837640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rgbClr val="FFFF00"/>
              </a:solidFill>
            </a:rPr>
            <a:t>Определение спортивной перспективности </a:t>
          </a:r>
          <a:endParaRPr lang="ru-RU" sz="1000" kern="1200" dirty="0">
            <a:solidFill>
              <a:srgbClr val="FFFF00"/>
            </a:solidFill>
          </a:endParaRPr>
        </a:p>
      </dsp:txBody>
      <dsp:txXfrm>
        <a:off x="1403996" y="1868145"/>
        <a:ext cx="966159" cy="906784"/>
      </dsp:txXfrm>
    </dsp:sp>
    <dsp:sp modelId="{02C4B640-4903-4677-AC03-0C01D815423F}">
      <dsp:nvSpPr>
        <dsp:cNvPr id="0" name=""/>
        <dsp:cNvSpPr/>
      </dsp:nvSpPr>
      <dsp:spPr>
        <a:xfrm rot="20700000">
          <a:off x="2007392" y="274302"/>
          <a:ext cx="1749717" cy="1749717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rgbClr val="FFFF00"/>
              </a:solidFill>
            </a:rPr>
            <a:t>Сопровождение тренировочного процесса,                        анализ нагрузок </a:t>
          </a:r>
          <a:endParaRPr lang="ru-RU" sz="1000" kern="1200" dirty="0">
            <a:solidFill>
              <a:srgbClr val="FFFF00"/>
            </a:solidFill>
          </a:endParaRPr>
        </a:p>
      </dsp:txBody>
      <dsp:txXfrm rot="-20700000">
        <a:off x="2391156" y="658066"/>
        <a:ext cx="982189" cy="982189"/>
      </dsp:txXfrm>
    </dsp:sp>
    <dsp:sp modelId="{E0B3A88B-FCE6-4D14-B57F-C51D80B9819D}">
      <dsp:nvSpPr>
        <dsp:cNvPr id="0" name=""/>
        <dsp:cNvSpPr/>
      </dsp:nvSpPr>
      <dsp:spPr>
        <a:xfrm>
          <a:off x="2236979" y="1636804"/>
          <a:ext cx="3143005" cy="3143005"/>
        </a:xfrm>
        <a:prstGeom prst="circularArrow">
          <a:avLst>
            <a:gd name="adj1" fmla="val 4687"/>
            <a:gd name="adj2" fmla="val 299029"/>
            <a:gd name="adj3" fmla="val 2522287"/>
            <a:gd name="adj4" fmla="val 15848153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4B7B61-94F1-4B84-B781-5BE413EE5177}">
      <dsp:nvSpPr>
        <dsp:cNvPr id="0" name=""/>
        <dsp:cNvSpPr/>
      </dsp:nvSpPr>
      <dsp:spPr>
        <a:xfrm>
          <a:off x="677914" y="1032349"/>
          <a:ext cx="2283589" cy="2283589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49A8A4-8CBF-44A9-9C01-7564B4CE04FE}">
      <dsp:nvSpPr>
        <dsp:cNvPr id="0" name=""/>
        <dsp:cNvSpPr/>
      </dsp:nvSpPr>
      <dsp:spPr>
        <a:xfrm>
          <a:off x="1429563" y="-187793"/>
          <a:ext cx="2782399" cy="2462169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6BD74-46F6-438A-AC06-F0C96C2E1D6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05764-624E-4B77-B73C-C861F6057F7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181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1409A-585E-4359-97C2-80641BF4922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B51DA-A10E-4E16-966D-11B34802464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857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E9A86-B038-410D-9CE4-D95F5749774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4B501-8028-458E-B6D8-E9AC8F44F4F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913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F7C34-3A8D-4D88-A91B-FB703F195102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764ED-949B-4B81-B4CC-E4B04AE60F9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736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FEA9D-FEE0-4F1F-80FB-C913F3A7DDD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CFAC1-3E0B-41AF-A8E3-99A37EBFEA0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41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B0898-32EF-4533-B1A0-68B7520860D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47D9E-6B81-4BE2-8558-3B97F310B0A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935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4F36A-A548-422E-AE8B-08C2AED5A1B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56786-1D7D-4874-8D85-61EC856F5A1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934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16F32-3621-4757-80A8-835084124E7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D7CCC-5BF5-468B-BF5E-BAB912C29C1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941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5F540-B2B3-4BAD-9CC3-90E7E16F12C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25603-7457-470D-AEBC-45E63D8BBC1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277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CC71F-DADE-4FE7-A6DF-597697EF081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62344-354F-4CA4-870B-B0D04FC7AF9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023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555CF-E656-4735-8F7B-07F61C8A405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BF288-7C05-4692-B2C0-A7873F96E58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420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6BD74-46F6-438A-AC06-F0C96C2E1D6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05764-624E-4B77-B73C-C861F6057F7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638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01409A-585E-4359-97C2-80641BF4922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B51DA-A10E-4E16-966D-11B34802464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747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E9A86-B038-410D-9CE4-D95F5749774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4B501-8028-458E-B6D8-E9AC8F44F4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7017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F7C34-3A8D-4D88-A91B-FB703F19510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764ED-949B-4B81-B4CC-E4B04AE60F9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855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FEA9D-FEE0-4F1F-80FB-C913F3A7DDD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CFAC1-3E0B-41AF-A8E3-99A37EBFEA06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476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B0898-32EF-4533-B1A0-68B7520860DA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D47D9E-6B81-4BE2-8558-3B97F310B0A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0687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4F36A-A548-422E-AE8B-08C2AED5A1B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56786-1D7D-4874-8D85-61EC856F5A1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9041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16F32-3621-4757-80A8-835084124E7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D7CCC-5BF5-468B-BF5E-BAB912C29C1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1940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5F540-B2B3-4BAD-9CC3-90E7E16F12C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25603-7457-470D-AEBC-45E63D8BBC1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2201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CC71F-DADE-4FE7-A6DF-597697EF081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62344-354F-4CA4-870B-B0D04FC7AF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36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555CF-E656-4735-8F7B-07F61C8A405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BF288-7C05-4692-B2C0-A7873F96E58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09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50000">
              <a:srgbClr val="FFFFFF"/>
            </a:gs>
            <a:gs pos="100000">
              <a:srgbClr val="FFFF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3FA3ED-5A31-4865-80AF-AAAC9BC6DF4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BC8E65-0587-438A-8888-3119835BB90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71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50000">
              <a:srgbClr val="FFFFFF"/>
            </a:gs>
            <a:gs pos="100000">
              <a:srgbClr val="FFFF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53FA3ED-5A31-4865-80AF-AAAC9BC6DF4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05.06.2016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2BC8E65-0587-438A-8888-3119835BB9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587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kazbagira@yandex.ru" TargetMode="Externa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50000">
              <a:srgbClr val="FFFFFF"/>
            </a:gs>
            <a:gs pos="100000">
              <a:srgbClr val="FFFF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7140" y="1700808"/>
            <a:ext cx="7772400" cy="237626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ru-R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ФОРМИРОВАНИЕ ОРГАНИЗАЦИОННО-МЕТОДИЧЕСКОГО КОМПЛЕКСА ОЦЕНОЧНЫХ ПРОЦЕДУР ДЛЯ ДИАГНОСТИКИ ЮНЫХ СПОРТСМЕНОВ С УЧЕТОМ СПОРТИВНОЙ СПЕЦИАЛИЗАЦИИ</a:t>
            </a:r>
            <a:endParaRPr lang="ru-RU" sz="32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692696"/>
            <a:ext cx="8208912" cy="1008112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solidFill>
                  <a:schemeClr val="tx2"/>
                </a:solidFill>
              </a:rPr>
              <a:t>Федеральный экспериментальный </a:t>
            </a:r>
            <a:r>
              <a:rPr lang="ru-RU" sz="3000" b="1" dirty="0" smtClean="0">
                <a:solidFill>
                  <a:schemeClr val="tx2"/>
                </a:solidFill>
              </a:rPr>
              <a:t>(инновационный) проект</a:t>
            </a:r>
            <a:endParaRPr lang="ru-RU" sz="3000" b="1" dirty="0">
              <a:solidFill>
                <a:schemeClr val="tx2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043608" y="4293096"/>
            <a:ext cx="7798321" cy="2088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3000" b="1" dirty="0">
                <a:solidFill>
                  <a:schemeClr val="tx2"/>
                </a:solidFill>
              </a:rPr>
              <a:t>Автономная некоммерческая организация Консультационно-аналитический центр физической культуры и спорта «Багира»</a:t>
            </a:r>
          </a:p>
        </p:txBody>
      </p:sp>
    </p:spTree>
    <p:extLst>
      <p:ext uri="{BB962C8B-B14F-4D97-AF65-F5344CB8AC3E}">
        <p14:creationId xmlns:p14="http://schemas.microsoft.com/office/powerpoint/2010/main" val="1404791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50000">
              <a:srgbClr val="FFFFFF"/>
            </a:gs>
            <a:gs pos="100000">
              <a:srgbClr val="FFFF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chemeClr val="tx2"/>
                </a:solidFill>
              </a:rPr>
              <a:t>Направленность проекта</a:t>
            </a:r>
            <a:endParaRPr lang="ru-RU" sz="4000" b="1" i="1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424936" cy="5472608"/>
          </a:xfrm>
        </p:spPr>
        <p:txBody>
          <a:bodyPr>
            <a:normAutofit fontScale="47500" lnSpcReduction="20000"/>
          </a:bodyPr>
          <a:lstStyle/>
          <a:p>
            <a:pPr indent="22860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4200" dirty="0" smtClean="0">
                <a:effectLst/>
                <a:latin typeface="Times New Roman"/>
                <a:ea typeface="Times New Roman"/>
                <a:cs typeface="Times New Roman"/>
              </a:rPr>
              <a:t>  </a:t>
            </a:r>
            <a:r>
              <a:rPr lang="ru-RU" sz="4200" b="1" dirty="0" smtClean="0">
                <a:effectLst/>
                <a:latin typeface="Times New Roman"/>
                <a:ea typeface="Times New Roman"/>
                <a:cs typeface="Times New Roman"/>
              </a:rPr>
              <a:t>Формирование центра компетенции</a:t>
            </a:r>
            <a:r>
              <a:rPr lang="ru-RU" sz="4200" dirty="0" smtClean="0">
                <a:effectLst/>
                <a:latin typeface="Times New Roman"/>
                <a:ea typeface="Times New Roman"/>
                <a:cs typeface="Times New Roman"/>
              </a:rPr>
              <a:t>, оказывающего содействие организациям, осуществляющим спортивную подготовку, в использовании современных технологий и методик в области физической культуры и спорта</a:t>
            </a:r>
          </a:p>
          <a:p>
            <a:pPr indent="22860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4200" dirty="0" smtClean="0">
                <a:effectLst/>
                <a:latin typeface="Times New Roman"/>
                <a:ea typeface="Times New Roman"/>
                <a:cs typeface="Times New Roman"/>
              </a:rPr>
              <a:t>   </a:t>
            </a:r>
            <a:r>
              <a:rPr lang="ru-RU" sz="4200" b="1" dirty="0" smtClean="0">
                <a:effectLst/>
                <a:latin typeface="Times New Roman"/>
                <a:ea typeface="Times New Roman"/>
                <a:cs typeface="Times New Roman"/>
              </a:rPr>
              <a:t>Разработка регламента взаимодействия </a:t>
            </a:r>
            <a:r>
              <a:rPr lang="ru-RU" sz="4200" dirty="0" smtClean="0">
                <a:effectLst/>
                <a:latin typeface="Times New Roman"/>
                <a:ea typeface="Times New Roman"/>
                <a:cs typeface="Times New Roman"/>
              </a:rPr>
              <a:t>заинтересованных организаций в</a:t>
            </a:r>
            <a:r>
              <a:rPr lang="ru-RU" sz="42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независимой объективной оценке перспективности спортивного резерва (прежде всего – в контексте формирования контингента занимающихся по программам спортивной подготовки)</a:t>
            </a:r>
            <a:endParaRPr lang="ru-RU" sz="4200" dirty="0" smtClean="0">
              <a:ea typeface="Calibri"/>
              <a:cs typeface="Times New Roman"/>
            </a:endParaRPr>
          </a:p>
          <a:p>
            <a:pPr indent="22860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4200" dirty="0" smtClean="0">
                <a:effectLst/>
                <a:latin typeface="Times New Roman"/>
                <a:ea typeface="Times New Roman"/>
              </a:rPr>
              <a:t>   </a:t>
            </a:r>
            <a:r>
              <a:rPr lang="ru-RU" sz="4200" b="1" dirty="0" smtClean="0">
                <a:effectLst/>
                <a:latin typeface="Times New Roman"/>
                <a:ea typeface="Times New Roman"/>
              </a:rPr>
              <a:t>Апробация комплекса методик </a:t>
            </a:r>
            <a:r>
              <a:rPr lang="ru-RU" sz="4200" b="1" dirty="0" smtClean="0">
                <a:latin typeface="Times New Roman"/>
                <a:ea typeface="Times New Roman"/>
              </a:rPr>
              <a:t>тестирования, </a:t>
            </a:r>
            <a:r>
              <a:rPr lang="ru-RU" sz="4200" b="1" dirty="0" smtClean="0">
                <a:effectLst/>
                <a:latin typeface="Times New Roman"/>
                <a:ea typeface="Times New Roman"/>
              </a:rPr>
              <a:t>минимально достаточного и максимально доступного для широкого применения</a:t>
            </a:r>
            <a:r>
              <a:rPr lang="ru-RU" sz="4200" dirty="0" smtClean="0">
                <a:effectLst/>
                <a:latin typeface="Times New Roman"/>
                <a:ea typeface="Times New Roman"/>
              </a:rPr>
              <a:t>, с учетом специфики конкретных соревновательных дисциплин применительно к атлетическим (циклическим, командно-игровым и сложно-координационным) видам спорта на примере Ивановской области</a:t>
            </a:r>
          </a:p>
          <a:p>
            <a:pPr indent="228600" algn="just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4200" b="1" dirty="0" smtClean="0">
                <a:effectLst/>
                <a:latin typeface="Times New Roman"/>
                <a:ea typeface="Times New Roman"/>
              </a:rPr>
              <a:t>   Разработка методических рекомендаций </a:t>
            </a:r>
            <a:r>
              <a:rPr lang="ru-RU" sz="4200" dirty="0" smtClean="0">
                <a:effectLst/>
                <a:latin typeface="Times New Roman"/>
                <a:ea typeface="Times New Roman"/>
              </a:rPr>
              <a:t>по созданию и обеспечению успешного функционирования регионального центра </a:t>
            </a:r>
            <a:r>
              <a:rPr lang="ru-RU" sz="4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оценки перспективности спортивного резерва</a:t>
            </a:r>
            <a:endParaRPr lang="ru-RU" sz="4200" dirty="0" smtClean="0">
              <a:effectLst/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3675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50000">
              <a:srgbClr val="FFFFFF"/>
            </a:gs>
            <a:gs pos="100000">
              <a:srgbClr val="FFFF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143000"/>
          </a:xfrm>
        </p:spPr>
        <p:txBody>
          <a:bodyPr>
            <a:noAutofit/>
          </a:bodyPr>
          <a:lstStyle/>
          <a:p>
            <a:r>
              <a:rPr lang="ru-RU" sz="4000" b="1" i="1" dirty="0">
                <a:solidFill>
                  <a:schemeClr val="tx2"/>
                </a:solidFill>
              </a:rPr>
              <a:t>Экспериментальная (инновационная) инфраструктура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Орган исполнительной власти </a:t>
            </a:r>
            <a:r>
              <a:rPr lang="ru-RU" dirty="0" smtClean="0"/>
              <a:t>субъекта Российской Федерации в области физической культуры и спорта – Департамент молодежной политики и спорта Ивановской области</a:t>
            </a:r>
          </a:p>
          <a:p>
            <a:pPr marL="0" indent="0">
              <a:buNone/>
            </a:pPr>
            <a:r>
              <a:rPr lang="ru-RU" b="1" dirty="0" smtClean="0"/>
              <a:t>Региональные операторы </a:t>
            </a:r>
            <a:r>
              <a:rPr lang="ru-RU" dirty="0" smtClean="0"/>
              <a:t>проекта – АНО ЦЛС «Иваново», Шуйский филиал Ивановского государственного университета</a:t>
            </a:r>
          </a:p>
          <a:p>
            <a:pPr marL="0" indent="0">
              <a:buNone/>
            </a:pPr>
            <a:r>
              <a:rPr lang="ru-RU" b="1" dirty="0" smtClean="0"/>
              <a:t>Научная организация </a:t>
            </a:r>
            <a:r>
              <a:rPr lang="ru-RU" dirty="0" smtClean="0"/>
              <a:t>– АНО КАЦ «Багира»</a:t>
            </a:r>
          </a:p>
          <a:p>
            <a:pPr marL="0" indent="0">
              <a:buNone/>
            </a:pPr>
            <a:r>
              <a:rPr lang="ru-RU" b="1" dirty="0" smtClean="0"/>
              <a:t>Поддерживающая организация </a:t>
            </a:r>
            <a:r>
              <a:rPr lang="ru-RU" dirty="0" smtClean="0"/>
              <a:t>– АНО ИЦ ОКР, </a:t>
            </a:r>
          </a:p>
          <a:p>
            <a:pPr marL="0" indent="0">
              <a:buNone/>
            </a:pPr>
            <a:r>
              <a:rPr lang="ru-RU" b="1" dirty="0" smtClean="0"/>
              <a:t>Участники проекта </a:t>
            </a:r>
            <a:r>
              <a:rPr lang="ru-RU" dirty="0" smtClean="0"/>
              <a:t>– ДЮСШ, СДЮСШОР, спортивные клубы, региональные и  местные спортивные федерации Ивановской области</a:t>
            </a:r>
          </a:p>
          <a:p>
            <a:pPr marL="0" indent="0">
              <a:buNone/>
            </a:pPr>
            <a:r>
              <a:rPr lang="ru-RU" b="1" dirty="0" smtClean="0"/>
              <a:t>Спонсор проекта </a:t>
            </a:r>
            <a:r>
              <a:rPr lang="ru-RU" dirty="0" smtClean="0"/>
              <a:t>– Группа компаний «Спорт-Нова»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84684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50000">
              <a:srgbClr val="FFFFFF"/>
            </a:gs>
            <a:gs pos="100000">
              <a:srgbClr val="FFFF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>
                <a:solidFill>
                  <a:schemeClr val="tx2"/>
                </a:solidFill>
              </a:rPr>
              <a:t>Модель деятельности</a:t>
            </a:r>
            <a:endParaRPr lang="ru-RU" dirty="0">
              <a:solidFill>
                <a:schemeClr val="tx2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923053461"/>
              </p:ext>
            </p:extLst>
          </p:nvPr>
        </p:nvGraphicFramePr>
        <p:xfrm>
          <a:off x="18847" y="1129094"/>
          <a:ext cx="5292080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914665" y="1225908"/>
            <a:ext cx="2827020" cy="3202266"/>
          </a:xfrm>
          <a:prstGeom prst="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АНАЛИТИЧЕСКИЙ 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ЦЕНТР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(центральный офис, 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Москва)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http://efsol.ru/i/server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361342"/>
            <a:ext cx="183642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трелка вправо 7"/>
          <p:cNvSpPr/>
          <p:nvPr/>
        </p:nvSpPr>
        <p:spPr>
          <a:xfrm>
            <a:off x="3563888" y="2666704"/>
            <a:ext cx="2520280" cy="910208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851920" y="293714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Передача данных</a:t>
            </a:r>
            <a:endParaRPr lang="ru-RU" dirty="0"/>
          </a:p>
        </p:txBody>
      </p:sp>
      <p:sp>
        <p:nvSpPr>
          <p:cNvPr id="10" name="Стрелка вправо 9"/>
          <p:cNvSpPr/>
          <p:nvPr/>
        </p:nvSpPr>
        <p:spPr>
          <a:xfrm rot="10800000">
            <a:off x="3491880" y="1916832"/>
            <a:ext cx="2736304" cy="910208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707904" y="218727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Анализ и рекомендации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39552" y="5157192"/>
            <a:ext cx="2448272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 smtClean="0"/>
              <a:t>Региональный                  центр оценки перспективности спортивного резерва</a:t>
            </a:r>
            <a:endParaRPr lang="ru-RU" b="1" dirty="0"/>
          </a:p>
        </p:txBody>
      </p:sp>
      <p:sp>
        <p:nvSpPr>
          <p:cNvPr id="3" name="Стрелка вверх 2"/>
          <p:cNvSpPr/>
          <p:nvPr/>
        </p:nvSpPr>
        <p:spPr>
          <a:xfrm flipH="1">
            <a:off x="1148859" y="4199541"/>
            <a:ext cx="648072" cy="1022453"/>
          </a:xfrm>
          <a:prstGeom prst="up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558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50000">
              <a:srgbClr val="FFFFFF"/>
            </a:gs>
            <a:gs pos="100000">
              <a:srgbClr val="FFFF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930" y="260648"/>
            <a:ext cx="8507288" cy="850106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проходит обследование?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5536" y="1340768"/>
            <a:ext cx="3781998" cy="1944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Портативный пункт тестирования (оборудование, специалисты, оснащение)</a:t>
            </a:r>
            <a:endParaRPr lang="ru-RU" sz="2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104478" y="4699494"/>
            <a:ext cx="3781998" cy="19442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заключения и рекомендаций</a:t>
            </a:r>
            <a:endParaRPr lang="ru-RU" sz="22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://omegas.dyn.ru/media/upload/gallery/omegas/_MG_144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64" y="3175272"/>
            <a:ext cx="2955484" cy="19682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Выгнутая влево стрелка 7"/>
          <p:cNvSpPr/>
          <p:nvPr/>
        </p:nvSpPr>
        <p:spPr>
          <a:xfrm rot="19175605">
            <a:off x="2457060" y="3427655"/>
            <a:ext cx="1349560" cy="367863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1520" y="5625244"/>
            <a:ext cx="3127558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</a:t>
            </a:r>
          </a:p>
          <a:p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15–25 минут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357686" y="1142984"/>
            <a:ext cx="4523660" cy="1714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 с помощью аппаратных методов, хорошо зарекомендовавших себя при работе со сборными командами и экспертная оценка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2653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50000">
              <a:srgbClr val="FFFFFF"/>
            </a:gs>
            <a:gs pos="100000">
              <a:srgbClr val="FFFF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544513" y="115888"/>
            <a:ext cx="8229600" cy="779462"/>
          </a:xfrm>
        </p:spPr>
        <p:txBody>
          <a:bodyPr/>
          <a:lstStyle/>
          <a:p>
            <a:pPr eaLnBrk="1" hangingPunct="1"/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Тестирование физической подготовленности населения</a:t>
            </a: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2862263" y="828675"/>
            <a:ext cx="3635375" cy="10795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Базовое </a:t>
            </a:r>
          </a:p>
          <a:p>
            <a:pPr algn="ctr">
              <a:defRPr/>
            </a:pP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блиц-тестирование </a:t>
            </a:r>
          </a:p>
          <a:p>
            <a:pPr algn="ctr">
              <a:defRPr/>
            </a:pPr>
            <a:r>
              <a:rPr lang="ru-RU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(ОФП, функции организма)</a:t>
            </a: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6054725" y="5049838"/>
            <a:ext cx="2736850" cy="10795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спортсмена</a:t>
            </a:r>
          </a:p>
          <a:p>
            <a:pPr algn="ctr">
              <a:defRPr/>
            </a:pPr>
            <a:r>
              <a:rPr lang="ru-RU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(СФП, функции организма)</a:t>
            </a: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481013" y="5049838"/>
            <a:ext cx="2736850" cy="10795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Углубленное тестирование </a:t>
            </a:r>
            <a:r>
              <a:rPr lang="ru-RU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обследование (индивидуально)</a:t>
            </a:r>
          </a:p>
        </p:txBody>
      </p:sp>
      <p:sp>
        <p:nvSpPr>
          <p:cNvPr id="4102" name="AutoShape 2" descr="data:image/jpeg;base64,/9j/4AAQSkZJRgABAQAAAQABAAD/2wCEAAkGBwgHBgkIBwgUFhQWGSIZGBcYGCIdHRwfHyMhJSocIR4eISgiHicxHSAgIj0iMSouLjIuIiAzODMsNyktLi8BCgoKDg0OGxAQGy0lICQuNzQuLC80LCwsLCwsNCwsLywsLCw0LTQsLC0sNSwsLywsNC00NCw1MzQsNCwsLCw3LP/AABEIAOEA4QMBIgACEQEDEQH/xAAcAAEBAQEBAAMBAAAAAAAAAAAACAcGBQIDBAH/xABFEAACAQMBBQQHBAYGCwAAAAAAAQIDBBEFBgcSITFBYXGBCBMiMlGRoSNyorEUM0KSwcIWNlJjstEVJCY0U2JzgpPh8P/EABoBAQACAwEAAAAAAAAAAAAAAAACAwQFBgH/xAAsEQEAAgECAwYGAwEAAAAAAAAAAQIDBREEITESEyJBUWEzcYGRscEjMtE0/9oADAMBAAIRAxEAPwDcQAAAAAAAAAAAAAAAD+NqKbbP6edtFqMNJ0K/1CpCbVOnKTUFmXJdn55PYjedoGI7zd6l7f3tbS9mrp06EcxlVg/aqNdsZLnGPg+fg8GYw1G+p3P6VTvKiqf21NqXzzk/MDrMOCmKvZrCiZ3bzuf3k3Ws3UdA1+pxVWm6VXtnjm4S+Lxlp9qTzz5vXSTt2vF/T3QuFP8AXR6PH/3Ls7ehWJotRw1x5fD5wtpO8AANekAAAAAAAAAAAAAAAAAAAAAAAAAAAAAB8KtOFalOlVjmMk018Uz5nkbSbSaXs3pta+1O4SUf2VzlJ9kVHtf07XhHtYmZ2jqJj3g7Mf0S2mr6XCs5wwpwk+vDL447U0134z2nOHq7S7Q6jtNqctQ1atxTxwr2UsRy2o+yl0y+fU8o67FFopEX6+aiXfblNDr6rttbXcEvV2/2k2/BqKXfxc/BPuKYMo9He3UdmdRuPWZbr8OPhiMX9c/RGrnPahkm+eY9OS2kcgAGCkAAAAAAAAAAAAAAAAAAAAAAAAAAAeNtXtJYbLaNV1LUp8lyjFe9OXZFd/5LL7D2Scd+m0NfU9rZaV0pW3JLPvSkk3J/SOO5/EyuE4fvsnZ8vNG07Q8nareXtJtFWqJ3sqNF9KVJ8Kx8HJe1LzeO5HGgHTY8dMcbVjZTM7gAJjotjNstW2Ou61fSnFqaSnCabjLHR8mnlZfPPaza9mN8mz2qUKcNYk7ar0aeZQ8VNLl5pY7+pOQMTPwWLNzmOfrCUWmFpW9ejdUKde2qxnCSzGUWmmn2prk13n2GQejrqVWtpGrabOTcaU4zjl9PWJppd2YZ8W/ia+c7nxd1kmnotid4AAUvQAAAAAAAAAAAAAAAAAAAAAAAAj3aq/WqbTarfxllVK05R8HJ4+mCwJ8oS5dhFZuNIjnefl+1eQABu1YAAAAA1/0crqENY1m0fvSpxmvCEmn/AI0buTv6Pj/21uouT/3eXJPk3x0+vx5ZKIOb1KNuIn6LqdAAGAkAAAAAAAAAAAAAAAAAAAAAAAA+NSCqU5Ql0ax8yPNo7a3s9odTtbOLVOFacIJvL4YyaWX4IsUlHefbu12/1ym31quX76Uv4m20m3jtHshdy4AN6qAAAAAGt+jvpir65qepyb+ypqC+DdRv+EOneb2Z1uIsKNrsHTuaafFWqTlJ/dfAku7Efm2aKcvx2Tt57e3L7LqxyAAYiQAAAAAAAAAAAAAAAAAAAAAAAAZzvI3caVtBey2gu9QlQVOm3XcYKXFGCb4uqw1HlnnySWORoxz28N42G17OP1E+v3WXYL2pkiazs8nokyrwesn6rPDnlnrjvPiAdaoAAANr2D3SaJreyVnqWqXFb1lZcX2c4pRXE8YzF83HGc58jFCgNwG0DvdBuNErP2qD4ofcm848pZ8mvgYOoWyVxdqk7bTzSptu0jQ9KtdD0i00uxT9XSiorOMvveEllvLfLq2fuAObmZmd5XAAPAAAAAAAAAAAAAAAAAAAAAAAAAM23938rTYiNtTrJOtVjFrlmUVmT7/eUef+ZpJPPpC1aktsrOlKo+FW8Wlnkm5zy8djeF8kZnAY+3nr7c/sjaeTLwAdOpAAAO33NXt3a7f6dRta3CqvFGaxlSiouWPmuv8A7T4g6jdfKpHeBoborL9bjyaefw5KeJjfFaPaXsdVXAA5JeAAAAAAAAAAAAAAAAAAAAAAAAAAAYR6Rsaa1fRpKPterkm+7iWF82/mbuTv6Qdwqu2ltRT9y3in4uU3+WDP02N+Ij6o36MxAB0ikB6VbQtRo6Bb65UoYoVKjpxlnrJLPTrjk1n/AJWeaeRaJ6AdzuVtHdbxNOkulNTm/wBxr82jhjXvRzslPWNXvnD3KcYJ/fln+Qx+Mt2cFp9vzye16t4AByq8AAAAAAAAAAAAAAAAAAAAAAAAAAAlre9cyud4msSb92UYru4YRX55fmVI3hZJJ2/uP0rbbXKri19vNYfVcLa+L+BtNJj+WZ9kL9HgH2WtvWu7mjbW1NynOSjGK6tt4S+Z9ZpG4fRY6ltk76svZt4Oa+/L2V9HJ+KRus+Tu8c39FcRvLvd6uhW+k7pKen2lJKNvKnjxzhy8W5NvxZPRT++ek6u7nVMSxjgfjipEmAwtLtNsUzPr/iV+ob16OlLGhatW4XzqpZ7OUc/zfVGClK7irf1O763qY9+pOX14f5SWp22wbeslOrQQAc4tAAAAAAAAAAAAAAAAAAAAAAAAAAAJF27hKnttr8ZrH+s1X5OcmvoyuiUd59WhW2/1udq8x9a1/3JJS/EmbXSZ/ktHshfo5co3cNo707Y13tWGJXE3Pph8MfZX1UmvEnzSrGtqmp2thbL2qs1BeMngsWytaNjZ0LS2hiFOKhFfBRWEvkZGq5dqRSPP9I0jzeZtppsdX2T1axf7dKWPvJZX4kiQy1Wk000Rvrmn1NK1m+0+tFp0qkoc+5tZ+XPJDSb/wBqvbvxFZbt9PembC6LbSjh+qU2u+ftv6yJPp05VakadOOW3hLvZaNKmqVKFOPRJJeR7q9vDWpR8wAaRYAAAAAAAAAAAAAAAAAAAAAAAAAADyNrNXWg7O3+puSXq4NrPTix7K85Yj1XUkKtVnWqzq1ZNyk2232t9pre/wA2qr19Uhs3aV8UqcVKsl+1N81F9yjh4+MufRGRHRabg7GPtT1t+FV53lo+4Wx/Stuf0iVLKpUpSzjkm8RXP44k/qUeYd6OFPN3r1TPSNNfNz/yNxNZqVt+ImPTZOnQJH2+q1K22utzrV1N+vmuJLHKLaS6diSXl2lbVJxp05VJvCSy33IjLULh3l/c3Uus5yl822ZGk18Vp9kbvv0BxWu6c59PWwz4cSLIIqjJxkpReGujK32E1StrWyGlahde/OmuJ/Frk35tZ8yerUnw2+hR7wANKsAAAAAAAAAAAAAAAAAAAAAAAAADxtstR/0Tspq1+pYcKUnF9PaawvxNHtYm0xECWtsdRer7VatfuWVOrJx+6niP4UjxwDsK1itYiPJjtr9G+Cxr8+Ln9ksf+Q2sxb0cKOIa9Xz204/43/E2k5rUP+i30/ELq9Hj7ZXH6JslrVxj3aFR+fC/4kglYby5cOwWuP8AuZfUk82Okx4LT7oXCodzdWVXdxpDn2ca8lUmiXipt0VONLd1oygsZjJ+bnJktW+FHz/UlOrsAAaBaAAAAAAAAAAAAAAAAAAAAAAAAGc7+b5Wuwcrf/jVYQ+WZ5/AvmjRjMt/mj3Wo7J0b21Tat58U4r+y1ji8njybfYZHCbd/Xf1eW6J2AB1ahQfo9WzpbJXtxJe/XePCMY/xbNTOJ3NWkrTd3pfrI4c+OflKcsP93DO2OU4q3azWn3X16OW3oxlPd/rajn9Xnl3NPt7iUist5H9Q9d/6MiTTbaT8O3zV36hUe52s627jR210U4/KpNEuFS7orWtZbvdJo3NNxliUsPk0pTlJfhafme6tt3UfP8AUlOrsQAaBaAAAAAAAAAAAAAAAAAAAAAAAAH49ZvrLTNKur3U5pUoRbnlZWPhjtz0x25wfsMe9Iu9uaem6RZU1JU5ylKbXutxSxF/NvHd29l3D4u9yRT1eTO0MT1KpRrajdVbWCUJTk4pLCUW3hJdnLsPzH9hCVScYU4ttvCS5tv4Go7G7mdS1ajSvderu3pvn6vGarXenyh55fxR0+TNjw13vKmImWw7uryV/sPotxOko/ZKOEsL2PZ5LsXLPgdGfTZWtCxs6FpaU1GEIqMYrsSWEvkfccpeYm0zC9z28Gxv9S2M1Wz0qClVnDCjy5rKylnt4c478dCT7m2r2ledC6oyhOPJxkmmvFPmi0Tx9pNmdI2msna6xZxmsezLpOHfGXVfk+1NGbwXG9xvWY3ifujau6QTbdzW8Sjwx2d12qoybbo1XyUnJ59XLsTy3h9vTrjPN7ZboNa0arKtokZXNHs4V9pHL6OK97s5r5I5h7CbWKUYvZ655/3b/PsNtlnh+Jx7TaP3CuN4lWgPB2FtNXsdlbC22hq8VxFPjec45tpNrk2o4Xl1fU945y0bTMb7rgAEQAAAAAAAAAAAAAAAAAAAAADm94n9TtS+6ATxf3j5ks19H39ZdG3AGTx/x7I16AAMNIAAAAAAAAAAAAAAAAAAAA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4103" name="AutoShape 4" descr="data:image/jpeg;base64,/9j/4AAQSkZJRgABAQAAAQABAAD/2wCEAAkGBwgHBgkIBwgUFhQWGSIZGBcYGCIdHRwfHyMhJSocIR4eISgiHicxHSAgIj0iMSouLjIuIiAzODMsNyktLi8BCgoKDg0OGxAQGy0lICQuNzQuLC80LCwsLCwsNCwsLywsLCw0LTQsLC0sNSwsLywsNC00NCw1MzQsNCwsLCw3LP/AABEIAOEA4QMBIgACEQEDEQH/xAAcAAEBAQEBAAMBAAAAAAAAAAAACAcGBQIDBAH/xABFEAACAQMBBQQHBAYGCwAAAAAAAQIDBBEFBgcSITFBYXGBCBMiMlGRoSNyorEUM0KSwcIWNlJjstEVJCY0U2JzgpPh8P/EABoBAQACAwEAAAAAAAAAAAAAAAACAwQFBgH/xAAsEQEAAgECAwYGAwEAAAAAAAAAAQIDBREEITESEyJBUWEzcYGRscEjMtE0/9oADAMBAAIRAxEAPwDcQAAAAAAAAAAAAAAAD+NqKbbP6edtFqMNJ0K/1CpCbVOnKTUFmXJdn55PYjedoGI7zd6l7f3tbS9mrp06EcxlVg/aqNdsZLnGPg+fg8GYw1G+p3P6VTvKiqf21NqXzzk/MDrMOCmKvZrCiZ3bzuf3k3Ws3UdA1+pxVWm6VXtnjm4S+Lxlp9qTzz5vXSTt2vF/T3QuFP8AXR6PH/3Ls7ehWJotRw1x5fD5wtpO8AANekAAAAAAAAAAAAAAAAAAAAAAAAAAAAAB8KtOFalOlVjmMk018Uz5nkbSbSaXs3pta+1O4SUf2VzlJ9kVHtf07XhHtYmZ2jqJj3g7Mf0S2mr6XCs5wwpwk+vDL447U0134z2nOHq7S7Q6jtNqctQ1atxTxwr2UsRy2o+yl0y+fU8o67FFopEX6+aiXfblNDr6rttbXcEvV2/2k2/BqKXfxc/BPuKYMo9He3UdmdRuPWZbr8OPhiMX9c/RGrnPahkm+eY9OS2kcgAGCkAAAAAAAAAAAAAAAAAAAAAAAAAAAeNtXtJYbLaNV1LUp8lyjFe9OXZFd/5LL7D2Scd+m0NfU9rZaV0pW3JLPvSkk3J/SOO5/EyuE4fvsnZ8vNG07Q8nareXtJtFWqJ3sqNF9KVJ8Kx8HJe1LzeO5HGgHTY8dMcbVjZTM7gAJjotjNstW2Ou61fSnFqaSnCabjLHR8mnlZfPPaza9mN8mz2qUKcNYk7ar0aeZQ8VNLl5pY7+pOQMTPwWLNzmOfrCUWmFpW9ejdUKde2qxnCSzGUWmmn2prk13n2GQejrqVWtpGrabOTcaU4zjl9PWJppd2YZ8W/ia+c7nxd1kmnotid4AAUvQAAAAAAAAAAAAAAAAAAAAAAAAj3aq/WqbTarfxllVK05R8HJ4+mCwJ8oS5dhFZuNIjnefl+1eQABu1YAAAAA1/0crqENY1m0fvSpxmvCEmn/AI0buTv6Pj/21uouT/3eXJPk3x0+vx5ZKIOb1KNuIn6LqdAAGAkAAAAAAAAAAAAAAAAAAAAAAAA+NSCqU5Ql0ax8yPNo7a3s9odTtbOLVOFacIJvL4YyaWX4IsUlHefbu12/1ym31quX76Uv4m20m3jtHshdy4AN6qAAAAAGt+jvpir65qepyb+ypqC+DdRv+EOneb2Z1uIsKNrsHTuaafFWqTlJ/dfAku7Efm2aKcvx2Tt57e3L7LqxyAAYiQAAAAAAAAAAAAAAAAAAAAAAAAZzvI3caVtBey2gu9QlQVOm3XcYKXFGCb4uqw1HlnnySWORoxz28N42G17OP1E+v3WXYL2pkiazs8nokyrwesn6rPDnlnrjvPiAdaoAAANr2D3SaJreyVnqWqXFb1lZcX2c4pRXE8YzF83HGc58jFCgNwG0DvdBuNErP2qD4ofcm848pZ8mvgYOoWyVxdqk7bTzSptu0jQ9KtdD0i00uxT9XSiorOMvveEllvLfLq2fuAObmZmd5XAAPAAAAAAAAAAAAAAAAAAAAAAAAAM23938rTYiNtTrJOtVjFrlmUVmT7/eUef+ZpJPPpC1aktsrOlKo+FW8Wlnkm5zy8djeF8kZnAY+3nr7c/sjaeTLwAdOpAAAO33NXt3a7f6dRta3CqvFGaxlSiouWPmuv8A7T4g6jdfKpHeBoborL9bjyaefw5KeJjfFaPaXsdVXAA5JeAAAAAAAAAAAAAAAAAAAAAAAAAAAYR6Rsaa1fRpKPterkm+7iWF82/mbuTv6Qdwqu2ltRT9y3in4uU3+WDP02N+Ij6o36MxAB0ikB6VbQtRo6Bb65UoYoVKjpxlnrJLPTrjk1n/AJWeaeRaJ6AdzuVtHdbxNOkulNTm/wBxr82jhjXvRzslPWNXvnD3KcYJ/fln+Qx+Mt2cFp9vzye16t4AByq8AAAAAAAAAAAAAAAAAAAAAAAAAAAlre9cyud4msSb92UYru4YRX55fmVI3hZJJ2/uP0rbbXKri19vNYfVcLa+L+BtNJj+WZ9kL9HgH2WtvWu7mjbW1NynOSjGK6tt4S+Z9ZpG4fRY6ltk76svZt4Oa+/L2V9HJ+KRus+Tu8c39FcRvLvd6uhW+k7pKen2lJKNvKnjxzhy8W5NvxZPRT++ek6u7nVMSxjgfjipEmAwtLtNsUzPr/iV+ob16OlLGhatW4XzqpZ7OUc/zfVGClK7irf1O763qY9+pOX14f5SWp22wbeslOrQQAc4tAAAAAAAAAAAAAAAAAAAAAAAAAAAJF27hKnttr8ZrH+s1X5OcmvoyuiUd59WhW2/1udq8x9a1/3JJS/EmbXSZ/ktHshfo5co3cNo707Y13tWGJXE3Pph8MfZX1UmvEnzSrGtqmp2thbL2qs1BeMngsWytaNjZ0LS2hiFOKhFfBRWEvkZGq5dqRSPP9I0jzeZtppsdX2T1axf7dKWPvJZX4kiQy1Wk000Rvrmn1NK1m+0+tFp0qkoc+5tZ+XPJDSb/wBqvbvxFZbt9PembC6LbSjh+qU2u+ftv6yJPp05VakadOOW3hLvZaNKmqVKFOPRJJeR7q9vDWpR8wAaRYAAAAAAAAAAAAAAAAAAAAAAAAAADyNrNXWg7O3+puSXq4NrPTix7K85Yj1XUkKtVnWqzq1ZNyk2232t9pre/wA2qr19Uhs3aV8UqcVKsl+1N81F9yjh4+MufRGRHRabg7GPtT1t+FV53lo+4Wx/Stuf0iVLKpUpSzjkm8RXP44k/qUeYd6OFPN3r1TPSNNfNz/yNxNZqVt+ImPTZOnQJH2+q1K22utzrV1N+vmuJLHKLaS6diSXl2lbVJxp05VJvCSy33IjLULh3l/c3Uus5yl822ZGk18Vp9kbvv0BxWu6c59PWwz4cSLIIqjJxkpReGujK32E1StrWyGlahde/OmuJ/Frk35tZ8yerUnw2+hR7wANKsAAAAAAAAAAAAAAAAAAAAAAAAADxtstR/0Tspq1+pYcKUnF9PaawvxNHtYm0xECWtsdRer7VatfuWVOrJx+6niP4UjxwDsK1itYiPJjtr9G+Cxr8+Ln9ksf+Q2sxb0cKOIa9Xz204/43/E2k5rUP+i30/ELq9Hj7ZXH6JslrVxj3aFR+fC/4kglYby5cOwWuP8AuZfUk82Okx4LT7oXCodzdWVXdxpDn2ca8lUmiXipt0VONLd1oygsZjJ+bnJktW+FHz/UlOrsAAaBaAAAAAAAAAAAAAAAAAAAAAAAAGc7+b5Wuwcrf/jVYQ+WZ5/AvmjRjMt/mj3Wo7J0b21Tat58U4r+y1ji8njybfYZHCbd/Xf1eW6J2AB1ahQfo9WzpbJXtxJe/XePCMY/xbNTOJ3NWkrTd3pfrI4c+OflKcsP93DO2OU4q3azWn3X16OW3oxlPd/rajn9Xnl3NPt7iUist5H9Q9d/6MiTTbaT8O3zV36hUe52s627jR210U4/KpNEuFS7orWtZbvdJo3NNxliUsPk0pTlJfhafme6tt3UfP8AUlOrsQAaBaAAAAAAAAAAAAAAAAAAAAAAAAH49ZvrLTNKur3U5pUoRbnlZWPhjtz0x25wfsMe9Iu9uaem6RZU1JU5ylKbXutxSxF/NvHd29l3D4u9yRT1eTO0MT1KpRrajdVbWCUJTk4pLCUW3hJdnLsPzH9hCVScYU4ttvCS5tv4Go7G7mdS1ajSvderu3pvn6vGarXenyh55fxR0+TNjw13vKmImWw7uryV/sPotxOko/ZKOEsL2PZ5LsXLPgdGfTZWtCxs6FpaU1GEIqMYrsSWEvkfccpeYm0zC9z28Gxv9S2M1Wz0qClVnDCjy5rKylnt4c478dCT7m2r2ledC6oyhOPJxkmmvFPmi0Tx9pNmdI2msna6xZxmsezLpOHfGXVfk+1NGbwXG9xvWY3ifujau6QTbdzW8Sjwx2d12qoybbo1XyUnJ59XLsTy3h9vTrjPN7ZboNa0arKtokZXNHs4V9pHL6OK97s5r5I5h7CbWKUYvZ655/3b/PsNtlnh+Jx7TaP3CuN4lWgPB2FtNXsdlbC22hq8VxFPjec45tpNrk2o4Xl1fU945y0bTMb7rgAEQAAAAAAAAAAAAAAAAAAAAADm94n9TtS+6ATxf3j5ks19H39ZdG3AGTx/x7I16AAMNIAAAAAAAAAAAAAAAAAAAAAf/9k=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smtClean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410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75" y="3144838"/>
            <a:ext cx="1708150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Выгнутая вправо стрелка 9"/>
          <p:cNvSpPr/>
          <p:nvPr/>
        </p:nvSpPr>
        <p:spPr>
          <a:xfrm rot="11954401">
            <a:off x="336550" y="2652713"/>
            <a:ext cx="552450" cy="2170112"/>
          </a:xfrm>
          <a:prstGeom prst="curvedLef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Выгнутая вправо стрелка 11"/>
          <p:cNvSpPr/>
          <p:nvPr/>
        </p:nvSpPr>
        <p:spPr>
          <a:xfrm rot="20206744">
            <a:off x="7499350" y="860425"/>
            <a:ext cx="1063625" cy="4075113"/>
          </a:xfrm>
          <a:prstGeom prst="curvedLef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 rot="10800000">
            <a:off x="3492500" y="5319713"/>
            <a:ext cx="2259013" cy="539750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67400" y="2705100"/>
            <a:ext cx="2376488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по: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Повышению физической подготовленности;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Выбору вида спорта.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76600" y="5873750"/>
            <a:ext cx="4824413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по: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повышению спортивного мастерства;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индивидуализации процесса подготовки.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4913" y="3536950"/>
            <a:ext cx="2376487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по: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средствам восстановления.</a:t>
            </a:r>
          </a:p>
          <a:p>
            <a:pPr marL="285750" indent="-285750">
              <a:buFontTx/>
              <a:buChar char="-"/>
              <a:defRPr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планированию спортивной карьеры.</a:t>
            </a: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1289050" y="2357438"/>
            <a:ext cx="2536825" cy="108108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Консультационное сопровождение</a:t>
            </a:r>
            <a:endParaRPr lang="ru-RU" sz="16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574925" y="781050"/>
            <a:ext cx="576263" cy="576263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9" name="Овал 18"/>
          <p:cNvSpPr/>
          <p:nvPr/>
        </p:nvSpPr>
        <p:spPr>
          <a:xfrm>
            <a:off x="5867400" y="4783138"/>
            <a:ext cx="576263" cy="576262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" name="Овал 19"/>
          <p:cNvSpPr/>
          <p:nvPr/>
        </p:nvSpPr>
        <p:spPr>
          <a:xfrm>
            <a:off x="192088" y="4921250"/>
            <a:ext cx="576262" cy="576263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1" name="Овал 20"/>
          <p:cNvSpPr/>
          <p:nvPr/>
        </p:nvSpPr>
        <p:spPr>
          <a:xfrm>
            <a:off x="1000125" y="2046288"/>
            <a:ext cx="576263" cy="576262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13495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50000">
              <a:srgbClr val="FFFFFF"/>
            </a:gs>
            <a:gs pos="100000">
              <a:srgbClr val="FFFF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Ответственный исполнитель</a:t>
            </a:r>
          </a:p>
        </p:txBody>
      </p:sp>
      <p:pic>
        <p:nvPicPr>
          <p:cNvPr id="4" name="officeArt object"/>
          <p:cNvPicPr>
            <a:picLocks noGrp="1"/>
          </p:cNvPicPr>
          <p:nvPr>
            <p:ph idx="1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467544" y="1124744"/>
            <a:ext cx="2952328" cy="262088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827584" y="3789040"/>
            <a:ext cx="81369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Основным видом деятельности организации является </a:t>
            </a:r>
          </a:p>
          <a:p>
            <a:pPr algn="just"/>
            <a:r>
              <a:rPr lang="ru-RU" sz="2000" b="1" dirty="0" smtClean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«Научные исследования и разработки в области общественных                     и гуманитарных наук»</a:t>
            </a:r>
            <a:endParaRPr lang="ru-RU" sz="2000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Осуществляет </a:t>
            </a:r>
            <a:r>
              <a:rPr lang="ru-RU" sz="2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консультации организаций в области физической культуры и </a:t>
            </a:r>
            <a:r>
              <a:rPr lang="ru-RU" sz="20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спорта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Является разработчиком профессиональных стандартов, стратегий                и программ развития</a:t>
            </a:r>
            <a:endParaRPr lang="ru-RU" sz="2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Совместно с АНО «Инновационный центр Олимпийского комитета России» формирует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компетенции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данному проекту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91880" y="1556792"/>
            <a:ext cx="54726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Автономная некоммерческая организация Консультационно-аналитический центр физической культуры и спорта «Багира»</a:t>
            </a:r>
            <a:endParaRPr lang="ru-RU" sz="2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910668" y="3244334"/>
            <a:ext cx="2677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effectLst/>
                <a:latin typeface="Tahoma"/>
                <a:ea typeface="Times New Roman"/>
              </a:rPr>
              <a:t>Действует с 23.03.2015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336779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9AB5E4"/>
            </a:gs>
            <a:gs pos="50000">
              <a:srgbClr val="FFFFFF"/>
            </a:gs>
            <a:gs pos="100000">
              <a:srgbClr val="FFFF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539750" y="115888"/>
            <a:ext cx="8229600" cy="865187"/>
          </a:xfrm>
        </p:spPr>
        <p:txBody>
          <a:bodyPr/>
          <a:lstStyle/>
          <a:p>
            <a:pPr eaLnBrk="1" hangingPunct="1"/>
            <a:r>
              <a:rPr lang="ru-RU" altLang="ru-RU" sz="2400" smtClean="0">
                <a:latin typeface="Times New Roman" pitchFamily="18" charset="0"/>
                <a:cs typeface="Times New Roman" pitchFamily="18" charset="0"/>
              </a:rPr>
              <a:t>Направления работы Центра</a:t>
            </a:r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363538" y="1700213"/>
            <a:ext cx="3633787" cy="108108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Тестирование физической подготовленности населения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390525" y="2960688"/>
            <a:ext cx="3635375" cy="1081087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Информационно-аналитический центр по вопросам подготовки спортивного резерва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392113" y="4262438"/>
            <a:ext cx="3633787" cy="10795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квалификации работников спортивной инфраструктуры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392113" y="5553075"/>
            <a:ext cx="3633787" cy="10795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Научные исследования в области физической культуры и спорта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4138613" y="1989138"/>
            <a:ext cx="1008062" cy="503237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4138613" y="3249613"/>
            <a:ext cx="1008062" cy="503237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4138613" y="4549775"/>
            <a:ext cx="1008062" cy="50323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4160838" y="5842000"/>
            <a:ext cx="1008062" cy="50323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731838" y="1168400"/>
            <a:ext cx="2952750" cy="431800"/>
          </a:xfrm>
          <a:prstGeom prst="flowChartProcess">
            <a:avLst/>
          </a:prstGeom>
          <a:solidFill>
            <a:schemeClr val="bg1"/>
          </a:solidFill>
          <a:ln>
            <a:solidFill>
              <a:srgbClr val="C0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работы:</a:t>
            </a:r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5599113" y="1168400"/>
            <a:ext cx="2951162" cy="431800"/>
          </a:xfrm>
          <a:prstGeom prst="flowChartProcess">
            <a:avLst/>
          </a:prstGeom>
          <a:solidFill>
            <a:schemeClr val="bg1"/>
          </a:solidFill>
          <a:ln>
            <a:solidFill>
              <a:srgbClr val="C0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аудитория:</a:t>
            </a: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5257800" y="1700213"/>
            <a:ext cx="3633788" cy="1081087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и родители; участники соревнований комплекса ГТО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Блок-схема: альтернативный процесс 14"/>
          <p:cNvSpPr/>
          <p:nvPr/>
        </p:nvSpPr>
        <p:spPr>
          <a:xfrm>
            <a:off x="5270500" y="2960688"/>
            <a:ext cx="3633788" cy="1081087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исполнительной власти субъектов РФ, спортивные организации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Блок-схема: альтернативный процесс 15"/>
          <p:cNvSpPr/>
          <p:nvPr/>
        </p:nvSpPr>
        <p:spPr>
          <a:xfrm>
            <a:off x="5270500" y="4262438"/>
            <a:ext cx="3633788" cy="1079500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в области физической культуры и спорта, физ. и юр. лица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Блок-схема: альтернативный процесс 16"/>
          <p:cNvSpPr/>
          <p:nvPr/>
        </p:nvSpPr>
        <p:spPr>
          <a:xfrm>
            <a:off x="5272088" y="5553075"/>
            <a:ext cx="3635375" cy="1079500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организации, органы исполнительной власти, иные организации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0574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61770" y="3142047"/>
            <a:ext cx="65527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hlinkClick r:id="rId2"/>
              </a:rPr>
              <a:t>kazbagira@yandex.ru</a:t>
            </a:r>
            <a:r>
              <a:rPr lang="en-US" sz="3000" dirty="0" smtClean="0"/>
              <a:t>   </a:t>
            </a:r>
            <a:r>
              <a:rPr lang="en-US" sz="3000" dirty="0" smtClean="0">
                <a:solidFill>
                  <a:srgbClr val="002060"/>
                </a:solidFill>
              </a:rPr>
              <a:t>8(916)224-71-05</a:t>
            </a:r>
            <a:endParaRPr lang="ru-RU" sz="30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1840" y="1340768"/>
            <a:ext cx="56205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«И вот здесь пришла </a:t>
            </a:r>
            <a:r>
              <a:rPr lang="ru-RU" sz="2800" b="1" dirty="0" err="1" smtClean="0">
                <a:solidFill>
                  <a:srgbClr val="002060"/>
                </a:solidFill>
              </a:rPr>
              <a:t>Багира</a:t>
            </a:r>
            <a:r>
              <a:rPr lang="ru-RU" sz="2800" b="1" dirty="0" smtClean="0">
                <a:solidFill>
                  <a:srgbClr val="002060"/>
                </a:solidFill>
              </a:rPr>
              <a:t>…»</a:t>
            </a:r>
          </a:p>
          <a:p>
            <a:r>
              <a:rPr lang="ru-RU" sz="2800" b="1" dirty="0" smtClean="0">
                <a:solidFill>
                  <a:srgbClr val="002060"/>
                </a:solidFill>
              </a:rPr>
              <a:t> Книга джунглей Р. Киплинг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01730" y="5013176"/>
            <a:ext cx="72728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>
                <a:solidFill>
                  <a:srgbClr val="002060"/>
                </a:solidFill>
              </a:rPr>
              <a:t>Доброй охоты всем, кто уважает закон…</a:t>
            </a:r>
            <a:endParaRPr lang="ru-RU" sz="3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639948"/>
      </p:ext>
    </p:extLst>
  </p:cSld>
  <p:clrMapOvr>
    <a:masterClrMapping/>
  </p:clrMapOvr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</TotalTime>
  <Words>518</Words>
  <Application>Microsoft Office PowerPoint</Application>
  <PresentationFormat>Экран (4:3)</PresentationFormat>
  <Paragraphs>83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2_Тема Office</vt:lpstr>
      <vt:lpstr>4_Тема Office</vt:lpstr>
      <vt:lpstr>ФОРМИРОВАНИЕ ОРГАНИЗАЦИОННО-МЕТОДИЧЕСКОГО КОМПЛЕКСА ОЦЕНОЧНЫХ ПРОЦЕДУР ДЛЯ ДИАГНОСТИКИ ЮНЫХ СПОРТСМЕНОВ С УЧЕТОМ СПОРТИВНОЙ СПЕЦИАЛИЗАЦИИ</vt:lpstr>
      <vt:lpstr>Направленность проекта</vt:lpstr>
      <vt:lpstr>Экспериментальная (инновационная) инфраструктура </vt:lpstr>
      <vt:lpstr>Модель деятельности</vt:lpstr>
      <vt:lpstr>Как проходит обследование?</vt:lpstr>
      <vt:lpstr>Тестирование физической подготовленности населения</vt:lpstr>
      <vt:lpstr>Ответственный исполнитель</vt:lpstr>
      <vt:lpstr>Направления работы Центра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Оценка перспективности спортивного резерва</dc:title>
  <dc:creator>user</dc:creator>
  <cp:lastModifiedBy>Дмитрий</cp:lastModifiedBy>
  <cp:revision>30</cp:revision>
  <dcterms:created xsi:type="dcterms:W3CDTF">2016-05-12T08:04:59Z</dcterms:created>
  <dcterms:modified xsi:type="dcterms:W3CDTF">2016-06-05T14:16:14Z</dcterms:modified>
</cp:coreProperties>
</file>